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433" r:id="rId2"/>
    <p:sldId id="256"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373" r:id="rId28"/>
    <p:sldId id="284" r:id="rId29"/>
    <p:sldId id="285" r:id="rId30"/>
    <p:sldId id="286" r:id="rId31"/>
    <p:sldId id="287" r:id="rId32"/>
    <p:sldId id="288" r:id="rId33"/>
    <p:sldId id="289" r:id="rId34"/>
    <p:sldId id="291" r:id="rId35"/>
    <p:sldId id="292" r:id="rId36"/>
    <p:sldId id="293" r:id="rId37"/>
    <p:sldId id="294" r:id="rId38"/>
    <p:sldId id="374" r:id="rId39"/>
    <p:sldId id="380" r:id="rId40"/>
    <p:sldId id="381" r:id="rId41"/>
    <p:sldId id="382" r:id="rId42"/>
    <p:sldId id="375" r:id="rId43"/>
    <p:sldId id="376" r:id="rId44"/>
    <p:sldId id="383" r:id="rId45"/>
    <p:sldId id="378" r:id="rId46"/>
    <p:sldId id="384" r:id="rId47"/>
    <p:sldId id="377" r:id="rId48"/>
    <p:sldId id="290" r:id="rId49"/>
    <p:sldId id="385" r:id="rId50"/>
    <p:sldId id="387" r:id="rId51"/>
    <p:sldId id="379" r:id="rId52"/>
    <p:sldId id="386"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89" r:id="rId66"/>
  </p:sldIdLst>
  <p:sldSz cx="10693400" cy="7562850"/>
  <p:notesSz cx="106934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97"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39836EF6-7B37-414B-A60F-480661AA987A}" type="datetimeFigureOut">
              <a:rPr lang="en-IN" smtClean="0"/>
              <a:t>06-06-2023</a:t>
            </a:fld>
            <a:endParaRPr lang="en-IN"/>
          </a:p>
        </p:txBody>
      </p:sp>
      <p:sp>
        <p:nvSpPr>
          <p:cNvPr id="4" name="Slide Image Placeholder 3"/>
          <p:cNvSpPr>
            <a:spLocks noGrp="1" noRot="1" noChangeAspect="1"/>
          </p:cNvSpPr>
          <p:nvPr>
            <p:ph type="sldImg" idx="2"/>
          </p:nvPr>
        </p:nvSpPr>
        <p:spPr>
          <a:xfrm>
            <a:off x="3543300" y="946150"/>
            <a:ext cx="3606800" cy="255111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69975" y="3640138"/>
            <a:ext cx="8553450" cy="2978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183438"/>
            <a:ext cx="4633913" cy="379412"/>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057900" y="7183438"/>
            <a:ext cx="4632325" cy="379412"/>
          </a:xfrm>
          <a:prstGeom prst="rect">
            <a:avLst/>
          </a:prstGeom>
        </p:spPr>
        <p:txBody>
          <a:bodyPr vert="horz" lIns="91440" tIns="45720" rIns="91440" bIns="45720" rtlCol="0" anchor="b"/>
          <a:lstStyle>
            <a:lvl1pPr algn="r">
              <a:defRPr sz="1200"/>
            </a:lvl1pPr>
          </a:lstStyle>
          <a:p>
            <a:fld id="{11F3D496-B421-43EA-B2A5-5513F158E3A1}" type="slidenum">
              <a:rPr lang="en-IN" smtClean="0"/>
              <a:t>‹#›</a:t>
            </a:fld>
            <a:endParaRPr lang="en-IN"/>
          </a:p>
        </p:txBody>
      </p:sp>
    </p:spTree>
    <p:extLst>
      <p:ext uri="{BB962C8B-B14F-4D97-AF65-F5344CB8AC3E}">
        <p14:creationId xmlns:p14="http://schemas.microsoft.com/office/powerpoint/2010/main" val="148890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40316" y="350011"/>
            <a:ext cx="6412766" cy="563244"/>
          </a:xfrm>
          <a:prstGeom prst="rect">
            <a:avLst/>
          </a:prstGeom>
        </p:spPr>
        <p:txBody>
          <a:bodyPr wrap="square" lIns="0" tIns="0" rIns="0" bIns="0">
            <a:spAutoFit/>
          </a:bodyPr>
          <a:lstStyle>
            <a:lvl1pPr>
              <a:defRPr sz="35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6/6/2023</a:t>
            </a:fld>
            <a:endParaRPr lang="en-US"/>
          </a:p>
        </p:txBody>
      </p:sp>
      <p:sp>
        <p:nvSpPr>
          <p:cNvPr id="6" name="Holder 6"/>
          <p:cNvSpPr>
            <a:spLocks noGrp="1"/>
          </p:cNvSpPr>
          <p:nvPr>
            <p:ph type="sldNum" sz="quarter" idx="7"/>
          </p:nvPr>
        </p:nvSpPr>
        <p:spPr/>
        <p:txBody>
          <a:bodyPr lIns="0" tIns="0" rIns="0" bIns="0"/>
          <a:lstStyle>
            <a:lvl1pPr>
              <a:defRPr sz="1500" b="0" i="0">
                <a:solidFill>
                  <a:schemeClr val="tx1"/>
                </a:solidFill>
                <a:latin typeface="Times New Roman"/>
                <a:cs typeface="Times New Roman"/>
              </a:defRPr>
            </a:lvl1pPr>
          </a:lstStyle>
          <a:p>
            <a:pPr marL="38100">
              <a:lnSpc>
                <a:spcPts val="1565"/>
              </a:lnSpc>
            </a:pPr>
            <a:fld id="{81D60167-4931-47E6-BA6A-407CBD079E47}" type="slidenum">
              <a:rPr spc="15" dirty="0"/>
              <a:t>‹#›</a:t>
            </a:fld>
            <a:endParaRPr spc="1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1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6/6/2023</a:t>
            </a:fld>
            <a:endParaRPr lang="en-US"/>
          </a:p>
        </p:txBody>
      </p:sp>
      <p:sp>
        <p:nvSpPr>
          <p:cNvPr id="6" name="Holder 6"/>
          <p:cNvSpPr>
            <a:spLocks noGrp="1"/>
          </p:cNvSpPr>
          <p:nvPr>
            <p:ph type="sldNum" sz="quarter" idx="7"/>
          </p:nvPr>
        </p:nvSpPr>
        <p:spPr/>
        <p:txBody>
          <a:bodyPr lIns="0" tIns="0" rIns="0" bIns="0"/>
          <a:lstStyle>
            <a:lvl1pPr>
              <a:defRPr sz="1500" b="0" i="0">
                <a:solidFill>
                  <a:schemeClr val="tx1"/>
                </a:solidFill>
                <a:latin typeface="Times New Roman"/>
                <a:cs typeface="Times New Roman"/>
              </a:defRPr>
            </a:lvl1pPr>
          </a:lstStyle>
          <a:p>
            <a:pPr marL="38100">
              <a:lnSpc>
                <a:spcPts val="1565"/>
              </a:lnSpc>
            </a:pPr>
            <a:fld id="{81D60167-4931-47E6-BA6A-407CBD079E47}" type="slidenum">
              <a:rPr spc="15" dirty="0"/>
              <a:t>‹#›</a:t>
            </a:fld>
            <a:endParaRPr spc="1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6/6/2023</a:t>
            </a:fld>
            <a:endParaRPr lang="en-US"/>
          </a:p>
        </p:txBody>
      </p:sp>
      <p:sp>
        <p:nvSpPr>
          <p:cNvPr id="7" name="Holder 7"/>
          <p:cNvSpPr>
            <a:spLocks noGrp="1"/>
          </p:cNvSpPr>
          <p:nvPr>
            <p:ph type="sldNum" sz="quarter" idx="7"/>
          </p:nvPr>
        </p:nvSpPr>
        <p:spPr/>
        <p:txBody>
          <a:bodyPr lIns="0" tIns="0" rIns="0" bIns="0"/>
          <a:lstStyle>
            <a:lvl1pPr>
              <a:defRPr sz="1500" b="0" i="0">
                <a:solidFill>
                  <a:schemeClr val="tx1"/>
                </a:solidFill>
                <a:latin typeface="Times New Roman"/>
                <a:cs typeface="Times New Roman"/>
              </a:defRPr>
            </a:lvl1pPr>
          </a:lstStyle>
          <a:p>
            <a:pPr marL="38100">
              <a:lnSpc>
                <a:spcPts val="1565"/>
              </a:lnSpc>
            </a:pPr>
            <a:fld id="{81D60167-4931-47E6-BA6A-407CBD079E47}" type="slidenum">
              <a:rPr spc="15" dirty="0"/>
              <a:t>‹#›</a:t>
            </a:fld>
            <a:endParaRPr spc="1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6/6/2023</a:t>
            </a:fld>
            <a:endParaRPr lang="en-US"/>
          </a:p>
        </p:txBody>
      </p:sp>
      <p:sp>
        <p:nvSpPr>
          <p:cNvPr id="5" name="Holder 5"/>
          <p:cNvSpPr>
            <a:spLocks noGrp="1"/>
          </p:cNvSpPr>
          <p:nvPr>
            <p:ph type="sldNum" sz="quarter" idx="7"/>
          </p:nvPr>
        </p:nvSpPr>
        <p:spPr/>
        <p:txBody>
          <a:bodyPr lIns="0" tIns="0" rIns="0" bIns="0"/>
          <a:lstStyle>
            <a:lvl1pPr>
              <a:defRPr sz="1500" b="0" i="0">
                <a:solidFill>
                  <a:schemeClr val="tx1"/>
                </a:solidFill>
                <a:latin typeface="Times New Roman"/>
                <a:cs typeface="Times New Roman"/>
              </a:defRPr>
            </a:lvl1pPr>
          </a:lstStyle>
          <a:p>
            <a:pPr marL="38100">
              <a:lnSpc>
                <a:spcPts val="1565"/>
              </a:lnSpc>
            </a:pPr>
            <a:fld id="{81D60167-4931-47E6-BA6A-407CBD079E47}" type="slidenum">
              <a:rPr spc="15" dirty="0"/>
              <a:t>‹#›</a:t>
            </a:fld>
            <a:endParaRPr spc="1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6/6/2023</a:t>
            </a:fld>
            <a:endParaRPr lang="en-US"/>
          </a:p>
        </p:txBody>
      </p:sp>
      <p:sp>
        <p:nvSpPr>
          <p:cNvPr id="4" name="Holder 4"/>
          <p:cNvSpPr>
            <a:spLocks noGrp="1"/>
          </p:cNvSpPr>
          <p:nvPr>
            <p:ph type="sldNum" sz="quarter" idx="7"/>
          </p:nvPr>
        </p:nvSpPr>
        <p:spPr/>
        <p:txBody>
          <a:bodyPr lIns="0" tIns="0" rIns="0" bIns="0"/>
          <a:lstStyle>
            <a:lvl1pPr>
              <a:defRPr sz="1500" b="0" i="0">
                <a:solidFill>
                  <a:schemeClr val="tx1"/>
                </a:solidFill>
                <a:latin typeface="Times New Roman"/>
                <a:cs typeface="Times New Roman"/>
              </a:defRPr>
            </a:lvl1pPr>
          </a:lstStyle>
          <a:p>
            <a:pPr marL="38100">
              <a:lnSpc>
                <a:spcPts val="1565"/>
              </a:lnSpc>
            </a:pPr>
            <a:fld id="{81D60167-4931-47E6-BA6A-407CBD079E47}" type="slidenum">
              <a:rPr spc="15" dirty="0"/>
              <a:t>‹#›</a:t>
            </a:fld>
            <a:endParaRPr spc="1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1ADC-4D40-4761-BC0E-97B36BF9ECD4}"/>
              </a:ext>
            </a:extLst>
          </p:cNvPr>
          <p:cNvSpPr>
            <a:spLocks noGrp="1"/>
          </p:cNvSpPr>
          <p:nvPr>
            <p:ph type="ctrTitle"/>
          </p:nvPr>
        </p:nvSpPr>
        <p:spPr>
          <a:xfrm>
            <a:off x="1336675" y="2250907"/>
            <a:ext cx="8020050" cy="1619802"/>
          </a:xfrm>
        </p:spPr>
        <p:txBody>
          <a:bodyPr anchor="b"/>
          <a:lstStyle>
            <a:lvl1pPr algn="ctr">
              <a:defRPr sz="5263"/>
            </a:lvl1pPr>
          </a:lstStyle>
          <a:p>
            <a:r>
              <a:rPr lang="en-US"/>
              <a:t>Click to edit Master title style</a:t>
            </a:r>
            <a:endParaRPr lang="en-IN"/>
          </a:p>
        </p:txBody>
      </p:sp>
      <p:sp>
        <p:nvSpPr>
          <p:cNvPr id="3" name="Subtitle 2">
            <a:extLst>
              <a:ext uri="{FF2B5EF4-FFF2-40B4-BE49-F238E27FC236}">
                <a16:creationId xmlns:a16="http://schemas.microsoft.com/office/drawing/2014/main" id="{552480E9-0F95-442A-81EB-A581BCD1CC86}"/>
              </a:ext>
            </a:extLst>
          </p:cNvPr>
          <p:cNvSpPr>
            <a:spLocks noGrp="1"/>
          </p:cNvSpPr>
          <p:nvPr>
            <p:ph type="subTitle" idx="1"/>
          </p:nvPr>
        </p:nvSpPr>
        <p:spPr>
          <a:xfrm>
            <a:off x="1336675" y="3972247"/>
            <a:ext cx="8020050" cy="323935"/>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E349D2-56DE-44DF-A873-C79B7CA1CF3F}"/>
              </a:ext>
            </a:extLst>
          </p:cNvPr>
          <p:cNvSpPr>
            <a:spLocks noGrp="1"/>
          </p:cNvSpPr>
          <p:nvPr>
            <p:ph type="dt" sz="half" idx="10"/>
          </p:nvPr>
        </p:nvSpPr>
        <p:spPr>
          <a:xfrm>
            <a:off x="534670" y="7033450"/>
            <a:ext cx="2459482" cy="276999"/>
          </a:xfrm>
        </p:spPr>
        <p:txBody>
          <a:bodyPr/>
          <a:lstStyle/>
          <a:p>
            <a:fld id="{37B22E30-9D86-4DD9-B171-9EA431C5869A}" type="datetime1">
              <a:rPr lang="en-IN" smtClean="0"/>
              <a:t>06-06-2023</a:t>
            </a:fld>
            <a:endParaRPr lang="en-IN"/>
          </a:p>
        </p:txBody>
      </p:sp>
      <p:sp>
        <p:nvSpPr>
          <p:cNvPr id="5" name="Footer Placeholder 4">
            <a:extLst>
              <a:ext uri="{FF2B5EF4-FFF2-40B4-BE49-F238E27FC236}">
                <a16:creationId xmlns:a16="http://schemas.microsoft.com/office/drawing/2014/main" id="{2595FAB2-B34A-4DE6-B092-D01F102B3B3B}"/>
              </a:ext>
            </a:extLst>
          </p:cNvPr>
          <p:cNvSpPr>
            <a:spLocks noGrp="1"/>
          </p:cNvSpPr>
          <p:nvPr>
            <p:ph type="ftr" sz="quarter" idx="11"/>
          </p:nvPr>
        </p:nvSpPr>
        <p:spPr>
          <a:xfrm>
            <a:off x="3635756" y="7033450"/>
            <a:ext cx="3421888" cy="276999"/>
          </a:xfrm>
        </p:spPr>
        <p:txBody>
          <a:bodyPr/>
          <a:lstStyle/>
          <a:p>
            <a:endParaRPr lang="en-IN"/>
          </a:p>
        </p:txBody>
      </p:sp>
      <p:sp>
        <p:nvSpPr>
          <p:cNvPr id="6" name="Slide Number Placeholder 5">
            <a:extLst>
              <a:ext uri="{FF2B5EF4-FFF2-40B4-BE49-F238E27FC236}">
                <a16:creationId xmlns:a16="http://schemas.microsoft.com/office/drawing/2014/main" id="{675A262A-03F4-4D2D-9FFE-33D6DEE4696E}"/>
              </a:ext>
            </a:extLst>
          </p:cNvPr>
          <p:cNvSpPr>
            <a:spLocks noGrp="1"/>
          </p:cNvSpPr>
          <p:nvPr>
            <p:ph type="sldNum" sz="quarter" idx="12"/>
          </p:nvPr>
        </p:nvSpPr>
        <p:spPr>
          <a:xfrm>
            <a:off x="9296293" y="6962347"/>
            <a:ext cx="274320" cy="230832"/>
          </a:xfrm>
        </p:spPr>
        <p:txBody>
          <a:bodyPr/>
          <a:lstStyle/>
          <a:p>
            <a:fld id="{7E132DDD-DB3B-4E90-B978-AE4F0C4FF1F7}" type="slidenum">
              <a:rPr lang="en-IN" smtClean="0"/>
              <a:pPr/>
              <a:t>‹#›</a:t>
            </a:fld>
            <a:endParaRPr lang="en-IN"/>
          </a:p>
        </p:txBody>
      </p:sp>
    </p:spTree>
    <p:extLst>
      <p:ext uri="{BB962C8B-B14F-4D97-AF65-F5344CB8AC3E}">
        <p14:creationId xmlns:p14="http://schemas.microsoft.com/office/powerpoint/2010/main" val="969969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66021" y="81788"/>
            <a:ext cx="6561356" cy="1102995"/>
          </a:xfrm>
          <a:prstGeom prst="rect">
            <a:avLst/>
          </a:prstGeom>
        </p:spPr>
        <p:txBody>
          <a:bodyPr wrap="square" lIns="0" tIns="0" rIns="0" bIns="0">
            <a:spAutoFit/>
          </a:bodyPr>
          <a:lstStyle>
            <a:lvl1pPr>
              <a:defRPr sz="35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677655" y="2120292"/>
            <a:ext cx="7338088" cy="2854325"/>
          </a:xfrm>
          <a:prstGeom prst="rect">
            <a:avLst/>
          </a:prstGeom>
        </p:spPr>
        <p:txBody>
          <a:bodyPr wrap="square" lIns="0" tIns="0" rIns="0" bIns="0">
            <a:spAutoFit/>
          </a:bodyPr>
          <a:lstStyle>
            <a:lvl1pPr>
              <a:defRPr sz="31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6/6/2023</a:t>
            </a:fld>
            <a:endParaRPr lang="en-US"/>
          </a:p>
        </p:txBody>
      </p:sp>
      <p:sp>
        <p:nvSpPr>
          <p:cNvPr id="6" name="Holder 6"/>
          <p:cNvSpPr>
            <a:spLocks noGrp="1"/>
          </p:cNvSpPr>
          <p:nvPr>
            <p:ph type="sldNum" sz="quarter" idx="7"/>
          </p:nvPr>
        </p:nvSpPr>
        <p:spPr>
          <a:xfrm>
            <a:off x="9296293" y="6962347"/>
            <a:ext cx="274320" cy="223520"/>
          </a:xfrm>
          <a:prstGeom prst="rect">
            <a:avLst/>
          </a:prstGeom>
        </p:spPr>
        <p:txBody>
          <a:bodyPr wrap="square" lIns="0" tIns="0" rIns="0" bIns="0">
            <a:spAutoFit/>
          </a:bodyPr>
          <a:lstStyle>
            <a:lvl1pPr>
              <a:defRPr sz="1500" b="0" i="0">
                <a:solidFill>
                  <a:schemeClr val="tx1"/>
                </a:solidFill>
                <a:latin typeface="Times New Roman"/>
                <a:cs typeface="Times New Roman"/>
              </a:defRPr>
            </a:lvl1pPr>
          </a:lstStyle>
          <a:p>
            <a:pPr marL="38100">
              <a:lnSpc>
                <a:spcPts val="1565"/>
              </a:lnSpc>
            </a:pPr>
            <a:fld id="{81D60167-4931-47E6-BA6A-407CBD079E47}" type="slidenum">
              <a:rPr spc="15" dirty="0"/>
              <a:t>‹#›</a:t>
            </a:fld>
            <a:endParaRPr spc="1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jpg"/><Relationship Id="rId3" Type="http://schemas.openxmlformats.org/officeDocument/2006/relationships/image" Target="../media/image8.jp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dddcommunity.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309141" y="1478476"/>
            <a:ext cx="10118660" cy="2094124"/>
          </a:xfrm>
          <a:prstGeom prst="rect">
            <a:avLst/>
          </a:prstGeom>
          <a:noFill/>
          <a:ln>
            <a:noFill/>
          </a:ln>
        </p:spPr>
        <p:txBody>
          <a:bodyPr spcFirstLastPara="1" wrap="square" lIns="80187" tIns="40083" rIns="80187" bIns="40083" anchor="b" anchorCtr="0">
            <a:normAutofit/>
          </a:bodyPr>
          <a:lstStyle/>
          <a:p>
            <a:pPr rtl="0">
              <a:lnSpc>
                <a:spcPct val="90000"/>
              </a:lnSpc>
              <a:buClr>
                <a:schemeClr val="dk1"/>
              </a:buClr>
              <a:buSzPct val="100000"/>
            </a:pPr>
            <a:r>
              <a:rPr lang="en-US" sz="7300" dirty="0"/>
              <a:t>   </a:t>
            </a:r>
            <a:r>
              <a:rPr lang="en-US" sz="5300" dirty="0"/>
              <a:t>NoSQL Databases (18CS823) </a:t>
            </a:r>
            <a:br>
              <a:rPr lang="en-US" sz="4400" dirty="0"/>
            </a:br>
            <a:endParaRPr dirty="0"/>
          </a:p>
        </p:txBody>
      </p:sp>
      <p:sp>
        <p:nvSpPr>
          <p:cNvPr id="85" name="Google Shape;85;p13"/>
          <p:cNvSpPr txBox="1">
            <a:spLocks noGrp="1"/>
          </p:cNvSpPr>
          <p:nvPr>
            <p:ph type="subTitle" idx="1"/>
          </p:nvPr>
        </p:nvSpPr>
        <p:spPr>
          <a:xfrm>
            <a:off x="1336675" y="3264130"/>
            <a:ext cx="8020050" cy="1452241"/>
          </a:xfrm>
          <a:prstGeom prst="rect">
            <a:avLst/>
          </a:prstGeom>
          <a:noFill/>
          <a:ln>
            <a:noFill/>
          </a:ln>
        </p:spPr>
        <p:txBody>
          <a:bodyPr spcFirstLastPara="1" wrap="square" lIns="80187" tIns="40083" rIns="80187" bIns="40083" anchor="t" anchorCtr="0">
            <a:noAutofit/>
          </a:bodyPr>
          <a:lstStyle/>
          <a:p>
            <a:pPr rtl="0">
              <a:lnSpc>
                <a:spcPct val="90000"/>
              </a:lnSpc>
              <a:buClr>
                <a:schemeClr val="dk1"/>
              </a:buClr>
              <a:buSzPts val="2400"/>
            </a:pPr>
            <a:r>
              <a:rPr lang="en-US" dirty="0"/>
              <a:t>Presenter:</a:t>
            </a:r>
            <a:endParaRPr dirty="0"/>
          </a:p>
          <a:p>
            <a:pPr rtl="0">
              <a:lnSpc>
                <a:spcPct val="90000"/>
              </a:lnSpc>
              <a:spcBef>
                <a:spcPts val="877"/>
              </a:spcBef>
              <a:buClr>
                <a:schemeClr val="dk1"/>
              </a:buClr>
              <a:buSzPts val="2400"/>
            </a:pPr>
            <a:r>
              <a:rPr lang="en-US" dirty="0"/>
              <a:t>Mrs. Ancy Thomas</a:t>
            </a:r>
            <a:endParaRPr dirty="0"/>
          </a:p>
          <a:p>
            <a:pPr rtl="0">
              <a:lnSpc>
                <a:spcPct val="90000"/>
              </a:lnSpc>
              <a:spcBef>
                <a:spcPts val="877"/>
              </a:spcBef>
              <a:buClr>
                <a:schemeClr val="dk1"/>
              </a:buClr>
              <a:buSzPts val="2400"/>
            </a:pPr>
            <a:r>
              <a:rPr lang="en-US" dirty="0"/>
              <a:t>Assistant Professor</a:t>
            </a:r>
            <a:endParaRPr dirty="0"/>
          </a:p>
          <a:p>
            <a:pPr rtl="0">
              <a:lnSpc>
                <a:spcPct val="90000"/>
              </a:lnSpc>
              <a:spcBef>
                <a:spcPts val="877"/>
              </a:spcBef>
              <a:buClr>
                <a:schemeClr val="dk1"/>
              </a:buClr>
              <a:buSzPts val="2400"/>
            </a:pPr>
            <a:r>
              <a:rPr lang="en-US" dirty="0"/>
              <a:t>Department of Computer Science and Engineering</a:t>
            </a:r>
            <a:endParaRPr dirty="0"/>
          </a:p>
          <a:p>
            <a:pPr rtl="0">
              <a:lnSpc>
                <a:spcPct val="90000"/>
              </a:lnSpc>
              <a:spcBef>
                <a:spcPts val="877"/>
              </a:spcBef>
              <a:buClr>
                <a:schemeClr val="dk1"/>
              </a:buClr>
              <a:buSzPts val="2400"/>
            </a:pPr>
            <a:r>
              <a:rPr lang="en-US" dirty="0"/>
              <a:t>Acharya Institute of Technology</a:t>
            </a:r>
            <a:endParaRPr dirty="0"/>
          </a:p>
          <a:p>
            <a:pPr rtl="0">
              <a:lnSpc>
                <a:spcPct val="90000"/>
              </a:lnSpc>
              <a:spcBef>
                <a:spcPts val="877"/>
              </a:spcBef>
              <a:buClr>
                <a:schemeClr val="dk1"/>
              </a:buClr>
              <a:buSzPts val="2400"/>
            </a:pPr>
            <a:endParaRPr dirty="0"/>
          </a:p>
        </p:txBody>
      </p:sp>
      <p:pic>
        <p:nvPicPr>
          <p:cNvPr id="4" name="Picture 3">
            <a:extLst>
              <a:ext uri="{FF2B5EF4-FFF2-40B4-BE49-F238E27FC236}">
                <a16:creationId xmlns:a16="http://schemas.microsoft.com/office/drawing/2014/main" id="{5F4AAC07-3E2D-37D3-D274-34101CB238B4}"/>
              </a:ext>
            </a:extLst>
          </p:cNvPr>
          <p:cNvPicPr>
            <a:picLocks noChangeAspect="1"/>
          </p:cNvPicPr>
          <p:nvPr/>
        </p:nvPicPr>
        <p:blipFill>
          <a:blip r:embed="rId3"/>
          <a:stretch>
            <a:fillRect/>
          </a:stretch>
        </p:blipFill>
        <p:spPr>
          <a:xfrm>
            <a:off x="267413" y="276225"/>
            <a:ext cx="995665" cy="12022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21693" y="6915409"/>
            <a:ext cx="220979" cy="259715"/>
          </a:xfrm>
          <a:prstGeom prst="rect">
            <a:avLst/>
          </a:prstGeom>
        </p:spPr>
        <p:txBody>
          <a:bodyPr vert="horz" wrap="square" lIns="0" tIns="17145" rIns="0" bIns="0" rtlCol="0">
            <a:spAutoFit/>
          </a:bodyPr>
          <a:lstStyle/>
          <a:p>
            <a:pPr marL="12700">
              <a:lnSpc>
                <a:spcPct val="100000"/>
              </a:lnSpc>
              <a:spcBef>
                <a:spcPts val="135"/>
              </a:spcBef>
            </a:pPr>
            <a:r>
              <a:rPr sz="1500" spc="15" dirty="0">
                <a:latin typeface="Times New Roman"/>
                <a:cs typeface="Times New Roman"/>
              </a:rPr>
              <a:t>12</a:t>
            </a:r>
            <a:endParaRPr sz="1500">
              <a:latin typeface="Times New Roman"/>
              <a:cs typeface="Times New Roman"/>
            </a:endParaRPr>
          </a:p>
        </p:txBody>
      </p:sp>
      <p:sp>
        <p:nvSpPr>
          <p:cNvPr id="3" name="object 3"/>
          <p:cNvSpPr txBox="1">
            <a:spLocks noGrp="1"/>
          </p:cNvSpPr>
          <p:nvPr>
            <p:ph type="title"/>
          </p:nvPr>
        </p:nvSpPr>
        <p:spPr>
          <a:xfrm>
            <a:off x="3051952" y="551180"/>
            <a:ext cx="4601210" cy="629285"/>
          </a:xfrm>
          <a:prstGeom prst="rect">
            <a:avLst/>
          </a:prstGeom>
        </p:spPr>
        <p:txBody>
          <a:bodyPr vert="horz" wrap="square" lIns="0" tIns="13970" rIns="0" bIns="0" rtlCol="0">
            <a:spAutoFit/>
          </a:bodyPr>
          <a:lstStyle/>
          <a:p>
            <a:pPr marL="12700">
              <a:lnSpc>
                <a:spcPct val="100000"/>
              </a:lnSpc>
              <a:spcBef>
                <a:spcPts val="110"/>
              </a:spcBef>
            </a:pPr>
            <a:r>
              <a:rPr sz="3950" dirty="0"/>
              <a:t>Attack</a:t>
            </a:r>
            <a:r>
              <a:rPr sz="3950" spc="5" dirty="0"/>
              <a:t> of</a:t>
            </a:r>
            <a:r>
              <a:rPr sz="3950" dirty="0"/>
              <a:t> </a:t>
            </a:r>
            <a:r>
              <a:rPr sz="3950" spc="5" dirty="0"/>
              <a:t>the</a:t>
            </a:r>
            <a:r>
              <a:rPr sz="3950" spc="-10" dirty="0"/>
              <a:t> </a:t>
            </a:r>
            <a:r>
              <a:rPr sz="3950" dirty="0"/>
              <a:t>clusters</a:t>
            </a:r>
            <a:endParaRPr sz="3950"/>
          </a:p>
        </p:txBody>
      </p:sp>
      <p:sp>
        <p:nvSpPr>
          <p:cNvPr id="4" name="object 4"/>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441197"/>
            <a:ext cx="9007475" cy="5424170"/>
          </a:xfrm>
          <a:prstGeom prst="rect">
            <a:avLst/>
          </a:prstGeom>
        </p:spPr>
        <p:txBody>
          <a:bodyPr vert="horz" wrap="square" lIns="0" tIns="53975" rIns="0" bIns="0" rtlCol="0">
            <a:spAutoFit/>
          </a:bodyPr>
          <a:lstStyle/>
          <a:p>
            <a:pPr marL="390525" marR="68580" indent="-378460">
              <a:lnSpc>
                <a:spcPts val="2620"/>
              </a:lnSpc>
              <a:spcBef>
                <a:spcPts val="425"/>
              </a:spcBef>
              <a:buChar char="•"/>
              <a:tabLst>
                <a:tab pos="390525" algn="l"/>
                <a:tab pos="391160" algn="l"/>
              </a:tabLst>
            </a:pPr>
            <a:r>
              <a:rPr sz="2400" spc="5" dirty="0">
                <a:latin typeface="Times New Roman"/>
                <a:cs typeface="Times New Roman"/>
              </a:rPr>
              <a:t>Relational </a:t>
            </a:r>
            <a:r>
              <a:rPr sz="2400" spc="10" dirty="0">
                <a:latin typeface="Times New Roman"/>
                <a:cs typeface="Times New Roman"/>
              </a:rPr>
              <a:t>databases </a:t>
            </a:r>
            <a:r>
              <a:rPr sz="2400" b="1" spc="10" dirty="0">
                <a:latin typeface="Times New Roman"/>
                <a:cs typeface="Times New Roman"/>
              </a:rPr>
              <a:t>could </a:t>
            </a:r>
            <a:r>
              <a:rPr sz="2400" b="1" spc="5" dirty="0">
                <a:latin typeface="Times New Roman"/>
                <a:cs typeface="Times New Roman"/>
              </a:rPr>
              <a:t>also be </a:t>
            </a:r>
            <a:r>
              <a:rPr sz="2400" b="1" spc="10" dirty="0">
                <a:latin typeface="Times New Roman"/>
                <a:cs typeface="Times New Roman"/>
              </a:rPr>
              <a:t>run </a:t>
            </a:r>
            <a:r>
              <a:rPr sz="2400" b="1" spc="15" dirty="0">
                <a:latin typeface="Times New Roman"/>
                <a:cs typeface="Times New Roman"/>
              </a:rPr>
              <a:t>as </a:t>
            </a:r>
            <a:r>
              <a:rPr sz="2400" b="1" spc="10" dirty="0">
                <a:latin typeface="Times New Roman"/>
                <a:cs typeface="Times New Roman"/>
              </a:rPr>
              <a:t>separate servers </a:t>
            </a:r>
            <a:r>
              <a:rPr sz="2400" spc="5" dirty="0">
                <a:latin typeface="Times New Roman"/>
                <a:cs typeface="Times New Roman"/>
              </a:rPr>
              <a:t>for </a:t>
            </a:r>
            <a:r>
              <a:rPr sz="2400" spc="10" dirty="0">
                <a:latin typeface="Times New Roman"/>
                <a:cs typeface="Times New Roman"/>
              </a:rPr>
              <a:t> </a:t>
            </a:r>
            <a:r>
              <a:rPr sz="2400" dirty="0">
                <a:latin typeface="Times New Roman"/>
                <a:cs typeface="Times New Roman"/>
              </a:rPr>
              <a:t>different </a:t>
            </a:r>
            <a:r>
              <a:rPr sz="2400" spc="5" dirty="0">
                <a:latin typeface="Times New Roman"/>
                <a:cs typeface="Times New Roman"/>
              </a:rPr>
              <a:t>sets </a:t>
            </a:r>
            <a:r>
              <a:rPr sz="2400" spc="15" dirty="0">
                <a:latin typeface="Times New Roman"/>
                <a:cs typeface="Times New Roman"/>
              </a:rPr>
              <a:t>of </a:t>
            </a:r>
            <a:r>
              <a:rPr sz="2400" spc="10" dirty="0">
                <a:latin typeface="Times New Roman"/>
                <a:cs typeface="Times New Roman"/>
              </a:rPr>
              <a:t>data, </a:t>
            </a:r>
            <a:r>
              <a:rPr sz="2400" dirty="0">
                <a:latin typeface="Times New Roman"/>
                <a:cs typeface="Times New Roman"/>
              </a:rPr>
              <a:t>effectively </a:t>
            </a:r>
            <a:r>
              <a:rPr sz="2400" b="1" i="1" spc="5" dirty="0">
                <a:solidFill>
                  <a:srgbClr val="7F0000"/>
                </a:solidFill>
                <a:latin typeface="Times New Roman"/>
                <a:cs typeface="Times New Roman"/>
              </a:rPr>
              <a:t>sharding </a:t>
            </a:r>
            <a:r>
              <a:rPr sz="2400" spc="10" dirty="0">
                <a:latin typeface="Times New Roman"/>
                <a:cs typeface="Times New Roman"/>
              </a:rPr>
              <a:t>the database, </a:t>
            </a:r>
            <a:r>
              <a:rPr sz="2400" dirty="0">
                <a:latin typeface="Times New Roman"/>
                <a:cs typeface="Times New Roman"/>
              </a:rPr>
              <a:t>(i.e., </a:t>
            </a:r>
            <a:r>
              <a:rPr sz="2400" spc="10" dirty="0">
                <a:latin typeface="Times New Roman"/>
                <a:cs typeface="Times New Roman"/>
              </a:rPr>
              <a:t>data are </a:t>
            </a:r>
            <a:r>
              <a:rPr sz="2400" spc="-585" dirty="0">
                <a:latin typeface="Times New Roman"/>
                <a:cs typeface="Times New Roman"/>
              </a:rPr>
              <a:t> </a:t>
            </a:r>
            <a:r>
              <a:rPr sz="2400" spc="5" dirty="0">
                <a:latin typeface="Times New Roman"/>
                <a:cs typeface="Times New Roman"/>
              </a:rPr>
              <a:t>physically</a:t>
            </a:r>
            <a:r>
              <a:rPr sz="2400" spc="10" dirty="0">
                <a:latin typeface="Times New Roman"/>
                <a:cs typeface="Times New Roman"/>
              </a:rPr>
              <a:t> segmented</a:t>
            </a:r>
            <a:r>
              <a:rPr sz="2400" spc="-15" dirty="0">
                <a:latin typeface="Times New Roman"/>
                <a:cs typeface="Times New Roman"/>
              </a:rPr>
              <a:t> </a:t>
            </a:r>
            <a:r>
              <a:rPr sz="2400" spc="15" dirty="0">
                <a:latin typeface="Times New Roman"/>
                <a:cs typeface="Times New Roman"/>
              </a:rPr>
              <a:t>on</a:t>
            </a:r>
            <a:r>
              <a:rPr sz="2400" spc="10" dirty="0">
                <a:latin typeface="Times New Roman"/>
                <a:cs typeface="Times New Roman"/>
              </a:rPr>
              <a:t> various</a:t>
            </a:r>
            <a:r>
              <a:rPr sz="2400" spc="-35" dirty="0">
                <a:latin typeface="Times New Roman"/>
                <a:cs typeface="Times New Roman"/>
              </a:rPr>
              <a:t> </a:t>
            </a:r>
            <a:r>
              <a:rPr sz="2400" spc="10" dirty="0">
                <a:latin typeface="Times New Roman"/>
                <a:cs typeface="Times New Roman"/>
              </a:rPr>
              <a:t>storage</a:t>
            </a:r>
            <a:r>
              <a:rPr sz="2400" spc="-25" dirty="0">
                <a:latin typeface="Times New Roman"/>
                <a:cs typeface="Times New Roman"/>
              </a:rPr>
              <a:t> </a:t>
            </a:r>
            <a:r>
              <a:rPr sz="2400" spc="10" dirty="0">
                <a:latin typeface="Times New Roman"/>
                <a:cs typeface="Times New Roman"/>
              </a:rPr>
              <a:t>nodes)</a:t>
            </a:r>
            <a:endParaRPr sz="2400">
              <a:latin typeface="Times New Roman"/>
              <a:cs typeface="Times New Roman"/>
            </a:endParaRPr>
          </a:p>
          <a:p>
            <a:pPr marL="390525" marR="127635" indent="-378460">
              <a:lnSpc>
                <a:spcPct val="91300"/>
              </a:lnSpc>
              <a:spcBef>
                <a:spcPts val="509"/>
              </a:spcBef>
              <a:buChar char="•"/>
              <a:tabLst>
                <a:tab pos="390525" algn="l"/>
                <a:tab pos="391160" algn="l"/>
              </a:tabLst>
            </a:pPr>
            <a:r>
              <a:rPr sz="2400" spc="10" dirty="0">
                <a:latin typeface="Times New Roman"/>
                <a:cs typeface="Times New Roman"/>
              </a:rPr>
              <a:t>While </a:t>
            </a:r>
            <a:r>
              <a:rPr sz="2400" spc="5" dirty="0">
                <a:latin typeface="Times New Roman"/>
                <a:cs typeface="Times New Roman"/>
              </a:rPr>
              <a:t>this separates </a:t>
            </a:r>
            <a:r>
              <a:rPr sz="2400" spc="10" dirty="0">
                <a:latin typeface="Times New Roman"/>
                <a:cs typeface="Times New Roman"/>
              </a:rPr>
              <a:t>the load</a:t>
            </a:r>
            <a:r>
              <a:rPr sz="2400" spc="10" dirty="0">
                <a:solidFill>
                  <a:srgbClr val="7F0000"/>
                </a:solidFill>
                <a:latin typeface="Times New Roman"/>
                <a:cs typeface="Times New Roman"/>
              </a:rPr>
              <a:t>, </a:t>
            </a:r>
            <a:r>
              <a:rPr sz="2400" spc="5" dirty="0">
                <a:solidFill>
                  <a:srgbClr val="7F0000"/>
                </a:solidFill>
                <a:latin typeface="Times New Roman"/>
                <a:cs typeface="Times New Roman"/>
              </a:rPr>
              <a:t>all </a:t>
            </a:r>
            <a:r>
              <a:rPr sz="2400" spc="10" dirty="0">
                <a:solidFill>
                  <a:srgbClr val="7F0000"/>
                </a:solidFill>
                <a:latin typeface="Times New Roman"/>
                <a:cs typeface="Times New Roman"/>
              </a:rPr>
              <a:t>the sharding has </a:t>
            </a:r>
            <a:r>
              <a:rPr sz="2400" spc="5" dirty="0">
                <a:solidFill>
                  <a:srgbClr val="7F0000"/>
                </a:solidFill>
                <a:latin typeface="Times New Roman"/>
                <a:cs typeface="Times New Roman"/>
              </a:rPr>
              <a:t>to </a:t>
            </a:r>
            <a:r>
              <a:rPr sz="2400" spc="15" dirty="0">
                <a:solidFill>
                  <a:srgbClr val="7F0000"/>
                </a:solidFill>
                <a:latin typeface="Times New Roman"/>
                <a:cs typeface="Times New Roman"/>
              </a:rPr>
              <a:t>be </a:t>
            </a:r>
            <a:r>
              <a:rPr sz="2400" spc="10" dirty="0">
                <a:solidFill>
                  <a:srgbClr val="7F0000"/>
                </a:solidFill>
                <a:latin typeface="Times New Roman"/>
                <a:cs typeface="Times New Roman"/>
              </a:rPr>
              <a:t>controlled </a:t>
            </a:r>
            <a:r>
              <a:rPr sz="2400" spc="15" dirty="0">
                <a:solidFill>
                  <a:srgbClr val="7F0000"/>
                </a:solidFill>
                <a:latin typeface="Times New Roman"/>
                <a:cs typeface="Times New Roman"/>
              </a:rPr>
              <a:t>by </a:t>
            </a:r>
            <a:r>
              <a:rPr sz="2400" spc="-585" dirty="0">
                <a:solidFill>
                  <a:srgbClr val="7F0000"/>
                </a:solidFill>
                <a:latin typeface="Times New Roman"/>
                <a:cs typeface="Times New Roman"/>
              </a:rPr>
              <a:t> </a:t>
            </a:r>
            <a:r>
              <a:rPr sz="2400" spc="10" dirty="0">
                <a:solidFill>
                  <a:srgbClr val="7F0000"/>
                </a:solidFill>
                <a:latin typeface="Times New Roman"/>
                <a:cs typeface="Times New Roman"/>
              </a:rPr>
              <a:t>the application </a:t>
            </a:r>
            <a:r>
              <a:rPr sz="2400" spc="10" dirty="0">
                <a:latin typeface="Times New Roman"/>
                <a:cs typeface="Times New Roman"/>
              </a:rPr>
              <a:t>which has </a:t>
            </a:r>
            <a:r>
              <a:rPr sz="2400" spc="5" dirty="0">
                <a:latin typeface="Times New Roman"/>
                <a:cs typeface="Times New Roman"/>
              </a:rPr>
              <a:t>to </a:t>
            </a:r>
            <a:r>
              <a:rPr sz="2400" spc="10" dirty="0">
                <a:latin typeface="Times New Roman"/>
                <a:cs typeface="Times New Roman"/>
              </a:rPr>
              <a:t>keep </a:t>
            </a:r>
            <a:r>
              <a:rPr sz="2400" spc="5" dirty="0">
                <a:latin typeface="Times New Roman"/>
                <a:cs typeface="Times New Roman"/>
              </a:rPr>
              <a:t>track </a:t>
            </a:r>
            <a:r>
              <a:rPr sz="2400" spc="15" dirty="0">
                <a:latin typeface="Times New Roman"/>
                <a:cs typeface="Times New Roman"/>
              </a:rPr>
              <a:t>of </a:t>
            </a:r>
            <a:r>
              <a:rPr sz="2400" spc="10" dirty="0">
                <a:latin typeface="Times New Roman"/>
                <a:cs typeface="Times New Roman"/>
              </a:rPr>
              <a:t>which database server </a:t>
            </a:r>
            <a:r>
              <a:rPr sz="2400" spc="5" dirty="0">
                <a:latin typeface="Times New Roman"/>
                <a:cs typeface="Times New Roman"/>
              </a:rPr>
              <a:t>to </a:t>
            </a:r>
            <a:r>
              <a:rPr sz="2400" spc="10" dirty="0">
                <a:latin typeface="Times New Roman"/>
                <a:cs typeface="Times New Roman"/>
              </a:rPr>
              <a:t> </a:t>
            </a:r>
            <a:r>
              <a:rPr sz="2400" spc="5" dirty="0">
                <a:latin typeface="Times New Roman"/>
                <a:cs typeface="Times New Roman"/>
              </a:rPr>
              <a:t>talk for</a:t>
            </a:r>
            <a:r>
              <a:rPr sz="2400" spc="30" dirty="0">
                <a:latin typeface="Times New Roman"/>
                <a:cs typeface="Times New Roman"/>
              </a:rPr>
              <a:t> </a:t>
            </a:r>
            <a:r>
              <a:rPr sz="2400" spc="10" dirty="0">
                <a:latin typeface="Times New Roman"/>
                <a:cs typeface="Times New Roman"/>
              </a:rPr>
              <a:t>each</a:t>
            </a:r>
            <a:r>
              <a:rPr sz="2400" spc="-15" dirty="0">
                <a:latin typeface="Times New Roman"/>
                <a:cs typeface="Times New Roman"/>
              </a:rPr>
              <a:t> </a:t>
            </a:r>
            <a:r>
              <a:rPr sz="2400" spc="10" dirty="0">
                <a:latin typeface="Times New Roman"/>
                <a:cs typeface="Times New Roman"/>
              </a:rPr>
              <a:t>bit</a:t>
            </a:r>
            <a:r>
              <a:rPr sz="2400" spc="-5" dirty="0">
                <a:latin typeface="Times New Roman"/>
                <a:cs typeface="Times New Roman"/>
              </a:rPr>
              <a:t> </a:t>
            </a:r>
            <a:r>
              <a:rPr sz="2400" spc="15" dirty="0">
                <a:latin typeface="Times New Roman"/>
                <a:cs typeface="Times New Roman"/>
              </a:rPr>
              <a:t>of</a:t>
            </a:r>
            <a:r>
              <a:rPr sz="2400" spc="5" dirty="0">
                <a:latin typeface="Times New Roman"/>
                <a:cs typeface="Times New Roman"/>
              </a:rPr>
              <a:t> </a:t>
            </a:r>
            <a:r>
              <a:rPr sz="2400" spc="10" dirty="0">
                <a:latin typeface="Times New Roman"/>
                <a:cs typeface="Times New Roman"/>
              </a:rPr>
              <a:t>data</a:t>
            </a:r>
            <a:endParaRPr sz="2400">
              <a:latin typeface="Times New Roman"/>
              <a:cs typeface="Times New Roman"/>
            </a:endParaRPr>
          </a:p>
          <a:p>
            <a:pPr marL="390525" marR="605790" indent="-378460">
              <a:lnSpc>
                <a:spcPts val="2640"/>
              </a:lnSpc>
              <a:spcBef>
                <a:spcPts val="600"/>
              </a:spcBef>
              <a:buChar char="•"/>
              <a:tabLst>
                <a:tab pos="390525" algn="l"/>
                <a:tab pos="391160" algn="l"/>
              </a:tabLst>
            </a:pPr>
            <a:r>
              <a:rPr sz="2400" spc="5" dirty="0">
                <a:latin typeface="Times New Roman"/>
                <a:cs typeface="Times New Roman"/>
              </a:rPr>
              <a:t>Also, </a:t>
            </a:r>
            <a:r>
              <a:rPr sz="2400" spc="10" dirty="0">
                <a:solidFill>
                  <a:srgbClr val="7F0000"/>
                </a:solidFill>
                <a:latin typeface="Times New Roman"/>
                <a:cs typeface="Times New Roman"/>
              </a:rPr>
              <a:t>we </a:t>
            </a:r>
            <a:r>
              <a:rPr sz="2400" spc="5" dirty="0">
                <a:solidFill>
                  <a:srgbClr val="7F0000"/>
                </a:solidFill>
                <a:latin typeface="Times New Roman"/>
                <a:cs typeface="Times New Roman"/>
              </a:rPr>
              <a:t>lose </a:t>
            </a:r>
            <a:r>
              <a:rPr sz="2400" spc="15" dirty="0">
                <a:solidFill>
                  <a:srgbClr val="7F0000"/>
                </a:solidFill>
                <a:latin typeface="Times New Roman"/>
                <a:cs typeface="Times New Roman"/>
              </a:rPr>
              <a:t>any </a:t>
            </a:r>
            <a:r>
              <a:rPr sz="2400" spc="10" dirty="0">
                <a:solidFill>
                  <a:srgbClr val="7F0000"/>
                </a:solidFill>
                <a:latin typeface="Times New Roman"/>
                <a:cs typeface="Times New Roman"/>
              </a:rPr>
              <a:t>querying, </a:t>
            </a:r>
            <a:r>
              <a:rPr sz="2400" spc="5" dirty="0">
                <a:solidFill>
                  <a:srgbClr val="7F0000"/>
                </a:solidFill>
                <a:latin typeface="Times New Roman"/>
                <a:cs typeface="Times New Roman"/>
              </a:rPr>
              <a:t>referential </a:t>
            </a:r>
            <a:r>
              <a:rPr sz="2400" spc="-10" dirty="0">
                <a:solidFill>
                  <a:srgbClr val="7F0000"/>
                </a:solidFill>
                <a:latin typeface="Times New Roman"/>
                <a:cs typeface="Times New Roman"/>
              </a:rPr>
              <a:t>integrity, </a:t>
            </a:r>
            <a:r>
              <a:rPr sz="2400" spc="10" dirty="0">
                <a:solidFill>
                  <a:srgbClr val="7F0000"/>
                </a:solidFill>
                <a:latin typeface="Times New Roman"/>
                <a:cs typeface="Times New Roman"/>
              </a:rPr>
              <a:t>transactions </a:t>
            </a:r>
            <a:r>
              <a:rPr sz="2400" spc="5" dirty="0">
                <a:solidFill>
                  <a:srgbClr val="7F0000"/>
                </a:solidFill>
                <a:latin typeface="Times New Roman"/>
                <a:cs typeface="Times New Roman"/>
              </a:rPr>
              <a:t>, </a:t>
            </a:r>
            <a:r>
              <a:rPr sz="2400" spc="15" dirty="0">
                <a:solidFill>
                  <a:srgbClr val="7F0000"/>
                </a:solidFill>
                <a:latin typeface="Times New Roman"/>
                <a:cs typeface="Times New Roman"/>
              </a:rPr>
              <a:t>or </a:t>
            </a:r>
            <a:r>
              <a:rPr sz="2400" spc="-585" dirty="0">
                <a:solidFill>
                  <a:srgbClr val="7F0000"/>
                </a:solidFill>
                <a:latin typeface="Times New Roman"/>
                <a:cs typeface="Times New Roman"/>
              </a:rPr>
              <a:t> </a:t>
            </a:r>
            <a:r>
              <a:rPr sz="2400" spc="10" dirty="0">
                <a:solidFill>
                  <a:srgbClr val="7F0000"/>
                </a:solidFill>
                <a:latin typeface="Times New Roman"/>
                <a:cs typeface="Times New Roman"/>
              </a:rPr>
              <a:t>consistency</a:t>
            </a:r>
            <a:r>
              <a:rPr sz="2400" spc="-45" dirty="0">
                <a:solidFill>
                  <a:srgbClr val="7F0000"/>
                </a:solidFill>
                <a:latin typeface="Times New Roman"/>
                <a:cs typeface="Times New Roman"/>
              </a:rPr>
              <a:t> </a:t>
            </a:r>
            <a:r>
              <a:rPr sz="2400" spc="10" dirty="0">
                <a:solidFill>
                  <a:srgbClr val="7F0000"/>
                </a:solidFill>
                <a:latin typeface="Times New Roman"/>
                <a:cs typeface="Times New Roman"/>
              </a:rPr>
              <a:t>controls</a:t>
            </a:r>
            <a:r>
              <a:rPr sz="2400" spc="-10" dirty="0">
                <a:solidFill>
                  <a:srgbClr val="7F0000"/>
                </a:solidFill>
                <a:latin typeface="Times New Roman"/>
                <a:cs typeface="Times New Roman"/>
              </a:rPr>
              <a:t> </a:t>
            </a:r>
            <a:r>
              <a:rPr sz="2400" spc="10" dirty="0">
                <a:solidFill>
                  <a:srgbClr val="7F0000"/>
                </a:solidFill>
                <a:latin typeface="Times New Roman"/>
                <a:cs typeface="Times New Roman"/>
              </a:rPr>
              <a:t>that</a:t>
            </a:r>
            <a:r>
              <a:rPr sz="2400" spc="-5" dirty="0">
                <a:solidFill>
                  <a:srgbClr val="7F0000"/>
                </a:solidFill>
                <a:latin typeface="Times New Roman"/>
                <a:cs typeface="Times New Roman"/>
              </a:rPr>
              <a:t> </a:t>
            </a:r>
            <a:r>
              <a:rPr sz="2400" spc="10" dirty="0">
                <a:solidFill>
                  <a:srgbClr val="7F0000"/>
                </a:solidFill>
                <a:latin typeface="Times New Roman"/>
                <a:cs typeface="Times New Roman"/>
              </a:rPr>
              <a:t>cross</a:t>
            </a:r>
            <a:r>
              <a:rPr sz="2400" spc="-35" dirty="0">
                <a:solidFill>
                  <a:srgbClr val="7F0000"/>
                </a:solidFill>
                <a:latin typeface="Times New Roman"/>
                <a:cs typeface="Times New Roman"/>
              </a:rPr>
              <a:t> </a:t>
            </a:r>
            <a:r>
              <a:rPr sz="2400" spc="10" dirty="0">
                <a:solidFill>
                  <a:srgbClr val="7F0000"/>
                </a:solidFill>
                <a:latin typeface="Times New Roman"/>
                <a:cs typeface="Times New Roman"/>
              </a:rPr>
              <a:t>shards</a:t>
            </a:r>
            <a:endParaRPr sz="2400">
              <a:latin typeface="Times New Roman"/>
              <a:cs typeface="Times New Roman"/>
            </a:endParaRPr>
          </a:p>
          <a:p>
            <a:pPr marL="390525" indent="-378460">
              <a:lnSpc>
                <a:spcPct val="100000"/>
              </a:lnSpc>
              <a:spcBef>
                <a:spcPts val="265"/>
              </a:spcBef>
              <a:buChar char="•"/>
              <a:tabLst>
                <a:tab pos="390525" algn="l"/>
                <a:tab pos="391160" algn="l"/>
              </a:tabLst>
            </a:pPr>
            <a:r>
              <a:rPr sz="2400" spc="10" dirty="0">
                <a:latin typeface="Times New Roman"/>
                <a:cs typeface="Times New Roman"/>
              </a:rPr>
              <a:t>Deciding</a:t>
            </a:r>
            <a:r>
              <a:rPr sz="2400" spc="-15" dirty="0">
                <a:latin typeface="Times New Roman"/>
                <a:cs typeface="Times New Roman"/>
              </a:rPr>
              <a:t> </a:t>
            </a:r>
            <a:r>
              <a:rPr sz="2400" spc="10" dirty="0">
                <a:latin typeface="Times New Roman"/>
                <a:cs typeface="Times New Roman"/>
              </a:rPr>
              <a:t>the</a:t>
            </a:r>
            <a:r>
              <a:rPr sz="2400" spc="5" dirty="0">
                <a:latin typeface="Times New Roman"/>
                <a:cs typeface="Times New Roman"/>
              </a:rPr>
              <a:t> </a:t>
            </a:r>
            <a:r>
              <a:rPr sz="2400" b="1" spc="10" dirty="0">
                <a:latin typeface="Times New Roman"/>
                <a:cs typeface="Times New Roman"/>
              </a:rPr>
              <a:t>granularity</a:t>
            </a:r>
            <a:r>
              <a:rPr sz="2400" b="1" spc="-10" dirty="0">
                <a:latin typeface="Times New Roman"/>
                <a:cs typeface="Times New Roman"/>
              </a:rPr>
              <a:t> </a:t>
            </a:r>
            <a:r>
              <a:rPr sz="2400" b="1" spc="15" dirty="0">
                <a:latin typeface="Times New Roman"/>
                <a:cs typeface="Times New Roman"/>
              </a:rPr>
              <a:t>of</a:t>
            </a:r>
            <a:r>
              <a:rPr sz="2400" b="1" spc="10" dirty="0">
                <a:latin typeface="Times New Roman"/>
                <a:cs typeface="Times New Roman"/>
              </a:rPr>
              <a:t> </a:t>
            </a:r>
            <a:r>
              <a:rPr sz="2400" b="1" spc="5" dirty="0">
                <a:latin typeface="Times New Roman"/>
                <a:cs typeface="Times New Roman"/>
              </a:rPr>
              <a:t>sharding</a:t>
            </a:r>
            <a:r>
              <a:rPr sz="2400" b="1" spc="15" dirty="0">
                <a:latin typeface="Times New Roman"/>
                <a:cs typeface="Times New Roman"/>
              </a:rPr>
              <a:t> </a:t>
            </a:r>
            <a:r>
              <a:rPr sz="2400" b="1" spc="5" dirty="0">
                <a:latin typeface="Times New Roman"/>
                <a:cs typeface="Times New Roman"/>
              </a:rPr>
              <a:t>is</a:t>
            </a:r>
            <a:r>
              <a:rPr sz="2400" b="1" spc="20" dirty="0">
                <a:latin typeface="Times New Roman"/>
                <a:cs typeface="Times New Roman"/>
              </a:rPr>
              <a:t> </a:t>
            </a:r>
            <a:r>
              <a:rPr sz="2400" b="1" spc="10" dirty="0">
                <a:latin typeface="Times New Roman"/>
                <a:cs typeface="Times New Roman"/>
              </a:rPr>
              <a:t>a</a:t>
            </a:r>
            <a:r>
              <a:rPr sz="2400" b="1" spc="-10" dirty="0">
                <a:latin typeface="Times New Roman"/>
                <a:cs typeface="Times New Roman"/>
              </a:rPr>
              <a:t> </a:t>
            </a:r>
            <a:r>
              <a:rPr sz="2400" b="1" spc="10" dirty="0">
                <a:latin typeface="Times New Roman"/>
                <a:cs typeface="Times New Roman"/>
              </a:rPr>
              <a:t>very</a:t>
            </a:r>
            <a:r>
              <a:rPr sz="2400" b="1" spc="-10" dirty="0">
                <a:latin typeface="Times New Roman"/>
                <a:cs typeface="Times New Roman"/>
              </a:rPr>
              <a:t> </a:t>
            </a:r>
            <a:r>
              <a:rPr sz="2400" b="1" spc="5" dirty="0">
                <a:latin typeface="Times New Roman"/>
                <a:cs typeface="Times New Roman"/>
              </a:rPr>
              <a:t>difficult</a:t>
            </a:r>
            <a:r>
              <a:rPr sz="2400" b="1" spc="30" dirty="0">
                <a:latin typeface="Times New Roman"/>
                <a:cs typeface="Times New Roman"/>
              </a:rPr>
              <a:t> </a:t>
            </a:r>
            <a:r>
              <a:rPr sz="2400" b="1" dirty="0">
                <a:latin typeface="Times New Roman"/>
                <a:cs typeface="Times New Roman"/>
              </a:rPr>
              <a:t>issue!</a:t>
            </a:r>
            <a:endParaRPr sz="2400">
              <a:latin typeface="Times New Roman"/>
              <a:cs typeface="Times New Roman"/>
            </a:endParaRPr>
          </a:p>
          <a:p>
            <a:pPr marL="390525" marR="940435" indent="-378460">
              <a:lnSpc>
                <a:spcPts val="2620"/>
              </a:lnSpc>
              <a:spcBef>
                <a:spcPts val="640"/>
              </a:spcBef>
              <a:buFont typeface="Times New Roman"/>
              <a:buChar char="•"/>
              <a:tabLst>
                <a:tab pos="390525" algn="l"/>
                <a:tab pos="391160" algn="l"/>
              </a:tabLst>
            </a:pPr>
            <a:r>
              <a:rPr sz="2400" b="1" spc="10" dirty="0">
                <a:solidFill>
                  <a:srgbClr val="007F00"/>
                </a:solidFill>
                <a:latin typeface="Times New Roman"/>
                <a:cs typeface="Times New Roman"/>
              </a:rPr>
              <a:t>Aggregate</a:t>
            </a:r>
            <a:r>
              <a:rPr sz="2400" b="1" spc="-45" dirty="0">
                <a:solidFill>
                  <a:srgbClr val="007F00"/>
                </a:solidFill>
                <a:latin typeface="Times New Roman"/>
                <a:cs typeface="Times New Roman"/>
              </a:rPr>
              <a:t> </a:t>
            </a:r>
            <a:r>
              <a:rPr sz="2400" b="1" spc="10" dirty="0">
                <a:solidFill>
                  <a:srgbClr val="007F00"/>
                </a:solidFill>
                <a:latin typeface="Times New Roman"/>
                <a:cs typeface="Times New Roman"/>
              </a:rPr>
              <a:t>orientation</a:t>
            </a:r>
            <a:r>
              <a:rPr sz="2400" b="1" spc="-25" dirty="0">
                <a:solidFill>
                  <a:srgbClr val="007F00"/>
                </a:solidFill>
                <a:latin typeface="Times New Roman"/>
                <a:cs typeface="Times New Roman"/>
              </a:rPr>
              <a:t> </a:t>
            </a:r>
            <a:r>
              <a:rPr sz="2400" b="1" spc="5" dirty="0">
                <a:solidFill>
                  <a:srgbClr val="007F00"/>
                </a:solidFill>
                <a:latin typeface="Times New Roman"/>
                <a:cs typeface="Times New Roman"/>
              </a:rPr>
              <a:t>fits</a:t>
            </a:r>
            <a:r>
              <a:rPr sz="2400" b="1" spc="15" dirty="0">
                <a:solidFill>
                  <a:srgbClr val="007F00"/>
                </a:solidFill>
                <a:latin typeface="Times New Roman"/>
                <a:cs typeface="Times New Roman"/>
              </a:rPr>
              <a:t> well</a:t>
            </a:r>
            <a:r>
              <a:rPr sz="2400" b="1" spc="-25" dirty="0">
                <a:solidFill>
                  <a:srgbClr val="007F00"/>
                </a:solidFill>
                <a:latin typeface="Times New Roman"/>
                <a:cs typeface="Times New Roman"/>
              </a:rPr>
              <a:t> </a:t>
            </a:r>
            <a:r>
              <a:rPr sz="2400" b="1" spc="15" dirty="0">
                <a:solidFill>
                  <a:srgbClr val="007F00"/>
                </a:solidFill>
                <a:latin typeface="Times New Roman"/>
                <a:cs typeface="Times New Roman"/>
              </a:rPr>
              <a:t>with</a:t>
            </a:r>
            <a:r>
              <a:rPr sz="2400" b="1" spc="-5" dirty="0">
                <a:solidFill>
                  <a:srgbClr val="007F00"/>
                </a:solidFill>
                <a:latin typeface="Times New Roman"/>
                <a:cs typeface="Times New Roman"/>
              </a:rPr>
              <a:t> </a:t>
            </a:r>
            <a:r>
              <a:rPr sz="2400" b="1" spc="5" dirty="0">
                <a:solidFill>
                  <a:srgbClr val="007F00"/>
                </a:solidFill>
                <a:latin typeface="Times New Roman"/>
                <a:cs typeface="Times New Roman"/>
              </a:rPr>
              <a:t>scaling</a:t>
            </a:r>
            <a:r>
              <a:rPr sz="2400" b="1" spc="15" dirty="0">
                <a:solidFill>
                  <a:srgbClr val="007F00"/>
                </a:solidFill>
                <a:latin typeface="Times New Roman"/>
                <a:cs typeface="Times New Roman"/>
              </a:rPr>
              <a:t> </a:t>
            </a:r>
            <a:r>
              <a:rPr sz="2400" b="1" spc="10" dirty="0">
                <a:solidFill>
                  <a:srgbClr val="007F00"/>
                </a:solidFill>
                <a:latin typeface="Times New Roman"/>
                <a:cs typeface="Times New Roman"/>
              </a:rPr>
              <a:t>out</a:t>
            </a:r>
            <a:r>
              <a:rPr sz="2400" b="1" spc="5" dirty="0">
                <a:solidFill>
                  <a:srgbClr val="007F00"/>
                </a:solidFill>
                <a:latin typeface="Times New Roman"/>
                <a:cs typeface="Times New Roman"/>
              </a:rPr>
              <a:t> </a:t>
            </a:r>
            <a:r>
              <a:rPr sz="2400" spc="10" dirty="0">
                <a:latin typeface="Times New Roman"/>
                <a:cs typeface="Times New Roman"/>
              </a:rPr>
              <a:t>because</a:t>
            </a:r>
            <a:r>
              <a:rPr sz="2400" spc="-20" dirty="0">
                <a:latin typeface="Times New Roman"/>
                <a:cs typeface="Times New Roman"/>
              </a:rPr>
              <a:t> </a:t>
            </a:r>
            <a:r>
              <a:rPr sz="2400" b="1" spc="10" dirty="0">
                <a:solidFill>
                  <a:srgbClr val="007F00"/>
                </a:solidFill>
                <a:latin typeface="Times New Roman"/>
                <a:cs typeface="Times New Roman"/>
              </a:rPr>
              <a:t>the </a:t>
            </a:r>
            <a:r>
              <a:rPr sz="2400" b="1" spc="-585" dirty="0">
                <a:solidFill>
                  <a:srgbClr val="007F00"/>
                </a:solidFill>
                <a:latin typeface="Times New Roman"/>
                <a:cs typeface="Times New Roman"/>
              </a:rPr>
              <a:t> </a:t>
            </a:r>
            <a:r>
              <a:rPr sz="2400" b="1" spc="10" dirty="0">
                <a:solidFill>
                  <a:srgbClr val="007F00"/>
                </a:solidFill>
                <a:latin typeface="Times New Roman"/>
                <a:cs typeface="Times New Roman"/>
              </a:rPr>
              <a:t>aggregate</a:t>
            </a:r>
            <a:r>
              <a:rPr sz="2400" b="1" spc="-45" dirty="0">
                <a:solidFill>
                  <a:srgbClr val="007F00"/>
                </a:solidFill>
                <a:latin typeface="Times New Roman"/>
                <a:cs typeface="Times New Roman"/>
              </a:rPr>
              <a:t> </a:t>
            </a:r>
            <a:r>
              <a:rPr sz="2400" b="1" spc="5" dirty="0">
                <a:solidFill>
                  <a:srgbClr val="007F00"/>
                </a:solidFill>
                <a:latin typeface="Times New Roman"/>
                <a:cs typeface="Times New Roman"/>
              </a:rPr>
              <a:t>is</a:t>
            </a:r>
            <a:r>
              <a:rPr sz="2400" b="1" spc="-10" dirty="0">
                <a:solidFill>
                  <a:srgbClr val="007F00"/>
                </a:solidFill>
                <a:latin typeface="Times New Roman"/>
                <a:cs typeface="Times New Roman"/>
              </a:rPr>
              <a:t> </a:t>
            </a:r>
            <a:r>
              <a:rPr sz="2400" b="1" spc="10" dirty="0">
                <a:solidFill>
                  <a:srgbClr val="007F00"/>
                </a:solidFill>
                <a:latin typeface="Times New Roman"/>
                <a:cs typeface="Times New Roman"/>
              </a:rPr>
              <a:t>a natural</a:t>
            </a:r>
            <a:r>
              <a:rPr sz="2400" b="1" spc="-5" dirty="0">
                <a:solidFill>
                  <a:srgbClr val="007F00"/>
                </a:solidFill>
                <a:latin typeface="Times New Roman"/>
                <a:cs typeface="Times New Roman"/>
              </a:rPr>
              <a:t> </a:t>
            </a:r>
            <a:r>
              <a:rPr sz="2400" b="1" spc="5" dirty="0">
                <a:solidFill>
                  <a:srgbClr val="007F00"/>
                </a:solidFill>
                <a:latin typeface="Times New Roman"/>
                <a:cs typeface="Times New Roman"/>
              </a:rPr>
              <a:t>unit</a:t>
            </a:r>
            <a:r>
              <a:rPr sz="2400" b="1" spc="30" dirty="0">
                <a:solidFill>
                  <a:srgbClr val="007F00"/>
                </a:solidFill>
                <a:latin typeface="Times New Roman"/>
                <a:cs typeface="Times New Roman"/>
              </a:rPr>
              <a:t> </a:t>
            </a:r>
            <a:r>
              <a:rPr sz="2400" b="1" spc="10" dirty="0">
                <a:solidFill>
                  <a:srgbClr val="007F00"/>
                </a:solidFill>
                <a:latin typeface="Times New Roman"/>
                <a:cs typeface="Times New Roman"/>
              </a:rPr>
              <a:t>to </a:t>
            </a:r>
            <a:r>
              <a:rPr sz="2400" b="1" spc="5" dirty="0">
                <a:solidFill>
                  <a:srgbClr val="007F00"/>
                </a:solidFill>
                <a:latin typeface="Times New Roman"/>
                <a:cs typeface="Times New Roman"/>
              </a:rPr>
              <a:t>use</a:t>
            </a:r>
            <a:r>
              <a:rPr sz="2400" b="1" dirty="0">
                <a:solidFill>
                  <a:srgbClr val="007F00"/>
                </a:solidFill>
                <a:latin typeface="Times New Roman"/>
                <a:cs typeface="Times New Roman"/>
              </a:rPr>
              <a:t> </a:t>
            </a:r>
            <a:r>
              <a:rPr sz="2400" b="1" spc="15" dirty="0">
                <a:solidFill>
                  <a:srgbClr val="007F00"/>
                </a:solidFill>
                <a:latin typeface="Times New Roman"/>
                <a:cs typeface="Times New Roman"/>
              </a:rPr>
              <a:t>for</a:t>
            </a:r>
            <a:r>
              <a:rPr sz="2400" b="1" spc="-45" dirty="0">
                <a:solidFill>
                  <a:srgbClr val="007F00"/>
                </a:solidFill>
                <a:latin typeface="Times New Roman"/>
                <a:cs typeface="Times New Roman"/>
              </a:rPr>
              <a:t> </a:t>
            </a:r>
            <a:r>
              <a:rPr sz="2400" b="1" spc="5" dirty="0">
                <a:solidFill>
                  <a:srgbClr val="007F00"/>
                </a:solidFill>
                <a:latin typeface="Times New Roman"/>
                <a:cs typeface="Times New Roman"/>
              </a:rPr>
              <a:t>distribution</a:t>
            </a:r>
            <a:endParaRPr sz="2400">
              <a:latin typeface="Times New Roman"/>
              <a:cs typeface="Times New Roman"/>
            </a:endParaRPr>
          </a:p>
          <a:p>
            <a:pPr marL="390525" marR="5080" indent="-378460">
              <a:lnSpc>
                <a:spcPct val="91100"/>
              </a:lnSpc>
              <a:spcBef>
                <a:spcPts val="520"/>
              </a:spcBef>
              <a:buChar char="•"/>
              <a:tabLst>
                <a:tab pos="390525" algn="l"/>
                <a:tab pos="391160" algn="l"/>
              </a:tabLst>
            </a:pPr>
            <a:r>
              <a:rPr sz="2400" spc="10" dirty="0">
                <a:latin typeface="Times New Roman"/>
                <a:cs typeface="Times New Roman"/>
              </a:rPr>
              <a:t>On the other </a:t>
            </a:r>
            <a:r>
              <a:rPr sz="2400" spc="15" dirty="0">
                <a:latin typeface="Times New Roman"/>
                <a:cs typeface="Times New Roman"/>
              </a:rPr>
              <a:t>hand, </a:t>
            </a:r>
            <a:r>
              <a:rPr sz="2400" b="1" spc="15" dirty="0">
                <a:solidFill>
                  <a:srgbClr val="007F00"/>
                </a:solidFill>
                <a:latin typeface="Times New Roman"/>
                <a:cs typeface="Times New Roman"/>
              </a:rPr>
              <a:t>NoSQL </a:t>
            </a:r>
            <a:r>
              <a:rPr sz="2400" b="1" spc="10" dirty="0">
                <a:solidFill>
                  <a:srgbClr val="007F00"/>
                </a:solidFill>
                <a:latin typeface="Times New Roman"/>
                <a:cs typeface="Times New Roman"/>
              </a:rPr>
              <a:t>aggregate databases generally adopt a </a:t>
            </a:r>
            <a:r>
              <a:rPr sz="2400" b="1" spc="15" dirty="0">
                <a:solidFill>
                  <a:srgbClr val="007F00"/>
                </a:solidFill>
                <a:latin typeface="Times New Roman"/>
                <a:cs typeface="Times New Roman"/>
              </a:rPr>
              <a:t> </a:t>
            </a:r>
            <a:r>
              <a:rPr sz="2400" b="1" spc="5" dirty="0">
                <a:solidFill>
                  <a:srgbClr val="007F00"/>
                </a:solidFill>
                <a:latin typeface="Times New Roman"/>
                <a:cs typeface="Times New Roman"/>
              </a:rPr>
              <a:t>relaxed </a:t>
            </a:r>
            <a:r>
              <a:rPr sz="2400" b="1" spc="10" dirty="0">
                <a:solidFill>
                  <a:srgbClr val="007F00"/>
                </a:solidFill>
                <a:latin typeface="Times New Roman"/>
                <a:cs typeface="Times New Roman"/>
              </a:rPr>
              <a:t>notion </a:t>
            </a:r>
            <a:r>
              <a:rPr sz="2400" b="1" spc="15" dirty="0">
                <a:solidFill>
                  <a:srgbClr val="007F00"/>
                </a:solidFill>
                <a:latin typeface="Times New Roman"/>
                <a:cs typeface="Times New Roman"/>
              </a:rPr>
              <a:t>of </a:t>
            </a:r>
            <a:r>
              <a:rPr sz="2400" b="1" spc="-5" dirty="0">
                <a:solidFill>
                  <a:srgbClr val="007F00"/>
                </a:solidFill>
                <a:latin typeface="Times New Roman"/>
                <a:cs typeface="Times New Roman"/>
              </a:rPr>
              <a:t>consistency, </a:t>
            </a:r>
            <a:r>
              <a:rPr sz="2400" spc="5" dirty="0">
                <a:latin typeface="Times New Roman"/>
                <a:cs typeface="Times New Roman"/>
              </a:rPr>
              <a:t>with </a:t>
            </a:r>
            <a:r>
              <a:rPr sz="2400" spc="10" dirty="0">
                <a:latin typeface="Times New Roman"/>
                <a:cs typeface="Times New Roman"/>
              </a:rPr>
              <a:t>respect </a:t>
            </a:r>
            <a:r>
              <a:rPr sz="2400" spc="5" dirty="0">
                <a:latin typeface="Times New Roman"/>
                <a:cs typeface="Times New Roman"/>
              </a:rPr>
              <a:t>to </a:t>
            </a:r>
            <a:r>
              <a:rPr sz="2400" spc="10" dirty="0">
                <a:latin typeface="Times New Roman"/>
                <a:cs typeface="Times New Roman"/>
              </a:rPr>
              <a:t>the </a:t>
            </a:r>
            <a:r>
              <a:rPr sz="2400" spc="5" dirty="0">
                <a:latin typeface="Times New Roman"/>
                <a:cs typeface="Times New Roman"/>
              </a:rPr>
              <a:t>classical </a:t>
            </a:r>
            <a:r>
              <a:rPr sz="2400" spc="15" dirty="0">
                <a:latin typeface="Times New Roman"/>
                <a:cs typeface="Times New Roman"/>
              </a:rPr>
              <a:t>one </a:t>
            </a:r>
            <a:r>
              <a:rPr sz="2400" spc="10" dirty="0">
                <a:latin typeface="Times New Roman"/>
                <a:cs typeface="Times New Roman"/>
              </a:rPr>
              <a:t>used </a:t>
            </a:r>
            <a:r>
              <a:rPr sz="2400" spc="15" dirty="0">
                <a:latin typeface="Times New Roman"/>
                <a:cs typeface="Times New Roman"/>
              </a:rPr>
              <a:t> </a:t>
            </a:r>
            <a:r>
              <a:rPr sz="2400" spc="5" dirty="0">
                <a:latin typeface="Times New Roman"/>
                <a:cs typeface="Times New Roman"/>
              </a:rPr>
              <a:t>in </a:t>
            </a:r>
            <a:r>
              <a:rPr sz="2400" spc="10" dirty="0">
                <a:latin typeface="Times New Roman"/>
                <a:cs typeface="Times New Roman"/>
              </a:rPr>
              <a:t>the </a:t>
            </a:r>
            <a:r>
              <a:rPr sz="2400" spc="5" dirty="0">
                <a:latin typeface="Times New Roman"/>
                <a:cs typeface="Times New Roman"/>
              </a:rPr>
              <a:t>relation </a:t>
            </a:r>
            <a:r>
              <a:rPr sz="2400" spc="10" dirty="0">
                <a:latin typeface="Times New Roman"/>
                <a:cs typeface="Times New Roman"/>
              </a:rPr>
              <a:t>world which </a:t>
            </a:r>
            <a:r>
              <a:rPr sz="2400" spc="5" dirty="0">
                <a:latin typeface="Times New Roman"/>
                <a:cs typeface="Times New Roman"/>
              </a:rPr>
              <a:t>is </a:t>
            </a:r>
            <a:r>
              <a:rPr sz="2400" spc="10" dirty="0">
                <a:latin typeface="Times New Roman"/>
                <a:cs typeface="Times New Roman"/>
              </a:rPr>
              <a:t>based </a:t>
            </a:r>
            <a:r>
              <a:rPr sz="2400" spc="15" dirty="0">
                <a:latin typeface="Times New Roman"/>
                <a:cs typeface="Times New Roman"/>
              </a:rPr>
              <a:t>on </a:t>
            </a:r>
            <a:r>
              <a:rPr sz="2400" spc="10" dirty="0">
                <a:latin typeface="Times New Roman"/>
                <a:cs typeface="Times New Roman"/>
              </a:rPr>
              <a:t>ACID </a:t>
            </a:r>
            <a:r>
              <a:rPr sz="2400" spc="5" dirty="0">
                <a:latin typeface="Times New Roman"/>
                <a:cs typeface="Times New Roman"/>
              </a:rPr>
              <a:t>transactions. Also, </a:t>
            </a:r>
            <a:r>
              <a:rPr sz="2400" spc="10" dirty="0">
                <a:latin typeface="Times New Roman"/>
                <a:cs typeface="Times New Roman"/>
              </a:rPr>
              <a:t> </a:t>
            </a:r>
            <a:r>
              <a:rPr sz="2400" b="1" spc="5" dirty="0">
                <a:solidFill>
                  <a:srgbClr val="007F00"/>
                </a:solidFill>
                <a:latin typeface="Times New Roman"/>
                <a:cs typeface="Times New Roman"/>
              </a:rPr>
              <a:t>slicing</a:t>
            </a:r>
            <a:r>
              <a:rPr sz="2400" b="1" spc="35" dirty="0">
                <a:solidFill>
                  <a:srgbClr val="007F00"/>
                </a:solidFill>
                <a:latin typeface="Times New Roman"/>
                <a:cs typeface="Times New Roman"/>
              </a:rPr>
              <a:t> </a:t>
            </a:r>
            <a:r>
              <a:rPr sz="2400" b="1" spc="10" dirty="0">
                <a:solidFill>
                  <a:srgbClr val="007F00"/>
                </a:solidFill>
                <a:latin typeface="Times New Roman"/>
                <a:cs typeface="Times New Roman"/>
              </a:rPr>
              <a:t>aggregates</a:t>
            </a:r>
            <a:r>
              <a:rPr sz="2400" b="1" spc="-75" dirty="0">
                <a:solidFill>
                  <a:srgbClr val="007F00"/>
                </a:solidFill>
                <a:latin typeface="Times New Roman"/>
                <a:cs typeface="Times New Roman"/>
              </a:rPr>
              <a:t> </a:t>
            </a:r>
            <a:r>
              <a:rPr sz="2400" spc="5" dirty="0">
                <a:latin typeface="Times New Roman"/>
                <a:cs typeface="Times New Roman"/>
              </a:rPr>
              <a:t>for</a:t>
            </a:r>
            <a:r>
              <a:rPr sz="2400" spc="30" dirty="0">
                <a:latin typeface="Times New Roman"/>
                <a:cs typeface="Times New Roman"/>
              </a:rPr>
              <a:t> </a:t>
            </a:r>
            <a:r>
              <a:rPr sz="2400" spc="10" dirty="0">
                <a:latin typeface="Times New Roman"/>
                <a:cs typeface="Times New Roman"/>
              </a:rPr>
              <a:t>more</a:t>
            </a:r>
            <a:r>
              <a:rPr sz="2400" spc="5" dirty="0">
                <a:latin typeface="Times New Roman"/>
                <a:cs typeface="Times New Roman"/>
              </a:rPr>
              <a:t> fine</a:t>
            </a:r>
            <a:r>
              <a:rPr sz="2400" spc="30" dirty="0">
                <a:latin typeface="Times New Roman"/>
                <a:cs typeface="Times New Roman"/>
              </a:rPr>
              <a:t> </a:t>
            </a:r>
            <a:r>
              <a:rPr sz="2400" spc="10" dirty="0">
                <a:latin typeface="Times New Roman"/>
                <a:cs typeface="Times New Roman"/>
              </a:rPr>
              <a:t>grained</a:t>
            </a:r>
            <a:r>
              <a:rPr sz="2400" spc="-15" dirty="0">
                <a:latin typeface="Times New Roman"/>
                <a:cs typeface="Times New Roman"/>
              </a:rPr>
              <a:t> </a:t>
            </a:r>
            <a:r>
              <a:rPr sz="2400" spc="5" dirty="0">
                <a:latin typeface="Times New Roman"/>
                <a:cs typeface="Times New Roman"/>
              </a:rPr>
              <a:t>access</a:t>
            </a:r>
            <a:r>
              <a:rPr sz="2400" spc="-30" dirty="0">
                <a:latin typeface="Times New Roman"/>
                <a:cs typeface="Times New Roman"/>
              </a:rPr>
              <a:t> </a:t>
            </a:r>
            <a:r>
              <a:rPr sz="2400" spc="5" dirty="0">
                <a:latin typeface="Times New Roman"/>
                <a:cs typeface="Times New Roman"/>
              </a:rPr>
              <a:t>to</a:t>
            </a:r>
            <a:r>
              <a:rPr sz="2400" spc="15" dirty="0">
                <a:latin typeface="Times New Roman"/>
                <a:cs typeface="Times New Roman"/>
              </a:rPr>
              <a:t> </a:t>
            </a:r>
            <a:r>
              <a:rPr sz="2400" spc="10" dirty="0">
                <a:latin typeface="Times New Roman"/>
                <a:cs typeface="Times New Roman"/>
              </a:rPr>
              <a:t>them </a:t>
            </a:r>
            <a:r>
              <a:rPr sz="2400" b="1" spc="5" dirty="0">
                <a:solidFill>
                  <a:srgbClr val="007F00"/>
                </a:solidFill>
                <a:latin typeface="Times New Roman"/>
                <a:cs typeface="Times New Roman"/>
              </a:rPr>
              <a:t>may</a:t>
            </a:r>
            <a:r>
              <a:rPr sz="2400" b="1" spc="40" dirty="0">
                <a:solidFill>
                  <a:srgbClr val="007F00"/>
                </a:solidFill>
                <a:latin typeface="Times New Roman"/>
                <a:cs typeface="Times New Roman"/>
              </a:rPr>
              <a:t> </a:t>
            </a:r>
            <a:r>
              <a:rPr sz="2400" b="1" spc="5" dirty="0">
                <a:solidFill>
                  <a:srgbClr val="007F00"/>
                </a:solidFill>
                <a:latin typeface="Times New Roman"/>
                <a:cs typeface="Times New Roman"/>
              </a:rPr>
              <a:t>become</a:t>
            </a:r>
            <a:endParaRPr sz="2400">
              <a:latin typeface="Times New Roman"/>
              <a:cs typeface="Times New Roman"/>
            </a:endParaRPr>
          </a:p>
        </p:txBody>
      </p:sp>
      <p:sp>
        <p:nvSpPr>
          <p:cNvPr id="6" name="object 6"/>
          <p:cNvSpPr txBox="1"/>
          <p:nvPr/>
        </p:nvSpPr>
        <p:spPr>
          <a:xfrm>
            <a:off x="1290206" y="6802633"/>
            <a:ext cx="1728470" cy="394970"/>
          </a:xfrm>
          <a:prstGeom prst="rect">
            <a:avLst/>
          </a:prstGeom>
        </p:spPr>
        <p:txBody>
          <a:bodyPr vert="horz" wrap="square" lIns="0" tIns="15875" rIns="0" bIns="0" rtlCol="0">
            <a:spAutoFit/>
          </a:bodyPr>
          <a:lstStyle/>
          <a:p>
            <a:pPr marL="12700">
              <a:lnSpc>
                <a:spcPct val="100000"/>
              </a:lnSpc>
              <a:spcBef>
                <a:spcPts val="125"/>
              </a:spcBef>
            </a:pPr>
            <a:r>
              <a:rPr sz="2400" b="1" spc="10" dirty="0">
                <a:solidFill>
                  <a:srgbClr val="007F00"/>
                </a:solidFill>
                <a:latin typeface="Times New Roman"/>
                <a:cs typeface="Times New Roman"/>
              </a:rPr>
              <a:t>very</a:t>
            </a:r>
            <a:r>
              <a:rPr sz="2400" b="1" spc="-65" dirty="0">
                <a:solidFill>
                  <a:srgbClr val="007F00"/>
                </a:solidFill>
                <a:latin typeface="Times New Roman"/>
                <a:cs typeface="Times New Roman"/>
              </a:rPr>
              <a:t> </a:t>
            </a:r>
            <a:r>
              <a:rPr sz="2400" b="1" spc="5" dirty="0">
                <a:solidFill>
                  <a:srgbClr val="007F00"/>
                </a:solidFill>
                <a:latin typeface="Times New Roman"/>
                <a:cs typeface="Times New Roman"/>
              </a:rPr>
              <a:t>difficult</a:t>
            </a:r>
            <a:endParaRPr sz="24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6712" y="551180"/>
            <a:ext cx="4627245" cy="629285"/>
          </a:xfrm>
          <a:prstGeom prst="rect">
            <a:avLst/>
          </a:prstGeom>
        </p:spPr>
        <p:txBody>
          <a:bodyPr vert="horz" wrap="square" lIns="0" tIns="13970" rIns="0" bIns="0" rtlCol="0">
            <a:spAutoFit/>
          </a:bodyPr>
          <a:lstStyle/>
          <a:p>
            <a:pPr marL="12700">
              <a:lnSpc>
                <a:spcPct val="100000"/>
              </a:lnSpc>
              <a:spcBef>
                <a:spcPts val="110"/>
              </a:spcBef>
            </a:pPr>
            <a:r>
              <a:rPr sz="3950" dirty="0"/>
              <a:t>Impedance</a:t>
            </a:r>
            <a:r>
              <a:rPr sz="3950" spc="5" dirty="0"/>
              <a:t> </a:t>
            </a:r>
            <a:r>
              <a:rPr sz="3950" dirty="0"/>
              <a:t>mismatch</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912249" y="1392428"/>
            <a:ext cx="8483600" cy="5659755"/>
          </a:xfrm>
          <a:prstGeom prst="rect">
            <a:avLst/>
          </a:prstGeom>
        </p:spPr>
        <p:txBody>
          <a:bodyPr vert="horz" wrap="square" lIns="0" tIns="46355" rIns="0" bIns="0" rtlCol="0">
            <a:spAutoFit/>
          </a:bodyPr>
          <a:lstStyle/>
          <a:p>
            <a:pPr marL="390525" marR="55880" indent="-378460">
              <a:lnSpc>
                <a:spcPct val="90300"/>
              </a:lnSpc>
              <a:spcBef>
                <a:spcPts val="365"/>
              </a:spcBef>
              <a:buChar char="•"/>
              <a:tabLst>
                <a:tab pos="390525" algn="l"/>
                <a:tab pos="391160" algn="l"/>
              </a:tabLst>
            </a:pPr>
            <a:r>
              <a:rPr sz="2200" spc="5" dirty="0">
                <a:latin typeface="Times New Roman"/>
                <a:cs typeface="Times New Roman"/>
              </a:rPr>
              <a:t>The </a:t>
            </a:r>
            <a:r>
              <a:rPr sz="2200" dirty="0">
                <a:latin typeface="Times New Roman"/>
                <a:cs typeface="Times New Roman"/>
              </a:rPr>
              <a:t>impedance </a:t>
            </a:r>
            <a:r>
              <a:rPr sz="2200" spc="-5" dirty="0">
                <a:latin typeface="Times New Roman"/>
                <a:cs typeface="Times New Roman"/>
              </a:rPr>
              <a:t>mismatch </a:t>
            </a:r>
            <a:r>
              <a:rPr sz="2200" spc="5" dirty="0">
                <a:latin typeface="Times New Roman"/>
                <a:cs typeface="Times New Roman"/>
              </a:rPr>
              <a:t>is </a:t>
            </a:r>
            <a:r>
              <a:rPr sz="2200" dirty="0">
                <a:latin typeface="Times New Roman"/>
                <a:cs typeface="Times New Roman"/>
              </a:rPr>
              <a:t>a major </a:t>
            </a:r>
            <a:r>
              <a:rPr sz="2200" spc="5" dirty="0">
                <a:latin typeface="Times New Roman"/>
                <a:cs typeface="Times New Roman"/>
              </a:rPr>
              <a:t>source </a:t>
            </a:r>
            <a:r>
              <a:rPr sz="2200" dirty="0">
                <a:latin typeface="Times New Roman"/>
                <a:cs typeface="Times New Roman"/>
              </a:rPr>
              <a:t>of </a:t>
            </a:r>
            <a:r>
              <a:rPr sz="2200" spc="5" dirty="0">
                <a:latin typeface="Times New Roman"/>
                <a:cs typeface="Times New Roman"/>
              </a:rPr>
              <a:t>frustration to application </a:t>
            </a:r>
            <a:r>
              <a:rPr sz="2200" spc="-535" dirty="0">
                <a:latin typeface="Times New Roman"/>
                <a:cs typeface="Times New Roman"/>
              </a:rPr>
              <a:t> </a:t>
            </a:r>
            <a:r>
              <a:rPr sz="2200" dirty="0">
                <a:latin typeface="Times New Roman"/>
                <a:cs typeface="Times New Roman"/>
              </a:rPr>
              <a:t>developers,</a:t>
            </a:r>
            <a:r>
              <a:rPr sz="2200" spc="-25" dirty="0">
                <a:latin typeface="Times New Roman"/>
                <a:cs typeface="Times New Roman"/>
              </a:rPr>
              <a:t> </a:t>
            </a:r>
            <a:r>
              <a:rPr sz="2200" dirty="0">
                <a:latin typeface="Times New Roman"/>
                <a:cs typeface="Times New Roman"/>
              </a:rPr>
              <a:t>and</a:t>
            </a:r>
            <a:r>
              <a:rPr sz="2200" spc="-20" dirty="0">
                <a:latin typeface="Times New Roman"/>
                <a:cs typeface="Times New Roman"/>
              </a:rPr>
              <a:t> </a:t>
            </a:r>
            <a:r>
              <a:rPr sz="2200" spc="5" dirty="0">
                <a:solidFill>
                  <a:srgbClr val="7F0000"/>
                </a:solidFill>
                <a:latin typeface="Times New Roman"/>
                <a:cs typeface="Times New Roman"/>
              </a:rPr>
              <a:t>in the</a:t>
            </a:r>
            <a:r>
              <a:rPr sz="2200" spc="-15" dirty="0">
                <a:solidFill>
                  <a:srgbClr val="7F0000"/>
                </a:solidFill>
                <a:latin typeface="Times New Roman"/>
                <a:cs typeface="Times New Roman"/>
              </a:rPr>
              <a:t> </a:t>
            </a:r>
            <a:r>
              <a:rPr sz="2200" dirty="0">
                <a:solidFill>
                  <a:srgbClr val="7F0000"/>
                </a:solidFill>
                <a:latin typeface="Times New Roman"/>
                <a:cs typeface="Times New Roman"/>
              </a:rPr>
              <a:t>1990s</a:t>
            </a:r>
            <a:r>
              <a:rPr sz="2200" spc="-15" dirty="0">
                <a:solidFill>
                  <a:srgbClr val="7F0000"/>
                </a:solidFill>
                <a:latin typeface="Times New Roman"/>
                <a:cs typeface="Times New Roman"/>
              </a:rPr>
              <a:t> </a:t>
            </a:r>
            <a:r>
              <a:rPr sz="2200" spc="-10" dirty="0">
                <a:solidFill>
                  <a:srgbClr val="7F0000"/>
                </a:solidFill>
                <a:latin typeface="Times New Roman"/>
                <a:cs typeface="Times New Roman"/>
              </a:rPr>
              <a:t>many</a:t>
            </a:r>
            <a:r>
              <a:rPr sz="2200" spc="30" dirty="0">
                <a:solidFill>
                  <a:srgbClr val="7F0000"/>
                </a:solidFill>
                <a:latin typeface="Times New Roman"/>
                <a:cs typeface="Times New Roman"/>
              </a:rPr>
              <a:t> </a:t>
            </a:r>
            <a:r>
              <a:rPr sz="2200" spc="5" dirty="0">
                <a:solidFill>
                  <a:srgbClr val="7F0000"/>
                </a:solidFill>
                <a:latin typeface="Times New Roman"/>
                <a:cs typeface="Times New Roman"/>
              </a:rPr>
              <a:t>people</a:t>
            </a:r>
            <a:r>
              <a:rPr sz="2200" spc="-15" dirty="0">
                <a:solidFill>
                  <a:srgbClr val="7F0000"/>
                </a:solidFill>
                <a:latin typeface="Times New Roman"/>
                <a:cs typeface="Times New Roman"/>
              </a:rPr>
              <a:t> </a:t>
            </a:r>
            <a:r>
              <a:rPr sz="2200" dirty="0">
                <a:solidFill>
                  <a:srgbClr val="7F0000"/>
                </a:solidFill>
                <a:latin typeface="Times New Roman"/>
                <a:cs typeface="Times New Roman"/>
              </a:rPr>
              <a:t>believed</a:t>
            </a:r>
            <a:r>
              <a:rPr sz="2200" spc="-20" dirty="0">
                <a:solidFill>
                  <a:srgbClr val="7F0000"/>
                </a:solidFill>
                <a:latin typeface="Times New Roman"/>
                <a:cs typeface="Times New Roman"/>
              </a:rPr>
              <a:t> </a:t>
            </a:r>
            <a:r>
              <a:rPr sz="2200" spc="5" dirty="0">
                <a:solidFill>
                  <a:srgbClr val="7F0000"/>
                </a:solidFill>
                <a:latin typeface="Times New Roman"/>
                <a:cs typeface="Times New Roman"/>
              </a:rPr>
              <a:t>that</a:t>
            </a:r>
            <a:r>
              <a:rPr sz="2200" spc="-35" dirty="0">
                <a:solidFill>
                  <a:srgbClr val="7F0000"/>
                </a:solidFill>
                <a:latin typeface="Times New Roman"/>
                <a:cs typeface="Times New Roman"/>
              </a:rPr>
              <a:t> </a:t>
            </a:r>
            <a:r>
              <a:rPr sz="2200" spc="5" dirty="0">
                <a:solidFill>
                  <a:srgbClr val="7F0000"/>
                </a:solidFill>
                <a:latin typeface="Times New Roman"/>
                <a:cs typeface="Times New Roman"/>
              </a:rPr>
              <a:t>it</a:t>
            </a:r>
            <a:r>
              <a:rPr sz="2200" spc="-15" dirty="0">
                <a:solidFill>
                  <a:srgbClr val="7F0000"/>
                </a:solidFill>
                <a:latin typeface="Times New Roman"/>
                <a:cs typeface="Times New Roman"/>
              </a:rPr>
              <a:t> </a:t>
            </a:r>
            <a:r>
              <a:rPr sz="2200" dirty="0">
                <a:solidFill>
                  <a:srgbClr val="7F0000"/>
                </a:solidFill>
                <a:latin typeface="Times New Roman"/>
                <a:cs typeface="Times New Roman"/>
              </a:rPr>
              <a:t>would</a:t>
            </a:r>
            <a:r>
              <a:rPr sz="2200" spc="5" dirty="0">
                <a:solidFill>
                  <a:srgbClr val="7F0000"/>
                </a:solidFill>
                <a:latin typeface="Times New Roman"/>
                <a:cs typeface="Times New Roman"/>
              </a:rPr>
              <a:t> lead</a:t>
            </a:r>
            <a:r>
              <a:rPr sz="2200" spc="-45" dirty="0">
                <a:solidFill>
                  <a:srgbClr val="7F0000"/>
                </a:solidFill>
                <a:latin typeface="Times New Roman"/>
                <a:cs typeface="Times New Roman"/>
              </a:rPr>
              <a:t> </a:t>
            </a:r>
            <a:r>
              <a:rPr sz="2200" spc="5" dirty="0">
                <a:solidFill>
                  <a:srgbClr val="7F0000"/>
                </a:solidFill>
                <a:latin typeface="Times New Roman"/>
                <a:cs typeface="Times New Roman"/>
              </a:rPr>
              <a:t>to </a:t>
            </a:r>
            <a:r>
              <a:rPr sz="2200" spc="-535" dirty="0">
                <a:solidFill>
                  <a:srgbClr val="7F0000"/>
                </a:solidFill>
                <a:latin typeface="Times New Roman"/>
                <a:cs typeface="Times New Roman"/>
              </a:rPr>
              <a:t> </a:t>
            </a:r>
            <a:r>
              <a:rPr sz="2200" spc="5" dirty="0">
                <a:solidFill>
                  <a:srgbClr val="7F0000"/>
                </a:solidFill>
                <a:latin typeface="Times New Roman"/>
                <a:cs typeface="Times New Roman"/>
              </a:rPr>
              <a:t>relational databases being replaced </a:t>
            </a:r>
            <a:r>
              <a:rPr sz="2200" dirty="0">
                <a:solidFill>
                  <a:srgbClr val="7F0000"/>
                </a:solidFill>
                <a:latin typeface="Times New Roman"/>
                <a:cs typeface="Times New Roman"/>
              </a:rPr>
              <a:t>with </a:t>
            </a:r>
            <a:r>
              <a:rPr sz="2200" spc="5" dirty="0">
                <a:solidFill>
                  <a:srgbClr val="7F0000"/>
                </a:solidFill>
                <a:latin typeface="Times New Roman"/>
                <a:cs typeface="Times New Roman"/>
              </a:rPr>
              <a:t>databases that </a:t>
            </a:r>
            <a:r>
              <a:rPr sz="2200" dirty="0">
                <a:solidFill>
                  <a:srgbClr val="7F0000"/>
                </a:solidFill>
                <a:latin typeface="Times New Roman"/>
                <a:cs typeface="Times New Roman"/>
              </a:rPr>
              <a:t>replicate </a:t>
            </a:r>
            <a:r>
              <a:rPr sz="2200" spc="5" dirty="0">
                <a:solidFill>
                  <a:srgbClr val="7F0000"/>
                </a:solidFill>
                <a:latin typeface="Times New Roman"/>
                <a:cs typeface="Times New Roman"/>
              </a:rPr>
              <a:t>the in- </a:t>
            </a:r>
            <a:r>
              <a:rPr sz="2200" spc="-535" dirty="0">
                <a:solidFill>
                  <a:srgbClr val="7F0000"/>
                </a:solidFill>
                <a:latin typeface="Times New Roman"/>
                <a:cs typeface="Times New Roman"/>
              </a:rPr>
              <a:t> </a:t>
            </a:r>
            <a:r>
              <a:rPr sz="2200" spc="-10" dirty="0">
                <a:solidFill>
                  <a:srgbClr val="7F0000"/>
                </a:solidFill>
                <a:latin typeface="Times New Roman"/>
                <a:cs typeface="Times New Roman"/>
              </a:rPr>
              <a:t>memory</a:t>
            </a:r>
            <a:r>
              <a:rPr sz="2200" spc="45" dirty="0">
                <a:solidFill>
                  <a:srgbClr val="7F0000"/>
                </a:solidFill>
                <a:latin typeface="Times New Roman"/>
                <a:cs typeface="Times New Roman"/>
              </a:rPr>
              <a:t> </a:t>
            </a:r>
            <a:r>
              <a:rPr sz="2200" spc="5" dirty="0">
                <a:solidFill>
                  <a:srgbClr val="7F0000"/>
                </a:solidFill>
                <a:latin typeface="Times New Roman"/>
                <a:cs typeface="Times New Roman"/>
              </a:rPr>
              <a:t>data</a:t>
            </a:r>
            <a:r>
              <a:rPr sz="2200" spc="-20" dirty="0">
                <a:solidFill>
                  <a:srgbClr val="7F0000"/>
                </a:solidFill>
                <a:latin typeface="Times New Roman"/>
                <a:cs typeface="Times New Roman"/>
              </a:rPr>
              <a:t> </a:t>
            </a:r>
            <a:r>
              <a:rPr sz="2200" dirty="0">
                <a:solidFill>
                  <a:srgbClr val="7F0000"/>
                </a:solidFill>
                <a:latin typeface="Times New Roman"/>
                <a:cs typeface="Times New Roman"/>
              </a:rPr>
              <a:t>structures</a:t>
            </a:r>
            <a:r>
              <a:rPr sz="2200" spc="-65" dirty="0">
                <a:solidFill>
                  <a:srgbClr val="7F0000"/>
                </a:solidFill>
                <a:latin typeface="Times New Roman"/>
                <a:cs typeface="Times New Roman"/>
              </a:rPr>
              <a:t> </a:t>
            </a:r>
            <a:r>
              <a:rPr sz="2200" spc="5" dirty="0">
                <a:solidFill>
                  <a:srgbClr val="7F0000"/>
                </a:solidFill>
                <a:latin typeface="Times New Roman"/>
                <a:cs typeface="Times New Roman"/>
              </a:rPr>
              <a:t>to</a:t>
            </a:r>
            <a:r>
              <a:rPr sz="2200" spc="-25" dirty="0">
                <a:solidFill>
                  <a:srgbClr val="7F0000"/>
                </a:solidFill>
                <a:latin typeface="Times New Roman"/>
                <a:cs typeface="Times New Roman"/>
              </a:rPr>
              <a:t> </a:t>
            </a:r>
            <a:r>
              <a:rPr sz="2200" spc="5" dirty="0">
                <a:solidFill>
                  <a:srgbClr val="7F0000"/>
                </a:solidFill>
                <a:latin typeface="Times New Roman"/>
                <a:cs typeface="Times New Roman"/>
              </a:rPr>
              <a:t>disk</a:t>
            </a:r>
            <a:endParaRPr sz="2200">
              <a:latin typeface="Times New Roman"/>
              <a:cs typeface="Times New Roman"/>
            </a:endParaRPr>
          </a:p>
          <a:p>
            <a:pPr>
              <a:lnSpc>
                <a:spcPct val="100000"/>
              </a:lnSpc>
              <a:spcBef>
                <a:spcPts val="10"/>
              </a:spcBef>
              <a:buFont typeface="Times New Roman"/>
              <a:buChar char="•"/>
            </a:pPr>
            <a:endParaRPr sz="1750">
              <a:latin typeface="Times New Roman"/>
              <a:cs typeface="Times New Roman"/>
            </a:endParaRPr>
          </a:p>
          <a:p>
            <a:pPr marL="390525" marR="62865" indent="-378460">
              <a:lnSpc>
                <a:spcPts val="2380"/>
              </a:lnSpc>
              <a:buChar char="•"/>
              <a:tabLst>
                <a:tab pos="390525" algn="l"/>
                <a:tab pos="391160" algn="l"/>
              </a:tabLst>
            </a:pPr>
            <a:r>
              <a:rPr sz="2200" spc="5" dirty="0">
                <a:latin typeface="Times New Roman"/>
                <a:cs typeface="Times New Roman"/>
              </a:rPr>
              <a:t>That </a:t>
            </a:r>
            <a:r>
              <a:rPr sz="2200" dirty="0">
                <a:latin typeface="Times New Roman"/>
                <a:cs typeface="Times New Roman"/>
              </a:rPr>
              <a:t>decade </a:t>
            </a:r>
            <a:r>
              <a:rPr sz="2200" spc="-5" dirty="0">
                <a:latin typeface="Times New Roman"/>
                <a:cs typeface="Times New Roman"/>
              </a:rPr>
              <a:t>was </a:t>
            </a:r>
            <a:r>
              <a:rPr sz="2200" spc="-10" dirty="0">
                <a:latin typeface="Times New Roman"/>
                <a:cs typeface="Times New Roman"/>
              </a:rPr>
              <a:t>marked </a:t>
            </a:r>
            <a:r>
              <a:rPr sz="2200" dirty="0">
                <a:latin typeface="Times New Roman"/>
                <a:cs typeface="Times New Roman"/>
              </a:rPr>
              <a:t>with </a:t>
            </a:r>
            <a:r>
              <a:rPr sz="2200" spc="5" dirty="0">
                <a:latin typeface="Times New Roman"/>
                <a:cs typeface="Times New Roman"/>
              </a:rPr>
              <a:t>the </a:t>
            </a:r>
            <a:r>
              <a:rPr sz="2200" spc="-5" dirty="0">
                <a:latin typeface="Times New Roman"/>
                <a:cs typeface="Times New Roman"/>
              </a:rPr>
              <a:t>growth </a:t>
            </a:r>
            <a:r>
              <a:rPr sz="2200" dirty="0">
                <a:latin typeface="Times New Roman"/>
                <a:cs typeface="Times New Roman"/>
              </a:rPr>
              <a:t>of object-oriented </a:t>
            </a:r>
            <a:r>
              <a:rPr sz="2200" spc="5" dirty="0">
                <a:latin typeface="Times New Roman"/>
                <a:cs typeface="Times New Roman"/>
              </a:rPr>
              <a:t> </a:t>
            </a:r>
            <a:r>
              <a:rPr sz="2200" spc="-5" dirty="0">
                <a:latin typeface="Times New Roman"/>
                <a:cs typeface="Times New Roman"/>
              </a:rPr>
              <a:t>programming</a:t>
            </a:r>
            <a:r>
              <a:rPr sz="2200" spc="20" dirty="0">
                <a:latin typeface="Times New Roman"/>
                <a:cs typeface="Times New Roman"/>
              </a:rPr>
              <a:t> </a:t>
            </a:r>
            <a:r>
              <a:rPr sz="2200" dirty="0">
                <a:latin typeface="Times New Roman"/>
                <a:cs typeface="Times New Roman"/>
              </a:rPr>
              <a:t>languages,</a:t>
            </a:r>
            <a:r>
              <a:rPr sz="2200" spc="20" dirty="0">
                <a:latin typeface="Times New Roman"/>
                <a:cs typeface="Times New Roman"/>
              </a:rPr>
              <a:t> </a:t>
            </a:r>
            <a:r>
              <a:rPr sz="2200" dirty="0">
                <a:latin typeface="Times New Roman"/>
                <a:cs typeface="Times New Roman"/>
              </a:rPr>
              <a:t>and</a:t>
            </a:r>
            <a:r>
              <a:rPr sz="2200" spc="-30" dirty="0">
                <a:latin typeface="Times New Roman"/>
                <a:cs typeface="Times New Roman"/>
              </a:rPr>
              <a:t> </a:t>
            </a:r>
            <a:r>
              <a:rPr sz="2200" dirty="0">
                <a:latin typeface="Times New Roman"/>
                <a:cs typeface="Times New Roman"/>
              </a:rPr>
              <a:t>with</a:t>
            </a:r>
            <a:r>
              <a:rPr sz="2200" spc="-25" dirty="0">
                <a:latin typeface="Times New Roman"/>
                <a:cs typeface="Times New Roman"/>
              </a:rPr>
              <a:t> </a:t>
            </a:r>
            <a:r>
              <a:rPr sz="2200" spc="5" dirty="0">
                <a:latin typeface="Times New Roman"/>
                <a:cs typeface="Times New Roman"/>
              </a:rPr>
              <a:t>them</a:t>
            </a:r>
            <a:r>
              <a:rPr sz="2200" spc="-20" dirty="0">
                <a:latin typeface="Times New Roman"/>
                <a:cs typeface="Times New Roman"/>
              </a:rPr>
              <a:t> </a:t>
            </a:r>
            <a:r>
              <a:rPr sz="2200" spc="-10" dirty="0">
                <a:latin typeface="Times New Roman"/>
                <a:cs typeface="Times New Roman"/>
              </a:rPr>
              <a:t>came</a:t>
            </a:r>
            <a:r>
              <a:rPr sz="2200" dirty="0">
                <a:latin typeface="Times New Roman"/>
                <a:cs typeface="Times New Roman"/>
              </a:rPr>
              <a:t> </a:t>
            </a:r>
            <a:r>
              <a:rPr sz="2200" spc="5" dirty="0">
                <a:latin typeface="Times New Roman"/>
                <a:cs typeface="Times New Roman"/>
              </a:rPr>
              <a:t>object-oriented</a:t>
            </a:r>
            <a:r>
              <a:rPr sz="2200" spc="-95" dirty="0">
                <a:latin typeface="Times New Roman"/>
                <a:cs typeface="Times New Roman"/>
              </a:rPr>
              <a:t> </a:t>
            </a:r>
            <a:r>
              <a:rPr sz="2200" spc="5" dirty="0">
                <a:latin typeface="Times New Roman"/>
                <a:cs typeface="Times New Roman"/>
              </a:rPr>
              <a:t>databases</a:t>
            </a:r>
            <a:endParaRPr sz="2200">
              <a:latin typeface="Times New Roman"/>
              <a:cs typeface="Times New Roman"/>
            </a:endParaRPr>
          </a:p>
          <a:p>
            <a:pPr marL="390525" marR="5080" indent="-378460">
              <a:lnSpc>
                <a:spcPct val="90200"/>
              </a:lnSpc>
              <a:spcBef>
                <a:spcPts val="1945"/>
              </a:spcBef>
              <a:buChar char="•"/>
              <a:tabLst>
                <a:tab pos="390525" algn="l"/>
                <a:tab pos="391160" algn="l"/>
              </a:tabLst>
            </a:pPr>
            <a:r>
              <a:rPr sz="2200" spc="-15" dirty="0">
                <a:latin typeface="Times New Roman"/>
                <a:cs typeface="Times New Roman"/>
              </a:rPr>
              <a:t>However, </a:t>
            </a:r>
            <a:r>
              <a:rPr sz="2200" dirty="0">
                <a:latin typeface="Times New Roman"/>
                <a:cs typeface="Times New Roman"/>
              </a:rPr>
              <a:t>while object-oriented </a:t>
            </a:r>
            <a:r>
              <a:rPr sz="2200" spc="-5" dirty="0">
                <a:latin typeface="Times New Roman"/>
                <a:cs typeface="Times New Roman"/>
              </a:rPr>
              <a:t>languages </a:t>
            </a:r>
            <a:r>
              <a:rPr sz="2200" dirty="0">
                <a:latin typeface="Times New Roman"/>
                <a:cs typeface="Times New Roman"/>
              </a:rPr>
              <a:t>succeeded </a:t>
            </a:r>
            <a:r>
              <a:rPr sz="2200" spc="5" dirty="0">
                <a:latin typeface="Times New Roman"/>
                <a:cs typeface="Times New Roman"/>
              </a:rPr>
              <a:t>in </a:t>
            </a:r>
            <a:r>
              <a:rPr sz="2200" dirty="0">
                <a:latin typeface="Times New Roman"/>
                <a:cs typeface="Times New Roman"/>
              </a:rPr>
              <a:t>becoming </a:t>
            </a:r>
            <a:r>
              <a:rPr sz="2200" spc="5" dirty="0">
                <a:latin typeface="Times New Roman"/>
                <a:cs typeface="Times New Roman"/>
              </a:rPr>
              <a:t>the </a:t>
            </a:r>
            <a:r>
              <a:rPr sz="2200" spc="10" dirty="0">
                <a:latin typeface="Times New Roman"/>
                <a:cs typeface="Times New Roman"/>
              </a:rPr>
              <a:t> </a:t>
            </a:r>
            <a:r>
              <a:rPr sz="2200" dirty="0">
                <a:latin typeface="Times New Roman"/>
                <a:cs typeface="Times New Roman"/>
              </a:rPr>
              <a:t>major </a:t>
            </a:r>
            <a:r>
              <a:rPr sz="2200" spc="5" dirty="0">
                <a:latin typeface="Times New Roman"/>
                <a:cs typeface="Times New Roman"/>
              </a:rPr>
              <a:t>force in </a:t>
            </a:r>
            <a:r>
              <a:rPr sz="2200" spc="-10" dirty="0">
                <a:latin typeface="Times New Roman"/>
                <a:cs typeface="Times New Roman"/>
              </a:rPr>
              <a:t>programming, </a:t>
            </a:r>
            <a:r>
              <a:rPr sz="2200" dirty="0">
                <a:solidFill>
                  <a:srgbClr val="3265FF"/>
                </a:solidFill>
                <a:latin typeface="Times New Roman"/>
                <a:cs typeface="Times New Roman"/>
              </a:rPr>
              <a:t>object-oriented </a:t>
            </a:r>
            <a:r>
              <a:rPr sz="2200" spc="5" dirty="0">
                <a:solidFill>
                  <a:srgbClr val="3265FF"/>
                </a:solidFill>
                <a:latin typeface="Times New Roman"/>
                <a:cs typeface="Times New Roman"/>
              </a:rPr>
              <a:t>databases </a:t>
            </a:r>
            <a:r>
              <a:rPr sz="2200" dirty="0">
                <a:solidFill>
                  <a:srgbClr val="3265FF"/>
                </a:solidFill>
                <a:latin typeface="Times New Roman"/>
                <a:cs typeface="Times New Roman"/>
              </a:rPr>
              <a:t>were not </a:t>
            </a:r>
            <a:r>
              <a:rPr sz="2200" spc="5" dirty="0">
                <a:solidFill>
                  <a:srgbClr val="3265FF"/>
                </a:solidFill>
                <a:latin typeface="Times New Roman"/>
                <a:cs typeface="Times New Roman"/>
              </a:rPr>
              <a:t> successful</a:t>
            </a:r>
            <a:r>
              <a:rPr sz="2200" spc="5" dirty="0">
                <a:latin typeface="Times New Roman"/>
                <a:cs typeface="Times New Roman"/>
              </a:rPr>
              <a:t>:</a:t>
            </a:r>
            <a:r>
              <a:rPr sz="2200" spc="-90" dirty="0">
                <a:latin typeface="Times New Roman"/>
                <a:cs typeface="Times New Roman"/>
              </a:rPr>
              <a:t> </a:t>
            </a:r>
            <a:r>
              <a:rPr sz="2200" spc="5" dirty="0">
                <a:latin typeface="Times New Roman"/>
                <a:cs typeface="Times New Roman"/>
              </a:rPr>
              <a:t>Relational</a:t>
            </a:r>
            <a:r>
              <a:rPr sz="2200" spc="-60" dirty="0">
                <a:latin typeface="Times New Roman"/>
                <a:cs typeface="Times New Roman"/>
              </a:rPr>
              <a:t> </a:t>
            </a:r>
            <a:r>
              <a:rPr sz="2200" spc="5" dirty="0">
                <a:latin typeface="Times New Roman"/>
                <a:cs typeface="Times New Roman"/>
              </a:rPr>
              <a:t>databases</a:t>
            </a:r>
            <a:r>
              <a:rPr sz="2200" spc="-45" dirty="0">
                <a:latin typeface="Times New Roman"/>
                <a:cs typeface="Times New Roman"/>
              </a:rPr>
              <a:t> </a:t>
            </a:r>
            <a:r>
              <a:rPr sz="2200" dirty="0">
                <a:latin typeface="Times New Roman"/>
                <a:cs typeface="Times New Roman"/>
              </a:rPr>
              <a:t>remained</a:t>
            </a:r>
            <a:r>
              <a:rPr sz="2200" spc="-25" dirty="0">
                <a:latin typeface="Times New Roman"/>
                <a:cs typeface="Times New Roman"/>
              </a:rPr>
              <a:t> </a:t>
            </a:r>
            <a:r>
              <a:rPr sz="2200" spc="5" dirty="0">
                <a:latin typeface="Times New Roman"/>
                <a:cs typeface="Times New Roman"/>
              </a:rPr>
              <a:t>the</a:t>
            </a:r>
            <a:r>
              <a:rPr sz="2200" spc="-25" dirty="0">
                <a:latin typeface="Times New Roman"/>
                <a:cs typeface="Times New Roman"/>
              </a:rPr>
              <a:t> </a:t>
            </a:r>
            <a:r>
              <a:rPr sz="2200" dirty="0">
                <a:latin typeface="Times New Roman"/>
                <a:cs typeface="Times New Roman"/>
              </a:rPr>
              <a:t>major</a:t>
            </a:r>
            <a:r>
              <a:rPr sz="2200" spc="-15" dirty="0">
                <a:latin typeface="Times New Roman"/>
                <a:cs typeface="Times New Roman"/>
              </a:rPr>
              <a:t> </a:t>
            </a:r>
            <a:r>
              <a:rPr sz="2200" dirty="0">
                <a:latin typeface="Times New Roman"/>
                <a:cs typeface="Times New Roman"/>
              </a:rPr>
              <a:t>technology</a:t>
            </a:r>
            <a:r>
              <a:rPr sz="2200" spc="-25" dirty="0">
                <a:latin typeface="Times New Roman"/>
                <a:cs typeface="Times New Roman"/>
              </a:rPr>
              <a:t> </a:t>
            </a:r>
            <a:r>
              <a:rPr sz="2200" dirty="0">
                <a:latin typeface="Times New Roman"/>
                <a:cs typeface="Times New Roman"/>
              </a:rPr>
              <a:t>for</a:t>
            </a:r>
            <a:r>
              <a:rPr sz="2200" spc="-15" dirty="0">
                <a:latin typeface="Times New Roman"/>
                <a:cs typeface="Times New Roman"/>
              </a:rPr>
              <a:t> </a:t>
            </a:r>
            <a:r>
              <a:rPr sz="2200" spc="5" dirty="0">
                <a:latin typeface="Times New Roman"/>
                <a:cs typeface="Times New Roman"/>
              </a:rPr>
              <a:t>data </a:t>
            </a:r>
            <a:r>
              <a:rPr sz="2200" spc="-535" dirty="0">
                <a:latin typeface="Times New Roman"/>
                <a:cs typeface="Times New Roman"/>
              </a:rPr>
              <a:t> </a:t>
            </a:r>
            <a:r>
              <a:rPr sz="2200" dirty="0">
                <a:latin typeface="Times New Roman"/>
                <a:cs typeface="Times New Roman"/>
              </a:rPr>
              <a:t>storage, </a:t>
            </a:r>
            <a:r>
              <a:rPr sz="2200" spc="5" dirty="0">
                <a:latin typeface="Times New Roman"/>
                <a:cs typeface="Times New Roman"/>
              </a:rPr>
              <a:t>being them </a:t>
            </a:r>
            <a:r>
              <a:rPr sz="2200" dirty="0">
                <a:latin typeface="Times New Roman"/>
                <a:cs typeface="Times New Roman"/>
              </a:rPr>
              <a:t>highly consolidated, </a:t>
            </a:r>
            <a:r>
              <a:rPr sz="2200" spc="-5" dirty="0">
                <a:latin typeface="Times New Roman"/>
                <a:cs typeface="Times New Roman"/>
              </a:rPr>
              <a:t>well-known, </a:t>
            </a:r>
            <a:r>
              <a:rPr sz="2200" dirty="0">
                <a:latin typeface="Times New Roman"/>
                <a:cs typeface="Times New Roman"/>
              </a:rPr>
              <a:t>optimized, and, </a:t>
            </a:r>
            <a:r>
              <a:rPr sz="2200" spc="5" dirty="0">
                <a:latin typeface="Times New Roman"/>
                <a:cs typeface="Times New Roman"/>
              </a:rPr>
              <a:t> </a:t>
            </a:r>
            <a:r>
              <a:rPr sz="2200" spc="-5" dirty="0">
                <a:latin typeface="Times New Roman"/>
                <a:cs typeface="Times New Roman"/>
              </a:rPr>
              <a:t>above</a:t>
            </a:r>
            <a:r>
              <a:rPr sz="2200" spc="25" dirty="0">
                <a:latin typeface="Times New Roman"/>
                <a:cs typeface="Times New Roman"/>
              </a:rPr>
              <a:t> </a:t>
            </a:r>
            <a:r>
              <a:rPr sz="2200" spc="5" dirty="0">
                <a:latin typeface="Times New Roman"/>
                <a:cs typeface="Times New Roman"/>
              </a:rPr>
              <a:t>all,</a:t>
            </a:r>
            <a:r>
              <a:rPr sz="2200" spc="-50" dirty="0">
                <a:latin typeface="Times New Roman"/>
                <a:cs typeface="Times New Roman"/>
              </a:rPr>
              <a:t> </a:t>
            </a:r>
            <a:r>
              <a:rPr sz="2200" dirty="0">
                <a:latin typeface="Times New Roman"/>
                <a:cs typeface="Times New Roman"/>
              </a:rPr>
              <a:t>based</a:t>
            </a:r>
            <a:r>
              <a:rPr sz="2200" spc="-25" dirty="0">
                <a:latin typeface="Times New Roman"/>
                <a:cs typeface="Times New Roman"/>
              </a:rPr>
              <a:t> </a:t>
            </a:r>
            <a:r>
              <a:rPr sz="2200" dirty="0">
                <a:latin typeface="Times New Roman"/>
                <a:cs typeface="Times New Roman"/>
              </a:rPr>
              <a:t>on </a:t>
            </a:r>
            <a:r>
              <a:rPr sz="2200" spc="5" dirty="0">
                <a:latin typeface="Times New Roman"/>
                <a:cs typeface="Times New Roman"/>
              </a:rPr>
              <a:t>standard</a:t>
            </a:r>
            <a:r>
              <a:rPr sz="2200" spc="-50" dirty="0">
                <a:latin typeface="Times New Roman"/>
                <a:cs typeface="Times New Roman"/>
              </a:rPr>
              <a:t> </a:t>
            </a:r>
            <a:r>
              <a:rPr sz="2200" spc="-5" dirty="0">
                <a:latin typeface="Times New Roman"/>
                <a:cs typeface="Times New Roman"/>
              </a:rPr>
              <a:t>language</a:t>
            </a:r>
            <a:r>
              <a:rPr sz="2200" spc="5" dirty="0">
                <a:latin typeface="Times New Roman"/>
                <a:cs typeface="Times New Roman"/>
              </a:rPr>
              <a:t> </a:t>
            </a:r>
            <a:r>
              <a:rPr sz="2200" spc="-5" dirty="0">
                <a:latin typeface="Times New Roman"/>
                <a:cs typeface="Times New Roman"/>
              </a:rPr>
              <a:t>(SQL)</a:t>
            </a:r>
            <a:endParaRPr sz="2200">
              <a:latin typeface="Times New Roman"/>
              <a:cs typeface="Times New Roman"/>
            </a:endParaRPr>
          </a:p>
          <a:p>
            <a:pPr>
              <a:lnSpc>
                <a:spcPct val="100000"/>
              </a:lnSpc>
              <a:spcBef>
                <a:spcPts val="25"/>
              </a:spcBef>
              <a:buFont typeface="Times New Roman"/>
              <a:buChar char="•"/>
            </a:pPr>
            <a:endParaRPr sz="1700">
              <a:latin typeface="Times New Roman"/>
              <a:cs typeface="Times New Roman"/>
            </a:endParaRPr>
          </a:p>
          <a:p>
            <a:pPr marL="390525" marR="71120" indent="-378460">
              <a:lnSpc>
                <a:spcPct val="90500"/>
              </a:lnSpc>
              <a:buChar char="•"/>
              <a:tabLst>
                <a:tab pos="390525" algn="l"/>
                <a:tab pos="391160" algn="l"/>
              </a:tabLst>
            </a:pPr>
            <a:r>
              <a:rPr sz="2200" spc="5" dirty="0">
                <a:latin typeface="Times New Roman"/>
                <a:cs typeface="Times New Roman"/>
              </a:rPr>
              <a:t>Thus, </a:t>
            </a:r>
            <a:r>
              <a:rPr sz="2200" dirty="0">
                <a:latin typeface="Times New Roman"/>
                <a:cs typeface="Times New Roman"/>
              </a:rPr>
              <a:t>impedance </a:t>
            </a:r>
            <a:r>
              <a:rPr sz="2200" spc="-5" dirty="0">
                <a:latin typeface="Times New Roman"/>
                <a:cs typeface="Times New Roman"/>
              </a:rPr>
              <a:t>mismatch </a:t>
            </a:r>
            <a:r>
              <a:rPr sz="2200" dirty="0">
                <a:latin typeface="Times New Roman"/>
                <a:cs typeface="Times New Roman"/>
              </a:rPr>
              <a:t>remained an </a:t>
            </a:r>
            <a:r>
              <a:rPr sz="2200" spc="5" dirty="0">
                <a:latin typeface="Times New Roman"/>
                <a:cs typeface="Times New Roman"/>
              </a:rPr>
              <a:t>issue: </a:t>
            </a:r>
            <a:r>
              <a:rPr sz="2200" dirty="0">
                <a:latin typeface="Times New Roman"/>
                <a:cs typeface="Times New Roman"/>
              </a:rPr>
              <a:t>Object-relational </a:t>
            </a:r>
            <a:r>
              <a:rPr sz="2200" spc="5" dirty="0">
                <a:latin typeface="Times New Roman"/>
                <a:cs typeface="Times New Roman"/>
              </a:rPr>
              <a:t> </a:t>
            </a:r>
            <a:r>
              <a:rPr sz="2200" spc="-5" dirty="0">
                <a:latin typeface="Times New Roman"/>
                <a:cs typeface="Times New Roman"/>
              </a:rPr>
              <a:t>mapping frameworks </a:t>
            </a:r>
            <a:r>
              <a:rPr sz="2200" dirty="0">
                <a:latin typeface="Times New Roman"/>
                <a:cs typeface="Times New Roman"/>
              </a:rPr>
              <a:t>like Hibernate or </a:t>
            </a:r>
            <a:r>
              <a:rPr sz="2200" spc="5" dirty="0">
                <a:latin typeface="Times New Roman"/>
                <a:cs typeface="Times New Roman"/>
              </a:rPr>
              <a:t>iBatis </a:t>
            </a:r>
            <a:r>
              <a:rPr sz="2200" spc="-5" dirty="0">
                <a:latin typeface="Times New Roman"/>
                <a:cs typeface="Times New Roman"/>
              </a:rPr>
              <a:t>have </a:t>
            </a:r>
            <a:r>
              <a:rPr sz="2200" dirty="0">
                <a:latin typeface="Times New Roman"/>
                <a:cs typeface="Times New Roman"/>
              </a:rPr>
              <a:t>been </a:t>
            </a:r>
            <a:r>
              <a:rPr sz="2200" spc="5" dirty="0">
                <a:latin typeface="Times New Roman"/>
                <a:cs typeface="Times New Roman"/>
              </a:rPr>
              <a:t>proposed that </a:t>
            </a:r>
            <a:r>
              <a:rPr sz="2200" spc="10" dirty="0">
                <a:latin typeface="Times New Roman"/>
                <a:cs typeface="Times New Roman"/>
              </a:rPr>
              <a:t> </a:t>
            </a:r>
            <a:r>
              <a:rPr sz="2200" spc="-15" dirty="0">
                <a:latin typeface="Times New Roman"/>
                <a:cs typeface="Times New Roman"/>
              </a:rPr>
              <a:t>make</a:t>
            </a:r>
            <a:r>
              <a:rPr sz="2200" spc="50" dirty="0">
                <a:latin typeface="Times New Roman"/>
                <a:cs typeface="Times New Roman"/>
              </a:rPr>
              <a:t> </a:t>
            </a:r>
            <a:r>
              <a:rPr sz="2200" spc="5" dirty="0">
                <a:latin typeface="Times New Roman"/>
                <a:cs typeface="Times New Roman"/>
              </a:rPr>
              <a:t>it</a:t>
            </a:r>
            <a:r>
              <a:rPr sz="2200" spc="-40" dirty="0">
                <a:latin typeface="Times New Roman"/>
                <a:cs typeface="Times New Roman"/>
              </a:rPr>
              <a:t> </a:t>
            </a:r>
            <a:r>
              <a:rPr sz="2200" spc="-10" dirty="0">
                <a:latin typeface="Times New Roman"/>
                <a:cs typeface="Times New Roman"/>
              </a:rPr>
              <a:t>easier,</a:t>
            </a:r>
            <a:r>
              <a:rPr sz="2200" spc="-45" dirty="0">
                <a:latin typeface="Times New Roman"/>
                <a:cs typeface="Times New Roman"/>
              </a:rPr>
              <a:t> </a:t>
            </a:r>
            <a:r>
              <a:rPr sz="2200" dirty="0">
                <a:latin typeface="Times New Roman"/>
                <a:cs typeface="Times New Roman"/>
              </a:rPr>
              <a:t>but</a:t>
            </a:r>
            <a:r>
              <a:rPr sz="2200" spc="10" dirty="0">
                <a:latin typeface="Times New Roman"/>
                <a:cs typeface="Times New Roman"/>
              </a:rPr>
              <a:t> </a:t>
            </a:r>
            <a:r>
              <a:rPr sz="2200" spc="5" dirty="0">
                <a:latin typeface="Times New Roman"/>
                <a:cs typeface="Times New Roman"/>
              </a:rPr>
              <a:t>are</a:t>
            </a:r>
            <a:r>
              <a:rPr sz="2200" spc="-15" dirty="0">
                <a:latin typeface="Times New Roman"/>
                <a:cs typeface="Times New Roman"/>
              </a:rPr>
              <a:t> </a:t>
            </a:r>
            <a:r>
              <a:rPr sz="2200" dirty="0">
                <a:latin typeface="Times New Roman"/>
                <a:cs typeface="Times New Roman"/>
              </a:rPr>
              <a:t>not</a:t>
            </a:r>
            <a:r>
              <a:rPr sz="2200" spc="-15" dirty="0">
                <a:latin typeface="Times New Roman"/>
                <a:cs typeface="Times New Roman"/>
              </a:rPr>
              <a:t> </a:t>
            </a:r>
            <a:r>
              <a:rPr sz="2200" spc="5" dirty="0">
                <a:latin typeface="Times New Roman"/>
                <a:cs typeface="Times New Roman"/>
              </a:rPr>
              <a:t>suited</a:t>
            </a:r>
            <a:r>
              <a:rPr sz="2200" spc="-45" dirty="0">
                <a:latin typeface="Times New Roman"/>
                <a:cs typeface="Times New Roman"/>
              </a:rPr>
              <a:t> </a:t>
            </a:r>
            <a:r>
              <a:rPr sz="2200" dirty="0">
                <a:latin typeface="Times New Roman"/>
                <a:cs typeface="Times New Roman"/>
              </a:rPr>
              <a:t>for</a:t>
            </a:r>
            <a:r>
              <a:rPr sz="2200" spc="-15" dirty="0">
                <a:latin typeface="Times New Roman"/>
                <a:cs typeface="Times New Roman"/>
              </a:rPr>
              <a:t> </a:t>
            </a:r>
            <a:r>
              <a:rPr sz="2200" spc="5" dirty="0">
                <a:latin typeface="Times New Roman"/>
                <a:cs typeface="Times New Roman"/>
              </a:rPr>
              <a:t>those</a:t>
            </a:r>
            <a:r>
              <a:rPr sz="2200" spc="-40" dirty="0">
                <a:latin typeface="Times New Roman"/>
                <a:cs typeface="Times New Roman"/>
              </a:rPr>
              <a:t> </a:t>
            </a:r>
            <a:r>
              <a:rPr sz="2200" spc="5" dirty="0">
                <a:latin typeface="Times New Roman"/>
                <a:cs typeface="Times New Roman"/>
              </a:rPr>
              <a:t>(frequent)</a:t>
            </a:r>
            <a:r>
              <a:rPr sz="2200" spc="-65" dirty="0">
                <a:latin typeface="Times New Roman"/>
                <a:cs typeface="Times New Roman"/>
              </a:rPr>
              <a:t> </a:t>
            </a:r>
            <a:r>
              <a:rPr sz="2200" spc="5" dirty="0">
                <a:latin typeface="Times New Roman"/>
                <a:cs typeface="Times New Roman"/>
              </a:rPr>
              <a:t>scenarios</a:t>
            </a:r>
            <a:r>
              <a:rPr sz="2200" spc="-60" dirty="0">
                <a:latin typeface="Times New Roman"/>
                <a:cs typeface="Times New Roman"/>
              </a:rPr>
              <a:t> </a:t>
            </a:r>
            <a:r>
              <a:rPr sz="2200" spc="5" dirty="0">
                <a:latin typeface="Times New Roman"/>
                <a:cs typeface="Times New Roman"/>
              </a:rPr>
              <a:t>in</a:t>
            </a:r>
            <a:r>
              <a:rPr sz="2200" dirty="0">
                <a:latin typeface="Times New Roman"/>
                <a:cs typeface="Times New Roman"/>
              </a:rPr>
              <a:t> which </a:t>
            </a:r>
            <a:r>
              <a:rPr sz="2200" spc="-535" dirty="0">
                <a:latin typeface="Times New Roman"/>
                <a:cs typeface="Times New Roman"/>
              </a:rPr>
              <a:t> </a:t>
            </a:r>
            <a:r>
              <a:rPr sz="2200" spc="-10" dirty="0">
                <a:latin typeface="Times New Roman"/>
                <a:cs typeface="Times New Roman"/>
              </a:rPr>
              <a:t>many </a:t>
            </a:r>
            <a:r>
              <a:rPr sz="2200" dirty="0">
                <a:latin typeface="Times New Roman"/>
                <a:cs typeface="Times New Roman"/>
              </a:rPr>
              <a:t>applications </a:t>
            </a:r>
            <a:r>
              <a:rPr sz="2200" spc="5" dirty="0">
                <a:latin typeface="Times New Roman"/>
                <a:cs typeface="Times New Roman"/>
              </a:rPr>
              <a:t>rely </a:t>
            </a:r>
            <a:r>
              <a:rPr sz="2200" dirty="0">
                <a:latin typeface="Times New Roman"/>
                <a:cs typeface="Times New Roman"/>
              </a:rPr>
              <a:t>on </a:t>
            </a:r>
            <a:r>
              <a:rPr sz="2200" spc="5" dirty="0">
                <a:latin typeface="Times New Roman"/>
                <a:cs typeface="Times New Roman"/>
              </a:rPr>
              <a:t>the </a:t>
            </a:r>
            <a:r>
              <a:rPr sz="2200" spc="-5" dirty="0">
                <a:latin typeface="Times New Roman"/>
                <a:cs typeface="Times New Roman"/>
              </a:rPr>
              <a:t>same </a:t>
            </a:r>
            <a:r>
              <a:rPr sz="2200" dirty="0">
                <a:latin typeface="Times New Roman"/>
                <a:cs typeface="Times New Roman"/>
              </a:rPr>
              <a:t>(integrated) </a:t>
            </a:r>
            <a:r>
              <a:rPr sz="2200" spc="5" dirty="0">
                <a:latin typeface="Times New Roman"/>
                <a:cs typeface="Times New Roman"/>
              </a:rPr>
              <a:t>database. </a:t>
            </a:r>
            <a:r>
              <a:rPr sz="2200" dirty="0">
                <a:latin typeface="Times New Roman"/>
                <a:cs typeface="Times New Roman"/>
              </a:rPr>
              <a:t>Also, query </a:t>
            </a:r>
            <a:r>
              <a:rPr sz="2200" spc="5" dirty="0">
                <a:latin typeface="Times New Roman"/>
                <a:cs typeface="Times New Roman"/>
              </a:rPr>
              <a:t> </a:t>
            </a:r>
            <a:r>
              <a:rPr sz="2200" dirty="0">
                <a:latin typeface="Times New Roman"/>
                <a:cs typeface="Times New Roman"/>
              </a:rPr>
              <a:t>performance</a:t>
            </a:r>
            <a:r>
              <a:rPr sz="2200" spc="-20" dirty="0">
                <a:latin typeface="Times New Roman"/>
                <a:cs typeface="Times New Roman"/>
              </a:rPr>
              <a:t> </a:t>
            </a:r>
            <a:r>
              <a:rPr sz="2200" spc="5" dirty="0">
                <a:latin typeface="Times New Roman"/>
                <a:cs typeface="Times New Roman"/>
              </a:rPr>
              <a:t>in</a:t>
            </a:r>
            <a:r>
              <a:rPr sz="2200" spc="-25" dirty="0">
                <a:latin typeface="Times New Roman"/>
                <a:cs typeface="Times New Roman"/>
              </a:rPr>
              <a:t> </a:t>
            </a:r>
            <a:r>
              <a:rPr sz="2200" dirty="0">
                <a:latin typeface="Times New Roman"/>
                <a:cs typeface="Times New Roman"/>
              </a:rPr>
              <a:t>general</a:t>
            </a:r>
            <a:r>
              <a:rPr sz="2200" spc="-15" dirty="0">
                <a:latin typeface="Times New Roman"/>
                <a:cs typeface="Times New Roman"/>
              </a:rPr>
              <a:t> </a:t>
            </a:r>
            <a:r>
              <a:rPr sz="2200" spc="-5" dirty="0">
                <a:latin typeface="Times New Roman"/>
                <a:cs typeface="Times New Roman"/>
              </a:rPr>
              <a:t>suffers</a:t>
            </a:r>
            <a:r>
              <a:rPr sz="2200" spc="-45" dirty="0">
                <a:latin typeface="Times New Roman"/>
                <a:cs typeface="Times New Roman"/>
              </a:rPr>
              <a:t> </a:t>
            </a:r>
            <a:r>
              <a:rPr sz="2200" dirty="0">
                <a:latin typeface="Times New Roman"/>
                <a:cs typeface="Times New Roman"/>
              </a:rPr>
              <a:t>under</a:t>
            </a:r>
            <a:r>
              <a:rPr sz="2200" spc="-15" dirty="0">
                <a:latin typeface="Times New Roman"/>
                <a:cs typeface="Times New Roman"/>
              </a:rPr>
              <a:t> </a:t>
            </a:r>
            <a:r>
              <a:rPr sz="2200" spc="5" dirty="0">
                <a:latin typeface="Times New Roman"/>
                <a:cs typeface="Times New Roman"/>
              </a:rPr>
              <a:t>these</a:t>
            </a:r>
            <a:r>
              <a:rPr sz="2200" spc="-45" dirty="0">
                <a:latin typeface="Times New Roman"/>
                <a:cs typeface="Times New Roman"/>
              </a:rPr>
              <a:t> </a:t>
            </a:r>
            <a:r>
              <a:rPr sz="2200" spc="-5" dirty="0">
                <a:latin typeface="Times New Roman"/>
                <a:cs typeface="Times New Roman"/>
              </a:rPr>
              <a:t>frameworks</a:t>
            </a:r>
            <a:r>
              <a:rPr sz="2200" spc="30" dirty="0">
                <a:latin typeface="Times New Roman"/>
                <a:cs typeface="Times New Roman"/>
              </a:rPr>
              <a:t> </a:t>
            </a:r>
            <a:r>
              <a:rPr sz="2200" dirty="0">
                <a:latin typeface="Times New Roman"/>
                <a:cs typeface="Times New Roman"/>
              </a:rPr>
              <a:t>.</a:t>
            </a:r>
            <a:endParaRPr sz="22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565"/>
              </a:lnSpc>
            </a:pPr>
            <a:fld id="{81D60167-4931-47E6-BA6A-407CBD079E47}" type="slidenum">
              <a:rPr spc="15" dirty="0"/>
              <a:t>11</a:t>
            </a:fld>
            <a:endParaRPr spc="1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439546" y="1551432"/>
            <a:ext cx="6596380" cy="5169535"/>
            <a:chOff x="3439546" y="1551432"/>
            <a:chExt cx="6596380" cy="5169535"/>
          </a:xfrm>
        </p:grpSpPr>
        <p:pic>
          <p:nvPicPr>
            <p:cNvPr id="3" name="object 3"/>
            <p:cNvPicPr/>
            <p:nvPr/>
          </p:nvPicPr>
          <p:blipFill>
            <a:blip r:embed="rId2" cstate="print"/>
            <a:stretch>
              <a:fillRect/>
            </a:stretch>
          </p:blipFill>
          <p:spPr>
            <a:xfrm>
              <a:off x="3445642" y="1557527"/>
              <a:ext cx="6583679" cy="5157215"/>
            </a:xfrm>
            <a:prstGeom prst="rect">
              <a:avLst/>
            </a:prstGeom>
          </p:spPr>
        </p:pic>
        <p:pic>
          <p:nvPicPr>
            <p:cNvPr id="4" name="object 4"/>
            <p:cNvPicPr/>
            <p:nvPr/>
          </p:nvPicPr>
          <p:blipFill>
            <a:blip r:embed="rId3" cstate="print"/>
            <a:stretch>
              <a:fillRect/>
            </a:stretch>
          </p:blipFill>
          <p:spPr>
            <a:xfrm>
              <a:off x="3439546" y="1551432"/>
              <a:ext cx="6595872" cy="5169408"/>
            </a:xfrm>
            <a:prstGeom prst="rect">
              <a:avLst/>
            </a:prstGeom>
          </p:spPr>
        </p:pic>
        <p:sp>
          <p:nvSpPr>
            <p:cNvPr id="5" name="object 5"/>
            <p:cNvSpPr/>
            <p:nvPr/>
          </p:nvSpPr>
          <p:spPr>
            <a:xfrm>
              <a:off x="3439546" y="1551432"/>
              <a:ext cx="6596380" cy="5169535"/>
            </a:xfrm>
            <a:custGeom>
              <a:avLst/>
              <a:gdLst/>
              <a:ahLst/>
              <a:cxnLst/>
              <a:rect l="l" t="t" r="r" b="b"/>
              <a:pathLst>
                <a:path w="6596380" h="5169534">
                  <a:moveTo>
                    <a:pt x="6595872" y="5166360"/>
                  </a:moveTo>
                  <a:lnTo>
                    <a:pt x="6595872" y="3048"/>
                  </a:lnTo>
                  <a:lnTo>
                    <a:pt x="6592824" y="0"/>
                  </a:lnTo>
                  <a:lnTo>
                    <a:pt x="3048" y="0"/>
                  </a:lnTo>
                  <a:lnTo>
                    <a:pt x="0" y="3048"/>
                  </a:lnTo>
                  <a:lnTo>
                    <a:pt x="0" y="5166360"/>
                  </a:lnTo>
                  <a:lnTo>
                    <a:pt x="3048" y="5169408"/>
                  </a:lnTo>
                  <a:lnTo>
                    <a:pt x="6096" y="5169408"/>
                  </a:lnTo>
                  <a:lnTo>
                    <a:pt x="6096" y="12192"/>
                  </a:lnTo>
                  <a:lnTo>
                    <a:pt x="9144" y="6096"/>
                  </a:lnTo>
                  <a:lnTo>
                    <a:pt x="9144" y="12192"/>
                  </a:lnTo>
                  <a:lnTo>
                    <a:pt x="6583680" y="12192"/>
                  </a:lnTo>
                  <a:lnTo>
                    <a:pt x="6583680" y="6096"/>
                  </a:lnTo>
                  <a:lnTo>
                    <a:pt x="6589776" y="12192"/>
                  </a:lnTo>
                  <a:lnTo>
                    <a:pt x="6589776" y="5169408"/>
                  </a:lnTo>
                  <a:lnTo>
                    <a:pt x="6592824" y="5169408"/>
                  </a:lnTo>
                  <a:lnTo>
                    <a:pt x="6595872" y="5166360"/>
                  </a:lnTo>
                  <a:close/>
                </a:path>
                <a:path w="6596380" h="5169534">
                  <a:moveTo>
                    <a:pt x="9144" y="12192"/>
                  </a:moveTo>
                  <a:lnTo>
                    <a:pt x="9144" y="6096"/>
                  </a:lnTo>
                  <a:lnTo>
                    <a:pt x="6096" y="12192"/>
                  </a:lnTo>
                  <a:lnTo>
                    <a:pt x="9144" y="12192"/>
                  </a:lnTo>
                  <a:close/>
                </a:path>
                <a:path w="6596380" h="5169534">
                  <a:moveTo>
                    <a:pt x="9144" y="5157216"/>
                  </a:moveTo>
                  <a:lnTo>
                    <a:pt x="9144" y="12192"/>
                  </a:lnTo>
                  <a:lnTo>
                    <a:pt x="6096" y="12192"/>
                  </a:lnTo>
                  <a:lnTo>
                    <a:pt x="6096" y="5157216"/>
                  </a:lnTo>
                  <a:lnTo>
                    <a:pt x="9144" y="5157216"/>
                  </a:lnTo>
                  <a:close/>
                </a:path>
                <a:path w="6596380" h="5169534">
                  <a:moveTo>
                    <a:pt x="6589776" y="5157216"/>
                  </a:moveTo>
                  <a:lnTo>
                    <a:pt x="6096" y="5157216"/>
                  </a:lnTo>
                  <a:lnTo>
                    <a:pt x="9144" y="5163312"/>
                  </a:lnTo>
                  <a:lnTo>
                    <a:pt x="9144" y="5169408"/>
                  </a:lnTo>
                  <a:lnTo>
                    <a:pt x="6583680" y="5169408"/>
                  </a:lnTo>
                  <a:lnTo>
                    <a:pt x="6583680" y="5163312"/>
                  </a:lnTo>
                  <a:lnTo>
                    <a:pt x="6589776" y="5157216"/>
                  </a:lnTo>
                  <a:close/>
                </a:path>
                <a:path w="6596380" h="5169534">
                  <a:moveTo>
                    <a:pt x="9144" y="5169408"/>
                  </a:moveTo>
                  <a:lnTo>
                    <a:pt x="9144" y="5163312"/>
                  </a:lnTo>
                  <a:lnTo>
                    <a:pt x="6096" y="5157216"/>
                  </a:lnTo>
                  <a:lnTo>
                    <a:pt x="6096" y="5169408"/>
                  </a:lnTo>
                  <a:lnTo>
                    <a:pt x="9144" y="5169408"/>
                  </a:lnTo>
                  <a:close/>
                </a:path>
                <a:path w="6596380" h="5169534">
                  <a:moveTo>
                    <a:pt x="6589776" y="12192"/>
                  </a:moveTo>
                  <a:lnTo>
                    <a:pt x="6583680" y="6096"/>
                  </a:lnTo>
                  <a:lnTo>
                    <a:pt x="6583680" y="12192"/>
                  </a:lnTo>
                  <a:lnTo>
                    <a:pt x="6589776" y="12192"/>
                  </a:lnTo>
                  <a:close/>
                </a:path>
                <a:path w="6596380" h="5169534">
                  <a:moveTo>
                    <a:pt x="6589776" y="5157216"/>
                  </a:moveTo>
                  <a:lnTo>
                    <a:pt x="6589776" y="12192"/>
                  </a:lnTo>
                  <a:lnTo>
                    <a:pt x="6583680" y="12192"/>
                  </a:lnTo>
                  <a:lnTo>
                    <a:pt x="6583680" y="5157216"/>
                  </a:lnTo>
                  <a:lnTo>
                    <a:pt x="6589776" y="5157216"/>
                  </a:lnTo>
                  <a:close/>
                </a:path>
                <a:path w="6596380" h="5169534">
                  <a:moveTo>
                    <a:pt x="6589776" y="5169408"/>
                  </a:moveTo>
                  <a:lnTo>
                    <a:pt x="6589776" y="5157216"/>
                  </a:lnTo>
                  <a:lnTo>
                    <a:pt x="6583680" y="5163312"/>
                  </a:lnTo>
                  <a:lnTo>
                    <a:pt x="6583680" y="5169408"/>
                  </a:lnTo>
                  <a:lnTo>
                    <a:pt x="6589776" y="5169408"/>
                  </a:lnTo>
                  <a:close/>
                </a:path>
              </a:pathLst>
            </a:custGeom>
            <a:solidFill>
              <a:srgbClr val="00CC97"/>
            </a:solidFill>
          </p:spPr>
          <p:txBody>
            <a:bodyPr wrap="square" lIns="0" tIns="0" rIns="0" bIns="0" rtlCol="0"/>
            <a:lstStyle/>
            <a:p>
              <a:endParaRPr/>
            </a:p>
          </p:txBody>
        </p:sp>
      </p:grpSp>
      <p:grpSp>
        <p:nvGrpSpPr>
          <p:cNvPr id="6" name="object 6"/>
          <p:cNvGrpSpPr/>
          <p:nvPr/>
        </p:nvGrpSpPr>
        <p:grpSpPr>
          <a:xfrm>
            <a:off x="742069" y="1551432"/>
            <a:ext cx="2548255" cy="5169535"/>
            <a:chOff x="742069" y="1551432"/>
            <a:chExt cx="2548255" cy="5169535"/>
          </a:xfrm>
        </p:grpSpPr>
        <p:pic>
          <p:nvPicPr>
            <p:cNvPr id="7" name="object 7"/>
            <p:cNvPicPr/>
            <p:nvPr/>
          </p:nvPicPr>
          <p:blipFill>
            <a:blip r:embed="rId4" cstate="print"/>
            <a:stretch>
              <a:fillRect/>
            </a:stretch>
          </p:blipFill>
          <p:spPr>
            <a:xfrm>
              <a:off x="745117" y="1557527"/>
              <a:ext cx="2538980" cy="5157215"/>
            </a:xfrm>
            <a:prstGeom prst="rect">
              <a:avLst/>
            </a:prstGeom>
          </p:spPr>
        </p:pic>
        <p:pic>
          <p:nvPicPr>
            <p:cNvPr id="8" name="object 8"/>
            <p:cNvPicPr/>
            <p:nvPr/>
          </p:nvPicPr>
          <p:blipFill>
            <a:blip r:embed="rId5" cstate="print"/>
            <a:stretch>
              <a:fillRect/>
            </a:stretch>
          </p:blipFill>
          <p:spPr>
            <a:xfrm>
              <a:off x="742069" y="1551432"/>
              <a:ext cx="2548125" cy="5169408"/>
            </a:xfrm>
            <a:prstGeom prst="rect">
              <a:avLst/>
            </a:prstGeom>
          </p:spPr>
        </p:pic>
        <p:sp>
          <p:nvSpPr>
            <p:cNvPr id="9" name="object 9"/>
            <p:cNvSpPr/>
            <p:nvPr/>
          </p:nvSpPr>
          <p:spPr>
            <a:xfrm>
              <a:off x="742069" y="1551432"/>
              <a:ext cx="2548255" cy="5169535"/>
            </a:xfrm>
            <a:custGeom>
              <a:avLst/>
              <a:gdLst/>
              <a:ahLst/>
              <a:cxnLst/>
              <a:rect l="l" t="t" r="r" b="b"/>
              <a:pathLst>
                <a:path w="2548254" h="5169534">
                  <a:moveTo>
                    <a:pt x="2548125" y="5166360"/>
                  </a:moveTo>
                  <a:lnTo>
                    <a:pt x="2548125" y="3048"/>
                  </a:lnTo>
                  <a:lnTo>
                    <a:pt x="2545077" y="0"/>
                  </a:lnTo>
                  <a:lnTo>
                    <a:pt x="3048" y="0"/>
                  </a:lnTo>
                  <a:lnTo>
                    <a:pt x="0" y="3048"/>
                  </a:lnTo>
                  <a:lnTo>
                    <a:pt x="0" y="5166360"/>
                  </a:lnTo>
                  <a:lnTo>
                    <a:pt x="3048" y="5169408"/>
                  </a:lnTo>
                  <a:lnTo>
                    <a:pt x="3048" y="12192"/>
                  </a:lnTo>
                  <a:lnTo>
                    <a:pt x="9144" y="6096"/>
                  </a:lnTo>
                  <a:lnTo>
                    <a:pt x="9144" y="12192"/>
                  </a:lnTo>
                  <a:lnTo>
                    <a:pt x="2538981" y="12192"/>
                  </a:lnTo>
                  <a:lnTo>
                    <a:pt x="2538981" y="6096"/>
                  </a:lnTo>
                  <a:lnTo>
                    <a:pt x="2542029" y="12192"/>
                  </a:lnTo>
                  <a:lnTo>
                    <a:pt x="2542029" y="5169408"/>
                  </a:lnTo>
                  <a:lnTo>
                    <a:pt x="2545077" y="5169408"/>
                  </a:lnTo>
                  <a:lnTo>
                    <a:pt x="2548125" y="5166360"/>
                  </a:lnTo>
                  <a:close/>
                </a:path>
                <a:path w="2548254" h="5169534">
                  <a:moveTo>
                    <a:pt x="9144" y="12192"/>
                  </a:moveTo>
                  <a:lnTo>
                    <a:pt x="9144" y="6096"/>
                  </a:lnTo>
                  <a:lnTo>
                    <a:pt x="3048" y="12192"/>
                  </a:lnTo>
                  <a:lnTo>
                    <a:pt x="9144" y="12192"/>
                  </a:lnTo>
                  <a:close/>
                </a:path>
                <a:path w="2548254" h="5169534">
                  <a:moveTo>
                    <a:pt x="9144" y="5157216"/>
                  </a:moveTo>
                  <a:lnTo>
                    <a:pt x="9144" y="12192"/>
                  </a:lnTo>
                  <a:lnTo>
                    <a:pt x="3048" y="12192"/>
                  </a:lnTo>
                  <a:lnTo>
                    <a:pt x="3048" y="5157216"/>
                  </a:lnTo>
                  <a:lnTo>
                    <a:pt x="9144" y="5157216"/>
                  </a:lnTo>
                  <a:close/>
                </a:path>
                <a:path w="2548254" h="5169534">
                  <a:moveTo>
                    <a:pt x="2542029" y="5157216"/>
                  </a:moveTo>
                  <a:lnTo>
                    <a:pt x="3048" y="5157216"/>
                  </a:lnTo>
                  <a:lnTo>
                    <a:pt x="9144" y="5163312"/>
                  </a:lnTo>
                  <a:lnTo>
                    <a:pt x="9144" y="5169408"/>
                  </a:lnTo>
                  <a:lnTo>
                    <a:pt x="2538981" y="5169408"/>
                  </a:lnTo>
                  <a:lnTo>
                    <a:pt x="2538981" y="5163312"/>
                  </a:lnTo>
                  <a:lnTo>
                    <a:pt x="2542029" y="5157216"/>
                  </a:lnTo>
                  <a:close/>
                </a:path>
                <a:path w="2548254" h="5169534">
                  <a:moveTo>
                    <a:pt x="9144" y="5169408"/>
                  </a:moveTo>
                  <a:lnTo>
                    <a:pt x="9144" y="5163312"/>
                  </a:lnTo>
                  <a:lnTo>
                    <a:pt x="3048" y="5157216"/>
                  </a:lnTo>
                  <a:lnTo>
                    <a:pt x="3048" y="5169408"/>
                  </a:lnTo>
                  <a:lnTo>
                    <a:pt x="9144" y="5169408"/>
                  </a:lnTo>
                  <a:close/>
                </a:path>
                <a:path w="2548254" h="5169534">
                  <a:moveTo>
                    <a:pt x="2542029" y="12192"/>
                  </a:moveTo>
                  <a:lnTo>
                    <a:pt x="2538981" y="6096"/>
                  </a:lnTo>
                  <a:lnTo>
                    <a:pt x="2538981" y="12192"/>
                  </a:lnTo>
                  <a:lnTo>
                    <a:pt x="2542029" y="12192"/>
                  </a:lnTo>
                  <a:close/>
                </a:path>
                <a:path w="2548254" h="5169534">
                  <a:moveTo>
                    <a:pt x="2542029" y="5157216"/>
                  </a:moveTo>
                  <a:lnTo>
                    <a:pt x="2542029" y="12192"/>
                  </a:lnTo>
                  <a:lnTo>
                    <a:pt x="2538981" y="12192"/>
                  </a:lnTo>
                  <a:lnTo>
                    <a:pt x="2538981" y="5157216"/>
                  </a:lnTo>
                  <a:lnTo>
                    <a:pt x="2542029" y="5157216"/>
                  </a:lnTo>
                  <a:close/>
                </a:path>
                <a:path w="2548254" h="5169534">
                  <a:moveTo>
                    <a:pt x="2542029" y="5169408"/>
                  </a:moveTo>
                  <a:lnTo>
                    <a:pt x="2542029" y="5157216"/>
                  </a:lnTo>
                  <a:lnTo>
                    <a:pt x="2538981" y="5163312"/>
                  </a:lnTo>
                  <a:lnTo>
                    <a:pt x="2538981" y="5169408"/>
                  </a:lnTo>
                  <a:lnTo>
                    <a:pt x="2542029" y="5169408"/>
                  </a:lnTo>
                  <a:close/>
                </a:path>
              </a:pathLst>
            </a:custGeom>
            <a:solidFill>
              <a:srgbClr val="00CC97"/>
            </a:solidFill>
          </p:spPr>
          <p:txBody>
            <a:bodyPr wrap="square" lIns="0" tIns="0" rIns="0" bIns="0" rtlCol="0"/>
            <a:lstStyle/>
            <a:p>
              <a:endParaRPr/>
            </a:p>
          </p:txBody>
        </p:sp>
        <p:sp>
          <p:nvSpPr>
            <p:cNvPr id="10" name="object 10"/>
            <p:cNvSpPr/>
            <p:nvPr/>
          </p:nvSpPr>
          <p:spPr>
            <a:xfrm>
              <a:off x="985909" y="2432303"/>
              <a:ext cx="1981200" cy="1268095"/>
            </a:xfrm>
            <a:custGeom>
              <a:avLst/>
              <a:gdLst/>
              <a:ahLst/>
              <a:cxnLst/>
              <a:rect l="l" t="t" r="r" b="b"/>
              <a:pathLst>
                <a:path w="1981200" h="1268095">
                  <a:moveTo>
                    <a:pt x="1981199" y="1267967"/>
                  </a:moveTo>
                  <a:lnTo>
                    <a:pt x="1981199" y="0"/>
                  </a:lnTo>
                  <a:lnTo>
                    <a:pt x="0" y="0"/>
                  </a:lnTo>
                  <a:lnTo>
                    <a:pt x="0" y="1267967"/>
                  </a:lnTo>
                  <a:lnTo>
                    <a:pt x="1981199" y="1267967"/>
                  </a:lnTo>
                  <a:close/>
                </a:path>
              </a:pathLst>
            </a:custGeom>
            <a:solidFill>
              <a:srgbClr val="CCCCCC"/>
            </a:solidFill>
          </p:spPr>
          <p:txBody>
            <a:bodyPr wrap="square" lIns="0" tIns="0" rIns="0" bIns="0" rtlCol="0"/>
            <a:lstStyle/>
            <a:p>
              <a:endParaRPr/>
            </a:p>
          </p:txBody>
        </p:sp>
        <p:sp>
          <p:nvSpPr>
            <p:cNvPr id="11" name="object 11"/>
            <p:cNvSpPr/>
            <p:nvPr/>
          </p:nvSpPr>
          <p:spPr>
            <a:xfrm>
              <a:off x="979805" y="2426220"/>
              <a:ext cx="1993900" cy="1280160"/>
            </a:xfrm>
            <a:custGeom>
              <a:avLst/>
              <a:gdLst/>
              <a:ahLst/>
              <a:cxnLst/>
              <a:rect l="l" t="t" r="r" b="b"/>
              <a:pathLst>
                <a:path w="1993900" h="1280160">
                  <a:moveTo>
                    <a:pt x="1993392" y="3048"/>
                  </a:moveTo>
                  <a:lnTo>
                    <a:pt x="1990344" y="0"/>
                  </a:lnTo>
                  <a:lnTo>
                    <a:pt x="1984248" y="0"/>
                  </a:lnTo>
                  <a:lnTo>
                    <a:pt x="1984248" y="9144"/>
                  </a:lnTo>
                  <a:lnTo>
                    <a:pt x="1984248" y="387096"/>
                  </a:lnTo>
                  <a:lnTo>
                    <a:pt x="1984248" y="414528"/>
                  </a:lnTo>
                  <a:lnTo>
                    <a:pt x="1984248" y="1021080"/>
                  </a:lnTo>
                  <a:lnTo>
                    <a:pt x="1984248" y="1051560"/>
                  </a:lnTo>
                  <a:lnTo>
                    <a:pt x="1984248" y="1267968"/>
                  </a:lnTo>
                  <a:lnTo>
                    <a:pt x="9144" y="1267968"/>
                  </a:lnTo>
                  <a:lnTo>
                    <a:pt x="9144" y="1051560"/>
                  </a:lnTo>
                  <a:lnTo>
                    <a:pt x="1984248" y="1051560"/>
                  </a:lnTo>
                  <a:lnTo>
                    <a:pt x="1984248" y="1021080"/>
                  </a:lnTo>
                  <a:lnTo>
                    <a:pt x="9144" y="1021080"/>
                  </a:lnTo>
                  <a:lnTo>
                    <a:pt x="9144" y="414528"/>
                  </a:lnTo>
                  <a:lnTo>
                    <a:pt x="1984248" y="414528"/>
                  </a:lnTo>
                  <a:lnTo>
                    <a:pt x="1984248" y="387096"/>
                  </a:lnTo>
                  <a:lnTo>
                    <a:pt x="9144" y="387096"/>
                  </a:lnTo>
                  <a:lnTo>
                    <a:pt x="9144" y="9144"/>
                  </a:lnTo>
                  <a:lnTo>
                    <a:pt x="1984248" y="9144"/>
                  </a:lnTo>
                  <a:lnTo>
                    <a:pt x="1984248" y="0"/>
                  </a:lnTo>
                  <a:lnTo>
                    <a:pt x="3048" y="0"/>
                  </a:lnTo>
                  <a:lnTo>
                    <a:pt x="0" y="3048"/>
                  </a:lnTo>
                  <a:lnTo>
                    <a:pt x="0" y="1277112"/>
                  </a:lnTo>
                  <a:lnTo>
                    <a:pt x="3048" y="1280160"/>
                  </a:lnTo>
                  <a:lnTo>
                    <a:pt x="6096" y="1280160"/>
                  </a:lnTo>
                  <a:lnTo>
                    <a:pt x="9144" y="1280160"/>
                  </a:lnTo>
                  <a:lnTo>
                    <a:pt x="1984248" y="1280160"/>
                  </a:lnTo>
                  <a:lnTo>
                    <a:pt x="1987296" y="1280160"/>
                  </a:lnTo>
                  <a:lnTo>
                    <a:pt x="1990344" y="1280160"/>
                  </a:lnTo>
                  <a:lnTo>
                    <a:pt x="1993392" y="1277112"/>
                  </a:lnTo>
                  <a:lnTo>
                    <a:pt x="1993392" y="3048"/>
                  </a:lnTo>
                  <a:close/>
                </a:path>
              </a:pathLst>
            </a:custGeom>
            <a:solidFill>
              <a:srgbClr val="000000"/>
            </a:solidFill>
          </p:spPr>
          <p:txBody>
            <a:bodyPr wrap="square" lIns="0" tIns="0" rIns="0" bIns="0" rtlCol="0"/>
            <a:lstStyle/>
            <a:p>
              <a:endParaRPr/>
            </a:p>
          </p:txBody>
        </p:sp>
      </p:grpSp>
      <p:sp>
        <p:nvSpPr>
          <p:cNvPr id="12" name="object 12"/>
          <p:cNvSpPr txBox="1">
            <a:spLocks noGrp="1"/>
          </p:cNvSpPr>
          <p:nvPr>
            <p:ph type="title"/>
          </p:nvPr>
        </p:nvSpPr>
        <p:spPr>
          <a:xfrm>
            <a:off x="1930287" y="551180"/>
            <a:ext cx="6844665" cy="629285"/>
          </a:xfrm>
          <a:prstGeom prst="rect">
            <a:avLst/>
          </a:prstGeom>
        </p:spPr>
        <p:txBody>
          <a:bodyPr vert="horz" wrap="square" lIns="0" tIns="13970" rIns="0" bIns="0" rtlCol="0">
            <a:spAutoFit/>
          </a:bodyPr>
          <a:lstStyle/>
          <a:p>
            <a:pPr marL="12700">
              <a:lnSpc>
                <a:spcPct val="100000"/>
              </a:lnSpc>
              <a:spcBef>
                <a:spcPts val="110"/>
              </a:spcBef>
            </a:pPr>
            <a:r>
              <a:rPr sz="3950" dirty="0"/>
              <a:t>Impedance</a:t>
            </a:r>
            <a:r>
              <a:rPr sz="3950" spc="40" dirty="0"/>
              <a:t> </a:t>
            </a:r>
            <a:r>
              <a:rPr sz="3950" dirty="0"/>
              <a:t>mismatch</a:t>
            </a:r>
            <a:r>
              <a:rPr sz="3950" spc="50" dirty="0"/>
              <a:t> </a:t>
            </a:r>
            <a:r>
              <a:rPr sz="3950" dirty="0"/>
              <a:t>-</a:t>
            </a:r>
            <a:r>
              <a:rPr sz="3950" spc="-20" dirty="0"/>
              <a:t> </a:t>
            </a:r>
            <a:r>
              <a:rPr sz="3950" spc="5" dirty="0"/>
              <a:t>example</a:t>
            </a:r>
            <a:endParaRPr sz="3950"/>
          </a:p>
        </p:txBody>
      </p:sp>
      <p:sp>
        <p:nvSpPr>
          <p:cNvPr id="13" name="object 1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14" name="object 1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15" name="object 15"/>
          <p:cNvSpPr txBox="1"/>
          <p:nvPr/>
        </p:nvSpPr>
        <p:spPr>
          <a:xfrm>
            <a:off x="3609736" y="1575919"/>
            <a:ext cx="6021070" cy="4765040"/>
          </a:xfrm>
          <a:prstGeom prst="rect">
            <a:avLst/>
          </a:prstGeom>
        </p:spPr>
        <p:txBody>
          <a:bodyPr vert="horz" wrap="square" lIns="0" tIns="182880" rIns="0" bIns="0" rtlCol="0">
            <a:spAutoFit/>
          </a:bodyPr>
          <a:lstStyle/>
          <a:p>
            <a:pPr marL="12700">
              <a:lnSpc>
                <a:spcPct val="100000"/>
              </a:lnSpc>
              <a:spcBef>
                <a:spcPts val="1440"/>
              </a:spcBef>
            </a:pPr>
            <a:r>
              <a:rPr sz="2400" spc="10" dirty="0">
                <a:latin typeface="Times New Roman"/>
                <a:cs typeface="Times New Roman"/>
              </a:rPr>
              <a:t>Actual</a:t>
            </a:r>
            <a:r>
              <a:rPr sz="2400" spc="-15" dirty="0">
                <a:latin typeface="Times New Roman"/>
                <a:cs typeface="Times New Roman"/>
              </a:rPr>
              <a:t> </a:t>
            </a:r>
            <a:r>
              <a:rPr sz="2400" spc="10" dirty="0">
                <a:latin typeface="Times New Roman"/>
                <a:cs typeface="Times New Roman"/>
              </a:rPr>
              <a:t>data</a:t>
            </a:r>
            <a:r>
              <a:rPr sz="2400" spc="-30" dirty="0">
                <a:latin typeface="Times New Roman"/>
                <a:cs typeface="Times New Roman"/>
              </a:rPr>
              <a:t> </a:t>
            </a:r>
            <a:r>
              <a:rPr sz="2400" spc="5" dirty="0">
                <a:latin typeface="Times New Roman"/>
                <a:cs typeface="Times New Roman"/>
              </a:rPr>
              <a:t>is</a:t>
            </a:r>
            <a:r>
              <a:rPr sz="2400" spc="10" dirty="0">
                <a:latin typeface="Times New Roman"/>
                <a:cs typeface="Times New Roman"/>
              </a:rPr>
              <a:t> </a:t>
            </a:r>
            <a:r>
              <a:rPr sz="2400" spc="5" dirty="0">
                <a:latin typeface="Times New Roman"/>
                <a:cs typeface="Times New Roman"/>
              </a:rPr>
              <a:t>stored</a:t>
            </a:r>
            <a:r>
              <a:rPr sz="2400" spc="-25" dirty="0">
                <a:latin typeface="Times New Roman"/>
                <a:cs typeface="Times New Roman"/>
              </a:rPr>
              <a:t> </a:t>
            </a:r>
            <a:r>
              <a:rPr sz="2400" spc="5" dirty="0">
                <a:latin typeface="Times New Roman"/>
                <a:cs typeface="Times New Roman"/>
              </a:rPr>
              <a:t>in </a:t>
            </a:r>
            <a:r>
              <a:rPr sz="2400" spc="10" dirty="0">
                <a:latin typeface="Times New Roman"/>
                <a:cs typeface="Times New Roman"/>
              </a:rPr>
              <a:t>a</a:t>
            </a:r>
            <a:r>
              <a:rPr sz="2400" spc="-5" dirty="0">
                <a:latin typeface="Times New Roman"/>
                <a:cs typeface="Times New Roman"/>
              </a:rPr>
              <a:t> </a:t>
            </a:r>
            <a:r>
              <a:rPr sz="2400" spc="10" dirty="0">
                <a:latin typeface="Times New Roman"/>
                <a:cs typeface="Times New Roman"/>
              </a:rPr>
              <a:t>DB:</a:t>
            </a:r>
            <a:endParaRPr sz="2400">
              <a:latin typeface="Times New Roman"/>
              <a:cs typeface="Times New Roman"/>
            </a:endParaRPr>
          </a:p>
          <a:p>
            <a:pPr marL="12700" marR="1210310">
              <a:lnSpc>
                <a:spcPct val="101699"/>
              </a:lnSpc>
              <a:spcBef>
                <a:spcPts val="1295"/>
              </a:spcBef>
            </a:pPr>
            <a:r>
              <a:rPr sz="2400" spc="15" dirty="0">
                <a:solidFill>
                  <a:srgbClr val="7F0000"/>
                </a:solidFill>
                <a:latin typeface="Times New Roman"/>
                <a:cs typeface="Times New Roman"/>
              </a:rPr>
              <a:t>D2[</a:t>
            </a:r>
            <a:r>
              <a:rPr sz="2400" i="1" spc="15" dirty="0">
                <a:solidFill>
                  <a:srgbClr val="7F0000"/>
                </a:solidFill>
                <a:latin typeface="Times New Roman"/>
                <a:cs typeface="Times New Roman"/>
              </a:rPr>
              <a:t>Code</a:t>
            </a:r>
            <a:r>
              <a:rPr sz="2400" spc="15" dirty="0">
                <a:solidFill>
                  <a:srgbClr val="7F0000"/>
                </a:solidFill>
                <a:latin typeface="Times New Roman"/>
                <a:cs typeface="Times New Roman"/>
              </a:rPr>
              <a:t>:</a:t>
            </a:r>
            <a:r>
              <a:rPr sz="2400" spc="-45" dirty="0">
                <a:solidFill>
                  <a:srgbClr val="7F0000"/>
                </a:solidFill>
                <a:latin typeface="Times New Roman"/>
                <a:cs typeface="Times New Roman"/>
              </a:rPr>
              <a:t> </a:t>
            </a:r>
            <a:r>
              <a:rPr sz="2400" spc="10" dirty="0">
                <a:solidFill>
                  <a:srgbClr val="7F0000"/>
                </a:solidFill>
                <a:latin typeface="Times New Roman"/>
                <a:cs typeface="Times New Roman"/>
              </a:rPr>
              <a:t>Int,</a:t>
            </a:r>
            <a:r>
              <a:rPr sz="2400" spc="-20" dirty="0">
                <a:solidFill>
                  <a:srgbClr val="7F0000"/>
                </a:solidFill>
                <a:latin typeface="Times New Roman"/>
                <a:cs typeface="Times New Roman"/>
              </a:rPr>
              <a:t> </a:t>
            </a:r>
            <a:r>
              <a:rPr sz="2400" i="1" spc="10" dirty="0">
                <a:solidFill>
                  <a:srgbClr val="7F0000"/>
                </a:solidFill>
                <a:latin typeface="Times New Roman"/>
                <a:cs typeface="Times New Roman"/>
              </a:rPr>
              <a:t>Salary</a:t>
            </a:r>
            <a:r>
              <a:rPr sz="2400" spc="10" dirty="0">
                <a:solidFill>
                  <a:srgbClr val="7F0000"/>
                </a:solidFill>
                <a:latin typeface="Times New Roman"/>
                <a:cs typeface="Times New Roman"/>
              </a:rPr>
              <a:t>:</a:t>
            </a:r>
            <a:r>
              <a:rPr sz="2400" spc="-40" dirty="0">
                <a:solidFill>
                  <a:srgbClr val="7F0000"/>
                </a:solidFill>
                <a:latin typeface="Times New Roman"/>
                <a:cs typeface="Times New Roman"/>
              </a:rPr>
              <a:t> </a:t>
            </a:r>
            <a:r>
              <a:rPr sz="2400" spc="10" dirty="0">
                <a:solidFill>
                  <a:srgbClr val="7F0000"/>
                </a:solidFill>
                <a:latin typeface="Times New Roman"/>
                <a:cs typeface="Times New Roman"/>
              </a:rPr>
              <a:t>Int,</a:t>
            </a:r>
            <a:r>
              <a:rPr sz="2400" spc="5" dirty="0">
                <a:solidFill>
                  <a:srgbClr val="7F0000"/>
                </a:solidFill>
                <a:latin typeface="Times New Roman"/>
                <a:cs typeface="Times New Roman"/>
              </a:rPr>
              <a:t> </a:t>
            </a:r>
            <a:r>
              <a:rPr sz="2400" i="1" spc="10" dirty="0">
                <a:solidFill>
                  <a:srgbClr val="7F0000"/>
                </a:solidFill>
                <a:latin typeface="Times New Roman"/>
                <a:cs typeface="Times New Roman"/>
              </a:rPr>
              <a:t>SSN</a:t>
            </a:r>
            <a:r>
              <a:rPr sz="2400" spc="10" dirty="0">
                <a:solidFill>
                  <a:srgbClr val="7F0000"/>
                </a:solidFill>
                <a:latin typeface="Times New Roman"/>
                <a:cs typeface="Times New Roman"/>
              </a:rPr>
              <a:t>:</a:t>
            </a:r>
            <a:r>
              <a:rPr sz="2400" spc="-15" dirty="0">
                <a:solidFill>
                  <a:srgbClr val="7F0000"/>
                </a:solidFill>
                <a:latin typeface="Times New Roman"/>
                <a:cs typeface="Times New Roman"/>
              </a:rPr>
              <a:t> </a:t>
            </a:r>
            <a:r>
              <a:rPr sz="2400" spc="10" dirty="0">
                <a:solidFill>
                  <a:srgbClr val="7F0000"/>
                </a:solidFill>
                <a:latin typeface="Times New Roman"/>
                <a:cs typeface="Times New Roman"/>
              </a:rPr>
              <a:t>String] </a:t>
            </a:r>
            <a:r>
              <a:rPr sz="2400" spc="-585" dirty="0">
                <a:solidFill>
                  <a:srgbClr val="7F0000"/>
                </a:solidFill>
                <a:latin typeface="Times New Roman"/>
                <a:cs typeface="Times New Roman"/>
              </a:rPr>
              <a:t> </a:t>
            </a:r>
            <a:r>
              <a:rPr sz="2400" spc="-5" dirty="0">
                <a:latin typeface="Times New Roman"/>
                <a:cs typeface="Times New Roman"/>
              </a:rPr>
              <a:t>Employee’s</a:t>
            </a:r>
            <a:r>
              <a:rPr sz="2400" spc="5" dirty="0">
                <a:latin typeface="Times New Roman"/>
                <a:cs typeface="Times New Roman"/>
              </a:rPr>
              <a:t> </a:t>
            </a:r>
            <a:r>
              <a:rPr sz="2400" spc="15" dirty="0">
                <a:latin typeface="Times New Roman"/>
                <a:cs typeface="Times New Roman"/>
              </a:rPr>
              <a:t>Code</a:t>
            </a:r>
            <a:r>
              <a:rPr sz="2400" spc="-35" dirty="0">
                <a:latin typeface="Times New Roman"/>
                <a:cs typeface="Times New Roman"/>
              </a:rPr>
              <a:t> </a:t>
            </a:r>
            <a:r>
              <a:rPr sz="2400" spc="5" dirty="0">
                <a:latin typeface="Times New Roman"/>
                <a:cs typeface="Times New Roman"/>
              </a:rPr>
              <a:t>with</a:t>
            </a:r>
            <a:r>
              <a:rPr sz="2400" spc="25" dirty="0">
                <a:latin typeface="Times New Roman"/>
                <a:cs typeface="Times New Roman"/>
              </a:rPr>
              <a:t> </a:t>
            </a:r>
            <a:r>
              <a:rPr sz="2400" spc="5" dirty="0">
                <a:latin typeface="Times New Roman"/>
                <a:cs typeface="Times New Roman"/>
              </a:rPr>
              <a:t>salary</a:t>
            </a:r>
            <a:r>
              <a:rPr sz="2400" spc="-25" dirty="0">
                <a:latin typeface="Times New Roman"/>
                <a:cs typeface="Times New Roman"/>
              </a:rPr>
              <a:t> </a:t>
            </a:r>
            <a:r>
              <a:rPr sz="2400" spc="15" dirty="0">
                <a:latin typeface="Times New Roman"/>
                <a:cs typeface="Times New Roman"/>
              </a:rPr>
              <a:t>and</a:t>
            </a:r>
            <a:r>
              <a:rPr sz="2400" spc="-25" dirty="0">
                <a:latin typeface="Times New Roman"/>
                <a:cs typeface="Times New Roman"/>
              </a:rPr>
              <a:t> </a:t>
            </a:r>
            <a:r>
              <a:rPr sz="2400" spc="10" dirty="0">
                <a:latin typeface="Times New Roman"/>
                <a:cs typeface="Times New Roman"/>
              </a:rPr>
              <a:t>SSN</a:t>
            </a:r>
            <a:endParaRPr sz="2400">
              <a:latin typeface="Times New Roman"/>
              <a:cs typeface="Times New Roman"/>
            </a:endParaRPr>
          </a:p>
          <a:p>
            <a:pPr marL="12700" marR="1283335">
              <a:lnSpc>
                <a:spcPct val="100800"/>
              </a:lnSpc>
              <a:spcBef>
                <a:spcPts val="1320"/>
              </a:spcBef>
            </a:pPr>
            <a:r>
              <a:rPr sz="2400" spc="15" dirty="0">
                <a:solidFill>
                  <a:srgbClr val="7F0000"/>
                </a:solidFill>
                <a:latin typeface="Times New Roman"/>
                <a:cs typeface="Times New Roman"/>
              </a:rPr>
              <a:t>D1[</a:t>
            </a:r>
            <a:r>
              <a:rPr sz="2400" i="1" spc="15" dirty="0">
                <a:solidFill>
                  <a:srgbClr val="7F0000"/>
                </a:solidFill>
                <a:latin typeface="Times New Roman"/>
                <a:cs typeface="Times New Roman"/>
              </a:rPr>
              <a:t>Code</a:t>
            </a:r>
            <a:r>
              <a:rPr sz="2400" spc="15" dirty="0">
                <a:solidFill>
                  <a:srgbClr val="7F0000"/>
                </a:solidFill>
                <a:latin typeface="Times New Roman"/>
                <a:cs typeface="Times New Roman"/>
              </a:rPr>
              <a:t>: </a:t>
            </a:r>
            <a:r>
              <a:rPr sz="2400" spc="10" dirty="0">
                <a:solidFill>
                  <a:srgbClr val="7F0000"/>
                </a:solidFill>
                <a:latin typeface="Times New Roman"/>
                <a:cs typeface="Times New Roman"/>
              </a:rPr>
              <a:t>Int, </a:t>
            </a:r>
            <a:r>
              <a:rPr sz="2400" i="1" spc="10" dirty="0">
                <a:solidFill>
                  <a:srgbClr val="7F0000"/>
                </a:solidFill>
                <a:latin typeface="Times New Roman"/>
                <a:cs typeface="Times New Roman"/>
              </a:rPr>
              <a:t>PrName</a:t>
            </a:r>
            <a:r>
              <a:rPr sz="2400" spc="10" dirty="0">
                <a:solidFill>
                  <a:srgbClr val="7F0000"/>
                </a:solidFill>
                <a:latin typeface="Times New Roman"/>
                <a:cs typeface="Times New Roman"/>
              </a:rPr>
              <a:t>: String] </a:t>
            </a:r>
            <a:r>
              <a:rPr sz="2400" spc="15" dirty="0">
                <a:solidFill>
                  <a:srgbClr val="7F0000"/>
                </a:solidFill>
                <a:latin typeface="Times New Roman"/>
                <a:cs typeface="Times New Roman"/>
              </a:rPr>
              <a:t> </a:t>
            </a:r>
            <a:r>
              <a:rPr sz="2400" spc="10" dirty="0">
                <a:latin typeface="Times New Roman"/>
                <a:cs typeface="Times New Roman"/>
              </a:rPr>
              <a:t>Employees</a:t>
            </a:r>
            <a:r>
              <a:rPr sz="2400" spc="5" dirty="0">
                <a:latin typeface="Times New Roman"/>
                <a:cs typeface="Times New Roman"/>
              </a:rPr>
              <a:t> </a:t>
            </a:r>
            <a:r>
              <a:rPr sz="2400" spc="15" dirty="0">
                <a:latin typeface="Times New Roman"/>
                <a:cs typeface="Times New Roman"/>
              </a:rPr>
              <a:t>and</a:t>
            </a:r>
            <a:r>
              <a:rPr sz="2400" spc="-25" dirty="0">
                <a:latin typeface="Times New Roman"/>
                <a:cs typeface="Times New Roman"/>
              </a:rPr>
              <a:t> </a:t>
            </a:r>
            <a:r>
              <a:rPr sz="2400" spc="5" dirty="0">
                <a:latin typeface="Times New Roman"/>
                <a:cs typeface="Times New Roman"/>
              </a:rPr>
              <a:t>Projects</a:t>
            </a:r>
            <a:r>
              <a:rPr sz="2400" spc="-15" dirty="0">
                <a:latin typeface="Times New Roman"/>
                <a:cs typeface="Times New Roman"/>
              </a:rPr>
              <a:t> </a:t>
            </a:r>
            <a:r>
              <a:rPr sz="2400" spc="10" dirty="0">
                <a:latin typeface="Times New Roman"/>
                <a:cs typeface="Times New Roman"/>
              </a:rPr>
              <a:t>they</a:t>
            </a:r>
            <a:r>
              <a:rPr sz="2400" spc="-25" dirty="0">
                <a:latin typeface="Times New Roman"/>
                <a:cs typeface="Times New Roman"/>
              </a:rPr>
              <a:t> </a:t>
            </a:r>
            <a:r>
              <a:rPr sz="2400" spc="15" dirty="0">
                <a:latin typeface="Times New Roman"/>
                <a:cs typeface="Times New Roman"/>
              </a:rPr>
              <a:t>work</a:t>
            </a:r>
            <a:r>
              <a:rPr sz="2400" spc="5" dirty="0">
                <a:latin typeface="Times New Roman"/>
                <a:cs typeface="Times New Roman"/>
              </a:rPr>
              <a:t> for</a:t>
            </a:r>
            <a:endParaRPr sz="2400">
              <a:latin typeface="Times New Roman"/>
              <a:cs typeface="Times New Roman"/>
            </a:endParaRPr>
          </a:p>
          <a:p>
            <a:pPr marL="12700">
              <a:lnSpc>
                <a:spcPct val="100000"/>
              </a:lnSpc>
              <a:spcBef>
                <a:spcPts val="1365"/>
              </a:spcBef>
            </a:pPr>
            <a:r>
              <a:rPr sz="2400" spc="10" dirty="0">
                <a:latin typeface="Times New Roman"/>
                <a:cs typeface="Times New Roman"/>
              </a:rPr>
              <a:t>Conceptually:</a:t>
            </a:r>
            <a:endParaRPr sz="2400">
              <a:latin typeface="Times New Roman"/>
              <a:cs typeface="Times New Roman"/>
            </a:endParaRPr>
          </a:p>
          <a:p>
            <a:pPr marL="226060" indent="-213360">
              <a:lnSpc>
                <a:spcPct val="100000"/>
              </a:lnSpc>
              <a:spcBef>
                <a:spcPts val="25"/>
              </a:spcBef>
              <a:buChar char="–"/>
              <a:tabLst>
                <a:tab pos="226060" algn="l"/>
              </a:tabLst>
            </a:pPr>
            <a:r>
              <a:rPr sz="2400" spc="10" dirty="0">
                <a:latin typeface="Times New Roman"/>
                <a:cs typeface="Times New Roman"/>
              </a:rPr>
              <a:t>An</a:t>
            </a:r>
            <a:r>
              <a:rPr sz="2400" spc="5" dirty="0">
                <a:latin typeface="Times New Roman"/>
                <a:cs typeface="Times New Roman"/>
              </a:rPr>
              <a:t> </a:t>
            </a:r>
            <a:r>
              <a:rPr sz="2400" spc="10" dirty="0">
                <a:latin typeface="Times New Roman"/>
                <a:cs typeface="Times New Roman"/>
              </a:rPr>
              <a:t>Employee</a:t>
            </a:r>
            <a:r>
              <a:rPr sz="2400" spc="20" dirty="0">
                <a:latin typeface="Times New Roman"/>
                <a:cs typeface="Times New Roman"/>
              </a:rPr>
              <a:t> </a:t>
            </a:r>
            <a:r>
              <a:rPr sz="2400" spc="5" dirty="0">
                <a:latin typeface="Times New Roman"/>
                <a:cs typeface="Times New Roman"/>
              </a:rPr>
              <a:t>is</a:t>
            </a:r>
            <a:r>
              <a:rPr sz="2400" spc="-15" dirty="0">
                <a:latin typeface="Times New Roman"/>
                <a:cs typeface="Times New Roman"/>
              </a:rPr>
              <a:t> </a:t>
            </a:r>
            <a:r>
              <a:rPr sz="2400" spc="5" dirty="0">
                <a:latin typeface="Times New Roman"/>
                <a:cs typeface="Times New Roman"/>
              </a:rPr>
              <a:t>identified</a:t>
            </a:r>
            <a:r>
              <a:rPr sz="2400" spc="10" dirty="0">
                <a:latin typeface="Times New Roman"/>
                <a:cs typeface="Times New Roman"/>
              </a:rPr>
              <a:t> </a:t>
            </a:r>
            <a:r>
              <a:rPr sz="2400" spc="15" dirty="0">
                <a:latin typeface="Times New Roman"/>
                <a:cs typeface="Times New Roman"/>
              </a:rPr>
              <a:t>by</a:t>
            </a:r>
            <a:r>
              <a:rPr sz="2400" spc="5" dirty="0">
                <a:latin typeface="Times New Roman"/>
                <a:cs typeface="Times New Roman"/>
              </a:rPr>
              <a:t> </a:t>
            </a:r>
            <a:r>
              <a:rPr sz="2400" spc="10" dirty="0">
                <a:latin typeface="Times New Roman"/>
                <a:cs typeface="Times New Roman"/>
              </a:rPr>
              <a:t>her</a:t>
            </a:r>
            <a:r>
              <a:rPr sz="2400" spc="-25" dirty="0">
                <a:latin typeface="Times New Roman"/>
                <a:cs typeface="Times New Roman"/>
              </a:rPr>
              <a:t> </a:t>
            </a:r>
            <a:r>
              <a:rPr sz="2400" i="1" spc="10" dirty="0">
                <a:latin typeface="Times New Roman"/>
                <a:cs typeface="Times New Roman"/>
              </a:rPr>
              <a:t>SSN</a:t>
            </a:r>
            <a:r>
              <a:rPr sz="2400" spc="10" dirty="0">
                <a:latin typeface="Times New Roman"/>
                <a:cs typeface="Times New Roman"/>
              </a:rPr>
              <a:t>.</a:t>
            </a:r>
            <a:endParaRPr sz="2400">
              <a:latin typeface="Times New Roman"/>
              <a:cs typeface="Times New Roman"/>
            </a:endParaRPr>
          </a:p>
          <a:p>
            <a:pPr marL="12700" marR="1510030">
              <a:lnSpc>
                <a:spcPct val="100800"/>
              </a:lnSpc>
              <a:spcBef>
                <a:spcPts val="25"/>
              </a:spcBef>
              <a:buChar char="–"/>
              <a:tabLst>
                <a:tab pos="226060" algn="l"/>
              </a:tabLst>
            </a:pPr>
            <a:r>
              <a:rPr sz="2400" spc="15" dirty="0">
                <a:latin typeface="Times New Roman"/>
                <a:cs typeface="Times New Roman"/>
              </a:rPr>
              <a:t>A</a:t>
            </a:r>
            <a:r>
              <a:rPr sz="2400" spc="-130" dirty="0">
                <a:latin typeface="Times New Roman"/>
                <a:cs typeface="Times New Roman"/>
              </a:rPr>
              <a:t> </a:t>
            </a:r>
            <a:r>
              <a:rPr sz="2400" spc="10" dirty="0">
                <a:latin typeface="Times New Roman"/>
                <a:cs typeface="Times New Roman"/>
              </a:rPr>
              <a:t>Project</a:t>
            </a:r>
            <a:r>
              <a:rPr sz="2400" spc="-10" dirty="0">
                <a:latin typeface="Times New Roman"/>
                <a:cs typeface="Times New Roman"/>
              </a:rPr>
              <a:t> </a:t>
            </a:r>
            <a:r>
              <a:rPr sz="2400" spc="5" dirty="0">
                <a:latin typeface="Times New Roman"/>
                <a:cs typeface="Times New Roman"/>
              </a:rPr>
              <a:t>is</a:t>
            </a:r>
            <a:r>
              <a:rPr sz="2400" spc="-20" dirty="0">
                <a:latin typeface="Times New Roman"/>
                <a:cs typeface="Times New Roman"/>
              </a:rPr>
              <a:t> </a:t>
            </a:r>
            <a:r>
              <a:rPr sz="2400" spc="5" dirty="0">
                <a:latin typeface="Times New Roman"/>
                <a:cs typeface="Times New Roman"/>
              </a:rPr>
              <a:t>identified</a:t>
            </a:r>
            <a:r>
              <a:rPr sz="2400" spc="25" dirty="0">
                <a:latin typeface="Times New Roman"/>
                <a:cs typeface="Times New Roman"/>
              </a:rPr>
              <a:t> </a:t>
            </a:r>
            <a:r>
              <a:rPr sz="2400" spc="15" dirty="0">
                <a:latin typeface="Times New Roman"/>
                <a:cs typeface="Times New Roman"/>
              </a:rPr>
              <a:t>by</a:t>
            </a:r>
            <a:r>
              <a:rPr sz="2400" spc="-20" dirty="0">
                <a:latin typeface="Times New Roman"/>
                <a:cs typeface="Times New Roman"/>
              </a:rPr>
              <a:t> </a:t>
            </a:r>
            <a:r>
              <a:rPr sz="2400" dirty="0">
                <a:latin typeface="Times New Roman"/>
                <a:cs typeface="Times New Roman"/>
              </a:rPr>
              <a:t>its</a:t>
            </a:r>
            <a:r>
              <a:rPr sz="2400" spc="5" dirty="0">
                <a:latin typeface="Times New Roman"/>
                <a:cs typeface="Times New Roman"/>
              </a:rPr>
              <a:t> </a:t>
            </a:r>
            <a:r>
              <a:rPr sz="2400" i="1" spc="15" dirty="0">
                <a:latin typeface="Times New Roman"/>
                <a:cs typeface="Times New Roman"/>
              </a:rPr>
              <a:t>name</a:t>
            </a:r>
            <a:r>
              <a:rPr sz="2400" spc="15" dirty="0">
                <a:latin typeface="Times New Roman"/>
                <a:cs typeface="Times New Roman"/>
              </a:rPr>
              <a:t>. </a:t>
            </a:r>
            <a:r>
              <a:rPr sz="2400" spc="-585" dirty="0">
                <a:latin typeface="Times New Roman"/>
                <a:cs typeface="Times New Roman"/>
              </a:rPr>
              <a:t> </a:t>
            </a:r>
            <a:r>
              <a:rPr sz="2400" spc="10" dirty="0">
                <a:latin typeface="Times New Roman"/>
                <a:cs typeface="Times New Roman"/>
              </a:rPr>
              <a:t>Thus,</a:t>
            </a:r>
            <a:endParaRPr sz="2400">
              <a:latin typeface="Times New Roman"/>
              <a:cs typeface="Times New Roman"/>
            </a:endParaRPr>
          </a:p>
          <a:p>
            <a:pPr marL="381000" indent="-368935">
              <a:lnSpc>
                <a:spcPct val="100000"/>
              </a:lnSpc>
              <a:spcBef>
                <a:spcPts val="25"/>
              </a:spcBef>
              <a:buAutoNum type="romanLcParenBoth"/>
              <a:tabLst>
                <a:tab pos="381635" algn="l"/>
              </a:tabLst>
            </a:pPr>
            <a:r>
              <a:rPr sz="2400" spc="10" dirty="0">
                <a:latin typeface="Times New Roman"/>
                <a:cs typeface="Times New Roman"/>
              </a:rPr>
              <a:t>an</a:t>
            </a:r>
            <a:r>
              <a:rPr sz="2400" dirty="0">
                <a:latin typeface="Times New Roman"/>
                <a:cs typeface="Times New Roman"/>
              </a:rPr>
              <a:t> </a:t>
            </a:r>
            <a:r>
              <a:rPr sz="2400" spc="10" dirty="0">
                <a:latin typeface="Times New Roman"/>
                <a:cs typeface="Times New Roman"/>
              </a:rPr>
              <a:t>employee</a:t>
            </a:r>
            <a:r>
              <a:rPr sz="2400" spc="-5" dirty="0">
                <a:latin typeface="Times New Roman"/>
                <a:cs typeface="Times New Roman"/>
              </a:rPr>
              <a:t> </a:t>
            </a:r>
            <a:r>
              <a:rPr sz="2400" spc="10" dirty="0">
                <a:latin typeface="Times New Roman"/>
                <a:cs typeface="Times New Roman"/>
              </a:rPr>
              <a:t>should</a:t>
            </a:r>
            <a:r>
              <a:rPr sz="2400" spc="-20" dirty="0">
                <a:latin typeface="Times New Roman"/>
                <a:cs typeface="Times New Roman"/>
              </a:rPr>
              <a:t> </a:t>
            </a:r>
            <a:r>
              <a:rPr sz="2400" spc="15" dirty="0">
                <a:latin typeface="Times New Roman"/>
                <a:cs typeface="Times New Roman"/>
              </a:rPr>
              <a:t>be</a:t>
            </a:r>
            <a:r>
              <a:rPr sz="2400" spc="-5" dirty="0">
                <a:latin typeface="Times New Roman"/>
                <a:cs typeface="Times New Roman"/>
              </a:rPr>
              <a:t> </a:t>
            </a:r>
            <a:r>
              <a:rPr sz="2400" spc="10" dirty="0">
                <a:latin typeface="Times New Roman"/>
                <a:cs typeface="Times New Roman"/>
              </a:rPr>
              <a:t>created</a:t>
            </a:r>
            <a:r>
              <a:rPr sz="2400" spc="-20" dirty="0">
                <a:latin typeface="Times New Roman"/>
                <a:cs typeface="Times New Roman"/>
              </a:rPr>
              <a:t> </a:t>
            </a:r>
            <a:r>
              <a:rPr sz="2400" spc="10" dirty="0">
                <a:latin typeface="Times New Roman"/>
                <a:cs typeface="Times New Roman"/>
              </a:rPr>
              <a:t>from</a:t>
            </a:r>
            <a:r>
              <a:rPr sz="2400" dirty="0">
                <a:latin typeface="Times New Roman"/>
                <a:cs typeface="Times New Roman"/>
              </a:rPr>
              <a:t> </a:t>
            </a:r>
            <a:r>
              <a:rPr sz="2400" spc="10" dirty="0">
                <a:latin typeface="Times New Roman"/>
                <a:cs typeface="Times New Roman"/>
              </a:rPr>
              <a:t>her</a:t>
            </a:r>
            <a:r>
              <a:rPr sz="2400" dirty="0">
                <a:latin typeface="Times New Roman"/>
                <a:cs typeface="Times New Roman"/>
              </a:rPr>
              <a:t> </a:t>
            </a:r>
            <a:r>
              <a:rPr sz="2400" i="1" spc="10" dirty="0">
                <a:solidFill>
                  <a:srgbClr val="7F0000"/>
                </a:solidFill>
                <a:latin typeface="Times New Roman"/>
                <a:cs typeface="Times New Roman"/>
              </a:rPr>
              <a:t>SSN</a:t>
            </a:r>
            <a:r>
              <a:rPr sz="2400" spc="10" dirty="0">
                <a:latin typeface="Times New Roman"/>
                <a:cs typeface="Times New Roman"/>
              </a:rPr>
              <a:t>;</a:t>
            </a:r>
            <a:endParaRPr sz="2400">
              <a:latin typeface="Times New Roman"/>
              <a:cs typeface="Times New Roman"/>
            </a:endParaRPr>
          </a:p>
          <a:p>
            <a:pPr marL="466725" indent="-454659">
              <a:lnSpc>
                <a:spcPct val="100000"/>
              </a:lnSpc>
              <a:spcBef>
                <a:spcPts val="50"/>
              </a:spcBef>
              <a:buAutoNum type="romanLcParenBoth"/>
              <a:tabLst>
                <a:tab pos="467359" algn="l"/>
              </a:tabLst>
            </a:pPr>
            <a:r>
              <a:rPr sz="2400" spc="10" dirty="0">
                <a:latin typeface="Times New Roman"/>
                <a:cs typeface="Times New Roman"/>
              </a:rPr>
              <a:t>a</a:t>
            </a:r>
            <a:r>
              <a:rPr sz="2400" spc="20" dirty="0">
                <a:latin typeface="Times New Roman"/>
                <a:cs typeface="Times New Roman"/>
              </a:rPr>
              <a:t> </a:t>
            </a:r>
            <a:r>
              <a:rPr sz="2400" spc="10" dirty="0">
                <a:latin typeface="Times New Roman"/>
                <a:cs typeface="Times New Roman"/>
              </a:rPr>
              <a:t>project</a:t>
            </a:r>
            <a:r>
              <a:rPr sz="2400" spc="-35" dirty="0">
                <a:latin typeface="Times New Roman"/>
                <a:cs typeface="Times New Roman"/>
              </a:rPr>
              <a:t> </a:t>
            </a:r>
            <a:r>
              <a:rPr sz="2400" spc="10" dirty="0">
                <a:latin typeface="Times New Roman"/>
                <a:cs typeface="Times New Roman"/>
              </a:rPr>
              <a:t>should</a:t>
            </a:r>
            <a:r>
              <a:rPr sz="2400" spc="-15" dirty="0">
                <a:latin typeface="Times New Roman"/>
                <a:cs typeface="Times New Roman"/>
              </a:rPr>
              <a:t> </a:t>
            </a:r>
            <a:r>
              <a:rPr sz="2400" spc="15" dirty="0">
                <a:latin typeface="Times New Roman"/>
                <a:cs typeface="Times New Roman"/>
              </a:rPr>
              <a:t>be</a:t>
            </a:r>
            <a:r>
              <a:rPr sz="2400" spc="-30" dirty="0">
                <a:latin typeface="Times New Roman"/>
                <a:cs typeface="Times New Roman"/>
              </a:rPr>
              <a:t> </a:t>
            </a:r>
            <a:r>
              <a:rPr sz="2400" spc="10" dirty="0">
                <a:latin typeface="Times New Roman"/>
                <a:cs typeface="Times New Roman"/>
              </a:rPr>
              <a:t>created</a:t>
            </a:r>
            <a:r>
              <a:rPr sz="2400" spc="-20" dirty="0">
                <a:latin typeface="Times New Roman"/>
                <a:cs typeface="Times New Roman"/>
              </a:rPr>
              <a:t> </a:t>
            </a:r>
            <a:r>
              <a:rPr sz="2400" spc="10" dirty="0">
                <a:latin typeface="Times New Roman"/>
                <a:cs typeface="Times New Roman"/>
              </a:rPr>
              <a:t>from</a:t>
            </a:r>
            <a:r>
              <a:rPr sz="2400" spc="30" dirty="0">
                <a:latin typeface="Times New Roman"/>
                <a:cs typeface="Times New Roman"/>
              </a:rPr>
              <a:t> </a:t>
            </a:r>
            <a:r>
              <a:rPr sz="2400" dirty="0">
                <a:latin typeface="Times New Roman"/>
                <a:cs typeface="Times New Roman"/>
              </a:rPr>
              <a:t>its</a:t>
            </a:r>
            <a:r>
              <a:rPr sz="2400" spc="10" dirty="0">
                <a:latin typeface="Times New Roman"/>
                <a:cs typeface="Times New Roman"/>
              </a:rPr>
              <a:t> </a:t>
            </a:r>
            <a:r>
              <a:rPr sz="2400" i="1" spc="10" dirty="0">
                <a:solidFill>
                  <a:srgbClr val="7F0000"/>
                </a:solidFill>
                <a:latin typeface="Times New Roman"/>
                <a:cs typeface="Times New Roman"/>
              </a:rPr>
              <a:t>PrName</a:t>
            </a:r>
            <a:endParaRPr sz="2400">
              <a:latin typeface="Times New Roman"/>
              <a:cs typeface="Times New Roman"/>
            </a:endParaRPr>
          </a:p>
        </p:txBody>
      </p:sp>
      <p:sp>
        <p:nvSpPr>
          <p:cNvPr id="16" name="object 16"/>
          <p:cNvSpPr txBox="1"/>
          <p:nvPr/>
        </p:nvSpPr>
        <p:spPr>
          <a:xfrm>
            <a:off x="985909" y="2840735"/>
            <a:ext cx="1981200" cy="607060"/>
          </a:xfrm>
          <a:prstGeom prst="rect">
            <a:avLst/>
          </a:prstGeom>
          <a:solidFill>
            <a:srgbClr val="CCCCCC"/>
          </a:solidFill>
        </p:spPr>
        <p:txBody>
          <a:bodyPr vert="horz" wrap="square" lIns="0" tIns="15875" rIns="0" bIns="0" rtlCol="0">
            <a:spAutoFit/>
          </a:bodyPr>
          <a:lstStyle/>
          <a:p>
            <a:pPr marL="255904" marR="401955">
              <a:lnSpc>
                <a:spcPts val="2380"/>
              </a:lnSpc>
              <a:spcBef>
                <a:spcPts val="125"/>
              </a:spcBef>
            </a:pPr>
            <a:r>
              <a:rPr sz="2000" spc="-254" dirty="0">
                <a:latin typeface="Arial MT"/>
                <a:cs typeface="Arial MT"/>
              </a:rPr>
              <a:t>SS</a:t>
            </a:r>
            <a:r>
              <a:rPr sz="2000" spc="-275" dirty="0">
                <a:latin typeface="Arial MT"/>
                <a:cs typeface="Arial MT"/>
              </a:rPr>
              <a:t>N</a:t>
            </a:r>
            <a:r>
              <a:rPr sz="2000" spc="-105" dirty="0">
                <a:latin typeface="Arial MT"/>
                <a:cs typeface="Arial MT"/>
              </a:rPr>
              <a:t>:</a:t>
            </a:r>
            <a:r>
              <a:rPr sz="2000" spc="-75" dirty="0">
                <a:latin typeface="Arial MT"/>
                <a:cs typeface="Arial MT"/>
              </a:rPr>
              <a:t> </a:t>
            </a:r>
            <a:r>
              <a:rPr sz="2000" spc="-254" dirty="0">
                <a:latin typeface="Arial MT"/>
                <a:cs typeface="Arial MT"/>
              </a:rPr>
              <a:t>S</a:t>
            </a:r>
            <a:r>
              <a:rPr sz="2000" spc="-105" dirty="0">
                <a:latin typeface="Arial MT"/>
                <a:cs typeface="Arial MT"/>
              </a:rPr>
              <a:t>t</a:t>
            </a:r>
            <a:r>
              <a:rPr sz="2000" spc="-120" dirty="0">
                <a:latin typeface="Arial MT"/>
                <a:cs typeface="Arial MT"/>
              </a:rPr>
              <a:t>r</a:t>
            </a:r>
            <a:r>
              <a:rPr sz="2000" spc="-90" dirty="0">
                <a:latin typeface="Arial MT"/>
                <a:cs typeface="Arial MT"/>
              </a:rPr>
              <a:t>i</a:t>
            </a:r>
            <a:r>
              <a:rPr sz="2000" spc="-155" dirty="0">
                <a:latin typeface="Arial MT"/>
                <a:cs typeface="Arial MT"/>
              </a:rPr>
              <a:t>ng  </a:t>
            </a:r>
            <a:r>
              <a:rPr sz="2000" spc="-190" dirty="0">
                <a:latin typeface="Arial MT"/>
                <a:cs typeface="Arial MT"/>
              </a:rPr>
              <a:t>s</a:t>
            </a:r>
            <a:r>
              <a:rPr sz="2000" spc="-204" dirty="0">
                <a:latin typeface="Arial MT"/>
                <a:cs typeface="Arial MT"/>
              </a:rPr>
              <a:t>a</a:t>
            </a:r>
            <a:r>
              <a:rPr sz="2000" spc="-90" dirty="0">
                <a:latin typeface="Arial MT"/>
                <a:cs typeface="Arial MT"/>
              </a:rPr>
              <a:t>l</a:t>
            </a:r>
            <a:r>
              <a:rPr sz="2000" spc="-204" dirty="0">
                <a:latin typeface="Arial MT"/>
                <a:cs typeface="Arial MT"/>
              </a:rPr>
              <a:t>a</a:t>
            </a:r>
            <a:r>
              <a:rPr sz="2000" spc="-120" dirty="0">
                <a:latin typeface="Arial MT"/>
                <a:cs typeface="Arial MT"/>
              </a:rPr>
              <a:t>r</a:t>
            </a:r>
            <a:r>
              <a:rPr sz="2000" spc="-190" dirty="0">
                <a:latin typeface="Arial MT"/>
                <a:cs typeface="Arial MT"/>
              </a:rPr>
              <a:t>y</a:t>
            </a:r>
            <a:r>
              <a:rPr sz="2000" spc="-105" dirty="0">
                <a:latin typeface="Arial MT"/>
                <a:cs typeface="Arial MT"/>
              </a:rPr>
              <a:t>:</a:t>
            </a:r>
            <a:r>
              <a:rPr sz="2000" spc="-125" dirty="0">
                <a:latin typeface="Arial MT"/>
                <a:cs typeface="Arial MT"/>
              </a:rPr>
              <a:t> </a:t>
            </a:r>
            <a:r>
              <a:rPr sz="2000" spc="-105" dirty="0">
                <a:latin typeface="Arial MT"/>
                <a:cs typeface="Arial MT"/>
              </a:rPr>
              <a:t>I</a:t>
            </a:r>
            <a:r>
              <a:rPr sz="2000" spc="-204" dirty="0">
                <a:latin typeface="Arial MT"/>
                <a:cs typeface="Arial MT"/>
              </a:rPr>
              <a:t>n</a:t>
            </a:r>
            <a:r>
              <a:rPr sz="2000" spc="-105" dirty="0">
                <a:latin typeface="Arial MT"/>
                <a:cs typeface="Arial MT"/>
              </a:rPr>
              <a:t>t</a:t>
            </a:r>
            <a:r>
              <a:rPr sz="2000" spc="-204" dirty="0">
                <a:latin typeface="Arial MT"/>
                <a:cs typeface="Arial MT"/>
              </a:rPr>
              <a:t>ege</a:t>
            </a:r>
            <a:r>
              <a:rPr sz="2000" spc="-125" dirty="0">
                <a:latin typeface="Arial MT"/>
                <a:cs typeface="Arial MT"/>
              </a:rPr>
              <a:t>r</a:t>
            </a:r>
            <a:endParaRPr sz="2000">
              <a:latin typeface="Arial MT"/>
              <a:cs typeface="Arial MT"/>
            </a:endParaRPr>
          </a:p>
        </p:txBody>
      </p:sp>
      <p:sp>
        <p:nvSpPr>
          <p:cNvPr id="17" name="object 17"/>
          <p:cNvSpPr txBox="1"/>
          <p:nvPr/>
        </p:nvSpPr>
        <p:spPr>
          <a:xfrm>
            <a:off x="985909" y="2432303"/>
            <a:ext cx="1981200" cy="381000"/>
          </a:xfrm>
          <a:prstGeom prst="rect">
            <a:avLst/>
          </a:prstGeom>
          <a:solidFill>
            <a:srgbClr val="CCCCCC"/>
          </a:solidFill>
        </p:spPr>
        <p:txBody>
          <a:bodyPr vert="horz" wrap="square" lIns="0" tIns="0" rIns="0" bIns="0" rtlCol="0">
            <a:spAutoFit/>
          </a:bodyPr>
          <a:lstStyle/>
          <a:p>
            <a:pPr marL="493395">
              <a:lnSpc>
                <a:spcPts val="2360"/>
              </a:lnSpc>
            </a:pPr>
            <a:r>
              <a:rPr sz="2200" spc="-220" dirty="0">
                <a:latin typeface="Arial MT"/>
                <a:cs typeface="Arial MT"/>
              </a:rPr>
              <a:t>Employee</a:t>
            </a:r>
            <a:endParaRPr sz="2200">
              <a:latin typeface="Arial MT"/>
              <a:cs typeface="Arial MT"/>
            </a:endParaRPr>
          </a:p>
        </p:txBody>
      </p:sp>
      <p:grpSp>
        <p:nvGrpSpPr>
          <p:cNvPr id="18" name="object 18"/>
          <p:cNvGrpSpPr/>
          <p:nvPr/>
        </p:nvGrpSpPr>
        <p:grpSpPr>
          <a:xfrm>
            <a:off x="979813" y="4806696"/>
            <a:ext cx="1993900" cy="1280160"/>
            <a:chOff x="979813" y="4806696"/>
            <a:chExt cx="1993900" cy="1280160"/>
          </a:xfrm>
        </p:grpSpPr>
        <p:sp>
          <p:nvSpPr>
            <p:cNvPr id="19" name="object 19"/>
            <p:cNvSpPr/>
            <p:nvPr/>
          </p:nvSpPr>
          <p:spPr>
            <a:xfrm>
              <a:off x="985909" y="4809743"/>
              <a:ext cx="1981200" cy="1271270"/>
            </a:xfrm>
            <a:custGeom>
              <a:avLst/>
              <a:gdLst/>
              <a:ahLst/>
              <a:cxnLst/>
              <a:rect l="l" t="t" r="r" b="b"/>
              <a:pathLst>
                <a:path w="1981200" h="1271270">
                  <a:moveTo>
                    <a:pt x="1981199" y="1271015"/>
                  </a:moveTo>
                  <a:lnTo>
                    <a:pt x="1981199" y="0"/>
                  </a:lnTo>
                  <a:lnTo>
                    <a:pt x="0" y="0"/>
                  </a:lnTo>
                  <a:lnTo>
                    <a:pt x="0" y="1271015"/>
                  </a:lnTo>
                  <a:lnTo>
                    <a:pt x="1981199" y="1271015"/>
                  </a:lnTo>
                  <a:close/>
                </a:path>
              </a:pathLst>
            </a:custGeom>
            <a:solidFill>
              <a:srgbClr val="CCCCCC"/>
            </a:solidFill>
          </p:spPr>
          <p:txBody>
            <a:bodyPr wrap="square" lIns="0" tIns="0" rIns="0" bIns="0" rtlCol="0"/>
            <a:lstStyle/>
            <a:p>
              <a:endParaRPr/>
            </a:p>
          </p:txBody>
        </p:sp>
        <p:sp>
          <p:nvSpPr>
            <p:cNvPr id="20" name="object 20"/>
            <p:cNvSpPr/>
            <p:nvPr/>
          </p:nvSpPr>
          <p:spPr>
            <a:xfrm>
              <a:off x="979805" y="4806708"/>
              <a:ext cx="1993900" cy="1280160"/>
            </a:xfrm>
            <a:custGeom>
              <a:avLst/>
              <a:gdLst/>
              <a:ahLst/>
              <a:cxnLst/>
              <a:rect l="l" t="t" r="r" b="b"/>
              <a:pathLst>
                <a:path w="1993900" h="1280160">
                  <a:moveTo>
                    <a:pt x="1993392" y="3048"/>
                  </a:moveTo>
                  <a:lnTo>
                    <a:pt x="1990344" y="0"/>
                  </a:lnTo>
                  <a:lnTo>
                    <a:pt x="1984248" y="0"/>
                  </a:lnTo>
                  <a:lnTo>
                    <a:pt x="1984248" y="9144"/>
                  </a:lnTo>
                  <a:lnTo>
                    <a:pt x="1984248" y="387096"/>
                  </a:lnTo>
                  <a:lnTo>
                    <a:pt x="1984248" y="414528"/>
                  </a:lnTo>
                  <a:lnTo>
                    <a:pt x="1984248" y="1021080"/>
                  </a:lnTo>
                  <a:lnTo>
                    <a:pt x="1984248" y="1048512"/>
                  </a:lnTo>
                  <a:lnTo>
                    <a:pt x="1984248" y="1267968"/>
                  </a:lnTo>
                  <a:lnTo>
                    <a:pt x="9144" y="1267968"/>
                  </a:lnTo>
                  <a:lnTo>
                    <a:pt x="9144" y="1048512"/>
                  </a:lnTo>
                  <a:lnTo>
                    <a:pt x="1984248" y="1048512"/>
                  </a:lnTo>
                  <a:lnTo>
                    <a:pt x="1984248" y="1021080"/>
                  </a:lnTo>
                  <a:lnTo>
                    <a:pt x="9144" y="1021080"/>
                  </a:lnTo>
                  <a:lnTo>
                    <a:pt x="9144" y="414528"/>
                  </a:lnTo>
                  <a:lnTo>
                    <a:pt x="1984248" y="414528"/>
                  </a:lnTo>
                  <a:lnTo>
                    <a:pt x="1984248" y="387096"/>
                  </a:lnTo>
                  <a:lnTo>
                    <a:pt x="9144" y="387096"/>
                  </a:lnTo>
                  <a:lnTo>
                    <a:pt x="9144" y="9144"/>
                  </a:lnTo>
                  <a:lnTo>
                    <a:pt x="1984248" y="9144"/>
                  </a:lnTo>
                  <a:lnTo>
                    <a:pt x="1984248" y="0"/>
                  </a:lnTo>
                  <a:lnTo>
                    <a:pt x="3048" y="0"/>
                  </a:lnTo>
                  <a:lnTo>
                    <a:pt x="0" y="3048"/>
                  </a:lnTo>
                  <a:lnTo>
                    <a:pt x="0" y="1277112"/>
                  </a:lnTo>
                  <a:lnTo>
                    <a:pt x="3048" y="1280160"/>
                  </a:lnTo>
                  <a:lnTo>
                    <a:pt x="6096" y="1280160"/>
                  </a:lnTo>
                  <a:lnTo>
                    <a:pt x="9144" y="1280160"/>
                  </a:lnTo>
                  <a:lnTo>
                    <a:pt x="1984248" y="1280160"/>
                  </a:lnTo>
                  <a:lnTo>
                    <a:pt x="1987296" y="1280160"/>
                  </a:lnTo>
                  <a:lnTo>
                    <a:pt x="1990344" y="1280160"/>
                  </a:lnTo>
                  <a:lnTo>
                    <a:pt x="1993392" y="1277112"/>
                  </a:lnTo>
                  <a:lnTo>
                    <a:pt x="1993392" y="3048"/>
                  </a:lnTo>
                  <a:close/>
                </a:path>
              </a:pathLst>
            </a:custGeom>
            <a:solidFill>
              <a:srgbClr val="000000"/>
            </a:solidFill>
          </p:spPr>
          <p:txBody>
            <a:bodyPr wrap="square" lIns="0" tIns="0" rIns="0" bIns="0" rtlCol="0"/>
            <a:lstStyle/>
            <a:p>
              <a:endParaRPr/>
            </a:p>
          </p:txBody>
        </p:sp>
      </p:grpSp>
      <p:sp>
        <p:nvSpPr>
          <p:cNvPr id="21" name="object 21"/>
          <p:cNvSpPr txBox="1"/>
          <p:nvPr/>
        </p:nvSpPr>
        <p:spPr>
          <a:xfrm>
            <a:off x="985909" y="5221223"/>
            <a:ext cx="1981200" cy="607060"/>
          </a:xfrm>
          <a:prstGeom prst="rect">
            <a:avLst/>
          </a:prstGeom>
          <a:solidFill>
            <a:srgbClr val="CCCCCC"/>
          </a:solidFill>
        </p:spPr>
        <p:txBody>
          <a:bodyPr vert="horz" wrap="square" lIns="0" tIns="108585" rIns="0" bIns="0" rtlCol="0">
            <a:spAutoFit/>
          </a:bodyPr>
          <a:lstStyle/>
          <a:p>
            <a:pPr marL="255904">
              <a:lnSpc>
                <a:spcPct val="100000"/>
              </a:lnSpc>
              <a:spcBef>
                <a:spcPts val="855"/>
              </a:spcBef>
            </a:pPr>
            <a:r>
              <a:rPr sz="2000" spc="-204" dirty="0">
                <a:latin typeface="Arial MT"/>
                <a:cs typeface="Arial MT"/>
              </a:rPr>
              <a:t>p</a:t>
            </a:r>
            <a:r>
              <a:rPr sz="2000" spc="-120" dirty="0">
                <a:latin typeface="Arial MT"/>
                <a:cs typeface="Arial MT"/>
              </a:rPr>
              <a:t>r</a:t>
            </a:r>
            <a:r>
              <a:rPr sz="2000" spc="-275" dirty="0">
                <a:latin typeface="Arial MT"/>
                <a:cs typeface="Arial MT"/>
              </a:rPr>
              <a:t>N</a:t>
            </a:r>
            <a:r>
              <a:rPr sz="2000" spc="-204" dirty="0">
                <a:latin typeface="Arial MT"/>
                <a:cs typeface="Arial MT"/>
              </a:rPr>
              <a:t>a</a:t>
            </a:r>
            <a:r>
              <a:rPr sz="2000" spc="-305" dirty="0">
                <a:latin typeface="Arial MT"/>
                <a:cs typeface="Arial MT"/>
              </a:rPr>
              <a:t>m</a:t>
            </a:r>
            <a:r>
              <a:rPr sz="2000" spc="-204" dirty="0">
                <a:latin typeface="Arial MT"/>
                <a:cs typeface="Arial MT"/>
              </a:rPr>
              <a:t>e</a:t>
            </a:r>
            <a:r>
              <a:rPr sz="2000" spc="-105" dirty="0">
                <a:latin typeface="Arial MT"/>
                <a:cs typeface="Arial MT"/>
              </a:rPr>
              <a:t>:</a:t>
            </a:r>
            <a:r>
              <a:rPr sz="2000" spc="-150" dirty="0">
                <a:latin typeface="Arial MT"/>
                <a:cs typeface="Arial MT"/>
              </a:rPr>
              <a:t> </a:t>
            </a:r>
            <a:r>
              <a:rPr sz="2000" spc="-254" dirty="0">
                <a:latin typeface="Arial MT"/>
                <a:cs typeface="Arial MT"/>
              </a:rPr>
              <a:t>S</a:t>
            </a:r>
            <a:r>
              <a:rPr sz="2000" spc="-105" dirty="0">
                <a:latin typeface="Arial MT"/>
                <a:cs typeface="Arial MT"/>
              </a:rPr>
              <a:t>t</a:t>
            </a:r>
            <a:r>
              <a:rPr sz="2000" spc="-120" dirty="0">
                <a:latin typeface="Arial MT"/>
                <a:cs typeface="Arial MT"/>
              </a:rPr>
              <a:t>r</a:t>
            </a:r>
            <a:r>
              <a:rPr sz="2000" spc="-90" dirty="0">
                <a:latin typeface="Arial MT"/>
                <a:cs typeface="Arial MT"/>
              </a:rPr>
              <a:t>i</a:t>
            </a:r>
            <a:r>
              <a:rPr sz="2000" spc="-204" dirty="0">
                <a:latin typeface="Arial MT"/>
                <a:cs typeface="Arial MT"/>
              </a:rPr>
              <a:t>ng</a:t>
            </a:r>
            <a:endParaRPr sz="2000">
              <a:latin typeface="Arial MT"/>
              <a:cs typeface="Arial MT"/>
            </a:endParaRPr>
          </a:p>
        </p:txBody>
      </p:sp>
      <p:sp>
        <p:nvSpPr>
          <p:cNvPr id="22" name="object 22"/>
          <p:cNvSpPr txBox="1"/>
          <p:nvPr/>
        </p:nvSpPr>
        <p:spPr>
          <a:xfrm>
            <a:off x="985909" y="4809744"/>
            <a:ext cx="1981200" cy="384175"/>
          </a:xfrm>
          <a:prstGeom prst="rect">
            <a:avLst/>
          </a:prstGeom>
          <a:solidFill>
            <a:srgbClr val="CCCCCC"/>
          </a:solidFill>
        </p:spPr>
        <p:txBody>
          <a:bodyPr vert="horz" wrap="square" lIns="0" tIns="13335" rIns="0" bIns="0" rtlCol="0">
            <a:spAutoFit/>
          </a:bodyPr>
          <a:lstStyle/>
          <a:p>
            <a:pPr marL="652145">
              <a:lnSpc>
                <a:spcPct val="100000"/>
              </a:lnSpc>
              <a:spcBef>
                <a:spcPts val="105"/>
              </a:spcBef>
            </a:pPr>
            <a:r>
              <a:rPr sz="2200" spc="-175" dirty="0">
                <a:latin typeface="Arial MT"/>
                <a:cs typeface="Arial MT"/>
              </a:rPr>
              <a:t>Project</a:t>
            </a:r>
            <a:endParaRPr sz="2200">
              <a:latin typeface="Arial MT"/>
              <a:cs typeface="Arial MT"/>
            </a:endParaRPr>
          </a:p>
        </p:txBody>
      </p:sp>
      <p:sp>
        <p:nvSpPr>
          <p:cNvPr id="23" name="object 23"/>
          <p:cNvSpPr/>
          <p:nvPr/>
        </p:nvSpPr>
        <p:spPr>
          <a:xfrm>
            <a:off x="1961261" y="3700284"/>
            <a:ext cx="30480" cy="1109980"/>
          </a:xfrm>
          <a:custGeom>
            <a:avLst/>
            <a:gdLst/>
            <a:ahLst/>
            <a:cxnLst/>
            <a:rect l="l" t="t" r="r" b="b"/>
            <a:pathLst>
              <a:path w="30480" h="1109979">
                <a:moveTo>
                  <a:pt x="30480" y="0"/>
                </a:moveTo>
                <a:lnTo>
                  <a:pt x="0" y="0"/>
                </a:lnTo>
                <a:lnTo>
                  <a:pt x="0" y="1109472"/>
                </a:lnTo>
                <a:lnTo>
                  <a:pt x="30480" y="1109472"/>
                </a:lnTo>
                <a:lnTo>
                  <a:pt x="30480" y="0"/>
                </a:lnTo>
                <a:close/>
              </a:path>
            </a:pathLst>
          </a:custGeom>
          <a:solidFill>
            <a:srgbClr val="000000"/>
          </a:solidFill>
        </p:spPr>
        <p:txBody>
          <a:bodyPr wrap="square" lIns="0" tIns="0" rIns="0" bIns="0" rtlCol="0"/>
          <a:lstStyle/>
          <a:p>
            <a:endParaRPr/>
          </a:p>
        </p:txBody>
      </p:sp>
      <p:sp>
        <p:nvSpPr>
          <p:cNvPr id="24" name="object 24"/>
          <p:cNvSpPr txBox="1"/>
          <p:nvPr/>
        </p:nvSpPr>
        <p:spPr>
          <a:xfrm>
            <a:off x="1546238" y="3733294"/>
            <a:ext cx="300990" cy="292735"/>
          </a:xfrm>
          <a:prstGeom prst="rect">
            <a:avLst/>
          </a:prstGeom>
        </p:spPr>
        <p:txBody>
          <a:bodyPr vert="horz" wrap="square" lIns="0" tIns="12700" rIns="0" bIns="0" rtlCol="0">
            <a:spAutoFit/>
          </a:bodyPr>
          <a:lstStyle/>
          <a:p>
            <a:pPr marL="12700">
              <a:lnSpc>
                <a:spcPct val="100000"/>
              </a:lnSpc>
              <a:spcBef>
                <a:spcPts val="100"/>
              </a:spcBef>
            </a:pPr>
            <a:r>
              <a:rPr sz="1750" spc="-185" dirty="0">
                <a:latin typeface="Arial MT"/>
                <a:cs typeface="Arial MT"/>
              </a:rPr>
              <a:t>1</a:t>
            </a:r>
            <a:r>
              <a:rPr sz="1750" spc="-85" dirty="0">
                <a:latin typeface="Arial MT"/>
                <a:cs typeface="Arial MT"/>
              </a:rPr>
              <a:t>..</a:t>
            </a:r>
            <a:r>
              <a:rPr sz="1750" spc="-125" dirty="0">
                <a:latin typeface="Arial MT"/>
                <a:cs typeface="Arial MT"/>
              </a:rPr>
              <a:t>*</a:t>
            </a:r>
            <a:endParaRPr sz="1750">
              <a:latin typeface="Arial MT"/>
              <a:cs typeface="Arial MT"/>
            </a:endParaRP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38100">
              <a:lnSpc>
                <a:spcPts val="1565"/>
              </a:lnSpc>
            </a:pPr>
            <a:fld id="{81D60167-4931-47E6-BA6A-407CBD079E47}" type="slidenum">
              <a:rPr spc="15" dirty="0"/>
              <a:t>12</a:t>
            </a:fld>
            <a:endParaRPr spc="15" dirty="0"/>
          </a:p>
        </p:txBody>
      </p:sp>
      <p:sp>
        <p:nvSpPr>
          <p:cNvPr id="25" name="object 25"/>
          <p:cNvSpPr txBox="1"/>
          <p:nvPr/>
        </p:nvSpPr>
        <p:spPr>
          <a:xfrm>
            <a:off x="1546238" y="4446527"/>
            <a:ext cx="300990" cy="292735"/>
          </a:xfrm>
          <a:prstGeom prst="rect">
            <a:avLst/>
          </a:prstGeom>
        </p:spPr>
        <p:txBody>
          <a:bodyPr vert="horz" wrap="square" lIns="0" tIns="12700" rIns="0" bIns="0" rtlCol="0">
            <a:spAutoFit/>
          </a:bodyPr>
          <a:lstStyle/>
          <a:p>
            <a:pPr marL="12700">
              <a:lnSpc>
                <a:spcPct val="100000"/>
              </a:lnSpc>
              <a:spcBef>
                <a:spcPts val="100"/>
              </a:spcBef>
            </a:pPr>
            <a:r>
              <a:rPr sz="1750" spc="-185" dirty="0">
                <a:latin typeface="Arial MT"/>
                <a:cs typeface="Arial MT"/>
              </a:rPr>
              <a:t>1</a:t>
            </a:r>
            <a:r>
              <a:rPr sz="1750" spc="-85" dirty="0">
                <a:latin typeface="Arial MT"/>
                <a:cs typeface="Arial MT"/>
              </a:rPr>
              <a:t>..</a:t>
            </a:r>
            <a:r>
              <a:rPr sz="1750" spc="-125" dirty="0">
                <a:latin typeface="Arial MT"/>
                <a:cs typeface="Arial MT"/>
              </a:rPr>
              <a:t>*</a:t>
            </a:r>
            <a:endParaRPr sz="1750">
              <a:latin typeface="Arial MT"/>
              <a:cs typeface="Arial MT"/>
            </a:endParaRPr>
          </a:p>
        </p:txBody>
      </p:sp>
      <p:sp>
        <p:nvSpPr>
          <p:cNvPr id="26" name="object 26"/>
          <p:cNvSpPr txBox="1"/>
          <p:nvPr/>
        </p:nvSpPr>
        <p:spPr>
          <a:xfrm>
            <a:off x="2104023" y="4050287"/>
            <a:ext cx="775335" cy="292735"/>
          </a:xfrm>
          <a:prstGeom prst="rect">
            <a:avLst/>
          </a:prstGeom>
        </p:spPr>
        <p:txBody>
          <a:bodyPr vert="horz" wrap="square" lIns="0" tIns="12700" rIns="0" bIns="0" rtlCol="0">
            <a:spAutoFit/>
          </a:bodyPr>
          <a:lstStyle/>
          <a:p>
            <a:pPr marL="12700">
              <a:lnSpc>
                <a:spcPct val="100000"/>
              </a:lnSpc>
              <a:spcBef>
                <a:spcPts val="100"/>
              </a:spcBef>
            </a:pPr>
            <a:r>
              <a:rPr sz="1750" spc="-235" dirty="0">
                <a:latin typeface="Arial MT"/>
                <a:cs typeface="Arial MT"/>
              </a:rPr>
              <a:t>w</a:t>
            </a:r>
            <a:r>
              <a:rPr sz="1750" spc="-185" dirty="0">
                <a:latin typeface="Arial MT"/>
                <a:cs typeface="Arial MT"/>
              </a:rPr>
              <a:t>o</a:t>
            </a:r>
            <a:r>
              <a:rPr sz="1750" spc="-105" dirty="0">
                <a:latin typeface="Arial MT"/>
                <a:cs typeface="Arial MT"/>
              </a:rPr>
              <a:t>r</a:t>
            </a:r>
            <a:r>
              <a:rPr sz="1750" spc="-160" dirty="0">
                <a:latin typeface="Arial MT"/>
                <a:cs typeface="Arial MT"/>
              </a:rPr>
              <a:t>ks</a:t>
            </a:r>
            <a:r>
              <a:rPr sz="1750" spc="-185" dirty="0">
                <a:latin typeface="Arial MT"/>
                <a:cs typeface="Arial MT"/>
              </a:rPr>
              <a:t>Fo</a:t>
            </a:r>
            <a:r>
              <a:rPr sz="1750" spc="-105" dirty="0">
                <a:latin typeface="Arial MT"/>
                <a:cs typeface="Arial MT"/>
              </a:rPr>
              <a:t>r</a:t>
            </a:r>
            <a:endParaRPr sz="1750">
              <a:latin typeface="Arial MT"/>
              <a:cs typeface="Arial MT"/>
            </a:endParaRPr>
          </a:p>
        </p:txBody>
      </p:sp>
      <p:sp>
        <p:nvSpPr>
          <p:cNvPr id="27" name="object 27"/>
          <p:cNvSpPr txBox="1"/>
          <p:nvPr/>
        </p:nvSpPr>
        <p:spPr>
          <a:xfrm>
            <a:off x="1131710" y="1505205"/>
            <a:ext cx="1750695" cy="763905"/>
          </a:xfrm>
          <a:prstGeom prst="rect">
            <a:avLst/>
          </a:prstGeom>
        </p:spPr>
        <p:txBody>
          <a:bodyPr vert="horz" wrap="square" lIns="0" tIns="12700" rIns="0" bIns="0" rtlCol="0">
            <a:spAutoFit/>
          </a:bodyPr>
          <a:lstStyle/>
          <a:p>
            <a:pPr marL="12700" marR="5080" indent="154940">
              <a:lnSpc>
                <a:spcPct val="100800"/>
              </a:lnSpc>
              <a:spcBef>
                <a:spcPts val="100"/>
              </a:spcBef>
            </a:pPr>
            <a:r>
              <a:rPr sz="2400" i="1" spc="10" dirty="0">
                <a:solidFill>
                  <a:srgbClr val="7F0000"/>
                </a:solidFill>
                <a:latin typeface="Times New Roman"/>
                <a:cs typeface="Times New Roman"/>
              </a:rPr>
              <a:t>in-memory </a:t>
            </a:r>
            <a:r>
              <a:rPr sz="2400" i="1" spc="15" dirty="0">
                <a:solidFill>
                  <a:srgbClr val="7F0000"/>
                </a:solidFill>
                <a:latin typeface="Times New Roman"/>
                <a:cs typeface="Times New Roman"/>
              </a:rPr>
              <a:t> </a:t>
            </a:r>
            <a:r>
              <a:rPr sz="2400" i="1" spc="10" dirty="0">
                <a:solidFill>
                  <a:srgbClr val="7F0000"/>
                </a:solidFill>
                <a:latin typeface="Times New Roman"/>
                <a:cs typeface="Times New Roman"/>
              </a:rPr>
              <a:t>data</a:t>
            </a:r>
            <a:r>
              <a:rPr sz="2400" i="1" spc="-75" dirty="0">
                <a:solidFill>
                  <a:srgbClr val="7F0000"/>
                </a:solidFill>
                <a:latin typeface="Times New Roman"/>
                <a:cs typeface="Times New Roman"/>
              </a:rPr>
              <a:t> </a:t>
            </a:r>
            <a:r>
              <a:rPr sz="2400" i="1" spc="-5" dirty="0">
                <a:solidFill>
                  <a:srgbClr val="7F0000"/>
                </a:solidFill>
                <a:latin typeface="Times New Roman"/>
                <a:cs typeface="Times New Roman"/>
              </a:rPr>
              <a:t>structure</a:t>
            </a:r>
            <a:endParaRPr sz="24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9495" y="554228"/>
            <a:ext cx="7332980" cy="629285"/>
          </a:xfrm>
          <a:prstGeom prst="rect">
            <a:avLst/>
          </a:prstGeom>
        </p:spPr>
        <p:txBody>
          <a:bodyPr vert="horz" wrap="square" lIns="0" tIns="13970" rIns="0" bIns="0" rtlCol="0">
            <a:spAutoFit/>
          </a:bodyPr>
          <a:lstStyle/>
          <a:p>
            <a:pPr marL="12700">
              <a:lnSpc>
                <a:spcPct val="100000"/>
              </a:lnSpc>
              <a:spcBef>
                <a:spcPts val="110"/>
              </a:spcBef>
            </a:pPr>
            <a:r>
              <a:rPr sz="3950" spc="5" dirty="0"/>
              <a:t>SQL</a:t>
            </a:r>
            <a:r>
              <a:rPr sz="3950" dirty="0"/>
              <a:t> </a:t>
            </a:r>
            <a:r>
              <a:rPr sz="3950" spc="5" dirty="0"/>
              <a:t>as</a:t>
            </a:r>
            <a:r>
              <a:rPr sz="3950" dirty="0"/>
              <a:t> </a:t>
            </a:r>
            <a:r>
              <a:rPr sz="3950" spc="10" dirty="0"/>
              <a:t>an</a:t>
            </a:r>
            <a:r>
              <a:rPr sz="3950" spc="-10" dirty="0"/>
              <a:t> </a:t>
            </a:r>
            <a:r>
              <a:rPr sz="3950" spc="5" dirty="0"/>
              <a:t>integration</a:t>
            </a:r>
            <a:r>
              <a:rPr sz="3950" spc="10" dirty="0"/>
              <a:t> </a:t>
            </a:r>
            <a:r>
              <a:rPr sz="3950" dirty="0"/>
              <a:t>mechanism</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grpSp>
        <p:nvGrpSpPr>
          <p:cNvPr id="4" name="object 4"/>
          <p:cNvGrpSpPr/>
          <p:nvPr/>
        </p:nvGrpSpPr>
        <p:grpSpPr>
          <a:xfrm>
            <a:off x="729877" y="3773423"/>
            <a:ext cx="9235440" cy="3124200"/>
            <a:chOff x="729877" y="3773423"/>
            <a:chExt cx="9235440" cy="3124200"/>
          </a:xfrm>
        </p:grpSpPr>
        <p:sp>
          <p:nvSpPr>
            <p:cNvPr id="5" name="object 5"/>
            <p:cNvSpPr/>
            <p:nvPr/>
          </p:nvSpPr>
          <p:spPr>
            <a:xfrm>
              <a:off x="729877" y="6876287"/>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p:nvPr/>
          </p:nvSpPr>
          <p:spPr>
            <a:xfrm>
              <a:off x="4833443" y="5151120"/>
              <a:ext cx="1075055" cy="837565"/>
            </a:xfrm>
            <a:custGeom>
              <a:avLst/>
              <a:gdLst/>
              <a:ahLst/>
              <a:cxnLst/>
              <a:rect l="l" t="t" r="r" b="b"/>
              <a:pathLst>
                <a:path w="1075054" h="837564">
                  <a:moveTo>
                    <a:pt x="560313" y="837480"/>
                  </a:moveTo>
                  <a:lnTo>
                    <a:pt x="0" y="768416"/>
                  </a:lnTo>
                  <a:lnTo>
                    <a:pt x="8182" y="771143"/>
                  </a:lnTo>
                  <a:lnTo>
                    <a:pt x="14278" y="774191"/>
                  </a:lnTo>
                  <a:lnTo>
                    <a:pt x="50854" y="786383"/>
                  </a:lnTo>
                  <a:lnTo>
                    <a:pt x="63046" y="789431"/>
                  </a:lnTo>
                  <a:lnTo>
                    <a:pt x="72190" y="792479"/>
                  </a:lnTo>
                  <a:lnTo>
                    <a:pt x="142294" y="807719"/>
                  </a:lnTo>
                  <a:lnTo>
                    <a:pt x="221542" y="819911"/>
                  </a:lnTo>
                  <a:lnTo>
                    <a:pt x="309934" y="829055"/>
                  </a:lnTo>
                  <a:lnTo>
                    <a:pt x="349558" y="832103"/>
                  </a:lnTo>
                  <a:lnTo>
                    <a:pt x="413566" y="835151"/>
                  </a:lnTo>
                  <a:lnTo>
                    <a:pt x="560313" y="837480"/>
                  </a:lnTo>
                  <a:close/>
                </a:path>
                <a:path w="1075054" h="837564">
                  <a:moveTo>
                    <a:pt x="1074982" y="719328"/>
                  </a:moveTo>
                  <a:lnTo>
                    <a:pt x="1074982" y="0"/>
                  </a:lnTo>
                  <a:lnTo>
                    <a:pt x="1071934" y="725423"/>
                  </a:lnTo>
                  <a:lnTo>
                    <a:pt x="1068886" y="734567"/>
                  </a:lnTo>
                  <a:lnTo>
                    <a:pt x="1050598" y="752855"/>
                  </a:lnTo>
                  <a:lnTo>
                    <a:pt x="1038406" y="758951"/>
                  </a:lnTo>
                  <a:lnTo>
                    <a:pt x="1035358" y="761999"/>
                  </a:lnTo>
                  <a:lnTo>
                    <a:pt x="1029262" y="765047"/>
                  </a:lnTo>
                  <a:lnTo>
                    <a:pt x="1020118" y="768095"/>
                  </a:lnTo>
                  <a:lnTo>
                    <a:pt x="1007926" y="774191"/>
                  </a:lnTo>
                  <a:lnTo>
                    <a:pt x="971350" y="786383"/>
                  </a:lnTo>
                  <a:lnTo>
                    <a:pt x="959158" y="789431"/>
                  </a:lnTo>
                  <a:lnTo>
                    <a:pt x="950014" y="792479"/>
                  </a:lnTo>
                  <a:lnTo>
                    <a:pt x="879910" y="807719"/>
                  </a:lnTo>
                  <a:lnTo>
                    <a:pt x="800662" y="819911"/>
                  </a:lnTo>
                  <a:lnTo>
                    <a:pt x="712270" y="829055"/>
                  </a:lnTo>
                  <a:lnTo>
                    <a:pt x="672646" y="832103"/>
                  </a:lnTo>
                  <a:lnTo>
                    <a:pt x="605590" y="835151"/>
                  </a:lnTo>
                  <a:lnTo>
                    <a:pt x="605590" y="836283"/>
                  </a:lnTo>
                  <a:lnTo>
                    <a:pt x="660821" y="833839"/>
                  </a:lnTo>
                  <a:lnTo>
                    <a:pt x="730368" y="828627"/>
                  </a:lnTo>
                  <a:lnTo>
                    <a:pt x="795469" y="821605"/>
                  </a:lnTo>
                  <a:lnTo>
                    <a:pt x="855449" y="812932"/>
                  </a:lnTo>
                  <a:lnTo>
                    <a:pt x="909628" y="802767"/>
                  </a:lnTo>
                  <a:lnTo>
                    <a:pt x="957331" y="791268"/>
                  </a:lnTo>
                  <a:lnTo>
                    <a:pt x="997879" y="778594"/>
                  </a:lnTo>
                  <a:lnTo>
                    <a:pt x="1054803" y="750358"/>
                  </a:lnTo>
                  <a:lnTo>
                    <a:pt x="1069825" y="735113"/>
                  </a:lnTo>
                  <a:lnTo>
                    <a:pt x="1074982" y="719328"/>
                  </a:lnTo>
                  <a:close/>
                </a:path>
                <a:path w="1075054" h="837564">
                  <a:moveTo>
                    <a:pt x="727510" y="112775"/>
                  </a:moveTo>
                  <a:lnTo>
                    <a:pt x="727510" y="109824"/>
                  </a:lnTo>
                  <a:lnTo>
                    <a:pt x="724815" y="110080"/>
                  </a:lnTo>
                  <a:lnTo>
                    <a:pt x="727510" y="112775"/>
                  </a:lnTo>
                  <a:close/>
                </a:path>
              </a:pathLst>
            </a:custGeom>
            <a:solidFill>
              <a:srgbClr val="BEBEBE"/>
            </a:solidFill>
          </p:spPr>
          <p:txBody>
            <a:bodyPr wrap="square" lIns="0" tIns="0" rIns="0" bIns="0" rtlCol="0"/>
            <a:lstStyle/>
            <a:p>
              <a:endParaRPr/>
            </a:p>
          </p:txBody>
        </p:sp>
        <p:sp>
          <p:nvSpPr>
            <p:cNvPr id="7" name="object 7"/>
            <p:cNvSpPr/>
            <p:nvPr/>
          </p:nvSpPr>
          <p:spPr>
            <a:xfrm>
              <a:off x="4795737" y="5120814"/>
              <a:ext cx="1113155" cy="140970"/>
            </a:xfrm>
            <a:custGeom>
              <a:avLst/>
              <a:gdLst/>
              <a:ahLst/>
              <a:cxnLst/>
              <a:rect l="l" t="t" r="r" b="b"/>
              <a:pathLst>
                <a:path w="1113154" h="140970">
                  <a:moveTo>
                    <a:pt x="3040" y="1"/>
                  </a:moveTo>
                  <a:lnTo>
                    <a:pt x="2182" y="572"/>
                  </a:lnTo>
                  <a:lnTo>
                    <a:pt x="0" y="3042"/>
                  </a:lnTo>
                  <a:lnTo>
                    <a:pt x="3040" y="1"/>
                  </a:lnTo>
                  <a:close/>
                </a:path>
                <a:path w="1113154" h="140970">
                  <a:moveTo>
                    <a:pt x="1097623" y="3047"/>
                  </a:moveTo>
                  <a:lnTo>
                    <a:pt x="1095436" y="572"/>
                  </a:lnTo>
                  <a:lnTo>
                    <a:pt x="1094575" y="0"/>
                  </a:lnTo>
                  <a:lnTo>
                    <a:pt x="1097623" y="3047"/>
                  </a:lnTo>
                  <a:close/>
                </a:path>
                <a:path w="1113154" h="140970">
                  <a:moveTo>
                    <a:pt x="1110922" y="24209"/>
                  </a:moveTo>
                  <a:lnTo>
                    <a:pt x="1109640" y="19788"/>
                  </a:lnTo>
                  <a:lnTo>
                    <a:pt x="1109640" y="24209"/>
                  </a:lnTo>
                  <a:lnTo>
                    <a:pt x="1110922" y="24209"/>
                  </a:lnTo>
                  <a:close/>
                </a:path>
                <a:path w="1113154" h="140970">
                  <a:moveTo>
                    <a:pt x="1112689" y="30305"/>
                  </a:moveTo>
                  <a:close/>
                </a:path>
                <a:path w="1113154" h="140970">
                  <a:moveTo>
                    <a:pt x="765216" y="140130"/>
                  </a:moveTo>
                  <a:lnTo>
                    <a:pt x="762168" y="140033"/>
                  </a:lnTo>
                  <a:lnTo>
                    <a:pt x="762521" y="140386"/>
                  </a:lnTo>
                  <a:lnTo>
                    <a:pt x="765216" y="140130"/>
                  </a:lnTo>
                  <a:close/>
                </a:path>
              </a:pathLst>
            </a:custGeom>
            <a:solidFill>
              <a:srgbClr val="D9D9D9"/>
            </a:solidFill>
          </p:spPr>
          <p:txBody>
            <a:bodyPr wrap="square" lIns="0" tIns="0" rIns="0" bIns="0" rtlCol="0"/>
            <a:lstStyle/>
            <a:p>
              <a:endParaRPr/>
            </a:p>
          </p:txBody>
        </p:sp>
        <p:sp>
          <p:nvSpPr>
            <p:cNvPr id="8" name="object 8"/>
            <p:cNvSpPr/>
            <p:nvPr/>
          </p:nvSpPr>
          <p:spPr>
            <a:xfrm>
              <a:off x="4774570" y="5026152"/>
              <a:ext cx="1140460" cy="963294"/>
            </a:xfrm>
            <a:custGeom>
              <a:avLst/>
              <a:gdLst/>
              <a:ahLst/>
              <a:cxnLst/>
              <a:rect l="l" t="t" r="r" b="b"/>
              <a:pathLst>
                <a:path w="1140460" h="963295">
                  <a:moveTo>
                    <a:pt x="3048" y="131064"/>
                  </a:moveTo>
                  <a:lnTo>
                    <a:pt x="3048" y="118872"/>
                  </a:lnTo>
                  <a:lnTo>
                    <a:pt x="0" y="124968"/>
                  </a:lnTo>
                  <a:lnTo>
                    <a:pt x="3048" y="131064"/>
                  </a:lnTo>
                  <a:close/>
                </a:path>
                <a:path w="1140460" h="963295">
                  <a:moveTo>
                    <a:pt x="737608" y="6095"/>
                  </a:moveTo>
                  <a:lnTo>
                    <a:pt x="627888" y="0"/>
                  </a:lnTo>
                  <a:lnTo>
                    <a:pt x="512064" y="0"/>
                  </a:lnTo>
                  <a:lnTo>
                    <a:pt x="402336" y="6096"/>
                  </a:lnTo>
                  <a:lnTo>
                    <a:pt x="350520" y="9144"/>
                  </a:lnTo>
                  <a:lnTo>
                    <a:pt x="252984" y="21336"/>
                  </a:lnTo>
                  <a:lnTo>
                    <a:pt x="210312" y="27432"/>
                  </a:lnTo>
                  <a:lnTo>
                    <a:pt x="170687" y="36576"/>
                  </a:lnTo>
                  <a:lnTo>
                    <a:pt x="100584" y="54864"/>
                  </a:lnTo>
                  <a:lnTo>
                    <a:pt x="60959" y="70104"/>
                  </a:lnTo>
                  <a:lnTo>
                    <a:pt x="48768" y="73152"/>
                  </a:lnTo>
                  <a:lnTo>
                    <a:pt x="36576" y="79248"/>
                  </a:lnTo>
                  <a:lnTo>
                    <a:pt x="27432" y="85344"/>
                  </a:lnTo>
                  <a:lnTo>
                    <a:pt x="21336" y="91440"/>
                  </a:lnTo>
                  <a:lnTo>
                    <a:pt x="12191" y="97536"/>
                  </a:lnTo>
                  <a:lnTo>
                    <a:pt x="9143" y="103632"/>
                  </a:lnTo>
                  <a:lnTo>
                    <a:pt x="3048" y="109728"/>
                  </a:lnTo>
                  <a:lnTo>
                    <a:pt x="3048" y="140208"/>
                  </a:lnTo>
                  <a:lnTo>
                    <a:pt x="6095" y="143255"/>
                  </a:lnTo>
                  <a:lnTo>
                    <a:pt x="6095" y="115823"/>
                  </a:lnTo>
                  <a:lnTo>
                    <a:pt x="9144" y="109727"/>
                  </a:lnTo>
                  <a:lnTo>
                    <a:pt x="30479" y="88391"/>
                  </a:lnTo>
                  <a:lnTo>
                    <a:pt x="42671" y="82295"/>
                  </a:lnTo>
                  <a:lnTo>
                    <a:pt x="45719" y="79247"/>
                  </a:lnTo>
                  <a:lnTo>
                    <a:pt x="51815" y="76199"/>
                  </a:lnTo>
                  <a:lnTo>
                    <a:pt x="60960" y="73151"/>
                  </a:lnTo>
                  <a:lnTo>
                    <a:pt x="73152" y="67055"/>
                  </a:lnTo>
                  <a:lnTo>
                    <a:pt x="109727" y="54863"/>
                  </a:lnTo>
                  <a:lnTo>
                    <a:pt x="121919" y="51815"/>
                  </a:lnTo>
                  <a:lnTo>
                    <a:pt x="131063" y="48767"/>
                  </a:lnTo>
                  <a:lnTo>
                    <a:pt x="143255" y="45719"/>
                  </a:lnTo>
                  <a:lnTo>
                    <a:pt x="158495" y="42671"/>
                  </a:lnTo>
                  <a:lnTo>
                    <a:pt x="170688" y="39623"/>
                  </a:lnTo>
                  <a:lnTo>
                    <a:pt x="237743" y="27431"/>
                  </a:lnTo>
                  <a:lnTo>
                    <a:pt x="280415" y="21335"/>
                  </a:lnTo>
                  <a:lnTo>
                    <a:pt x="335279" y="15239"/>
                  </a:lnTo>
                  <a:lnTo>
                    <a:pt x="411479" y="9143"/>
                  </a:lnTo>
                  <a:lnTo>
                    <a:pt x="478535" y="6095"/>
                  </a:lnTo>
                  <a:lnTo>
                    <a:pt x="737608" y="6095"/>
                  </a:lnTo>
                  <a:close/>
                </a:path>
                <a:path w="1140460" h="963295">
                  <a:moveTo>
                    <a:pt x="732254" y="957015"/>
                  </a:moveTo>
                  <a:lnTo>
                    <a:pt x="6095" y="124968"/>
                  </a:lnTo>
                  <a:lnTo>
                    <a:pt x="6095" y="853439"/>
                  </a:lnTo>
                  <a:lnTo>
                    <a:pt x="9143" y="853439"/>
                  </a:lnTo>
                  <a:lnTo>
                    <a:pt x="9143" y="859535"/>
                  </a:lnTo>
                  <a:lnTo>
                    <a:pt x="12192" y="859535"/>
                  </a:lnTo>
                  <a:lnTo>
                    <a:pt x="30479" y="877823"/>
                  </a:lnTo>
                  <a:lnTo>
                    <a:pt x="42671" y="883919"/>
                  </a:lnTo>
                  <a:lnTo>
                    <a:pt x="45719" y="886967"/>
                  </a:lnTo>
                  <a:lnTo>
                    <a:pt x="57911" y="893063"/>
                  </a:lnTo>
                  <a:lnTo>
                    <a:pt x="67055" y="896111"/>
                  </a:lnTo>
                  <a:lnTo>
                    <a:pt x="73152" y="899159"/>
                  </a:lnTo>
                  <a:lnTo>
                    <a:pt x="109727" y="911351"/>
                  </a:lnTo>
                  <a:lnTo>
                    <a:pt x="121919" y="914399"/>
                  </a:lnTo>
                  <a:lnTo>
                    <a:pt x="131063" y="917447"/>
                  </a:lnTo>
                  <a:lnTo>
                    <a:pt x="201167" y="932687"/>
                  </a:lnTo>
                  <a:lnTo>
                    <a:pt x="280415" y="944879"/>
                  </a:lnTo>
                  <a:lnTo>
                    <a:pt x="368807" y="954023"/>
                  </a:lnTo>
                  <a:lnTo>
                    <a:pt x="408431" y="957071"/>
                  </a:lnTo>
                  <a:lnTo>
                    <a:pt x="472439" y="960119"/>
                  </a:lnTo>
                  <a:lnTo>
                    <a:pt x="664463" y="963167"/>
                  </a:lnTo>
                  <a:lnTo>
                    <a:pt x="664463" y="960119"/>
                  </a:lnTo>
                  <a:lnTo>
                    <a:pt x="731519" y="957071"/>
                  </a:lnTo>
                  <a:lnTo>
                    <a:pt x="732254" y="957015"/>
                  </a:lnTo>
                  <a:close/>
                </a:path>
                <a:path w="1140460" h="963295">
                  <a:moveTo>
                    <a:pt x="1139952" y="124968"/>
                  </a:moveTo>
                  <a:lnTo>
                    <a:pt x="1136904" y="118872"/>
                  </a:lnTo>
                  <a:lnTo>
                    <a:pt x="1136904" y="109728"/>
                  </a:lnTo>
                  <a:lnTo>
                    <a:pt x="1133830" y="109676"/>
                  </a:lnTo>
                  <a:lnTo>
                    <a:pt x="1130807" y="103631"/>
                  </a:lnTo>
                  <a:lnTo>
                    <a:pt x="1118616" y="91440"/>
                  </a:lnTo>
                  <a:lnTo>
                    <a:pt x="1091184" y="73152"/>
                  </a:lnTo>
                  <a:lnTo>
                    <a:pt x="1078991" y="70103"/>
                  </a:lnTo>
                  <a:lnTo>
                    <a:pt x="1066799" y="64007"/>
                  </a:lnTo>
                  <a:lnTo>
                    <a:pt x="1039368" y="54864"/>
                  </a:lnTo>
                  <a:lnTo>
                    <a:pt x="1005840" y="42672"/>
                  </a:lnTo>
                  <a:lnTo>
                    <a:pt x="969263" y="36575"/>
                  </a:lnTo>
                  <a:lnTo>
                    <a:pt x="929640" y="27432"/>
                  </a:lnTo>
                  <a:lnTo>
                    <a:pt x="886968" y="21336"/>
                  </a:lnTo>
                  <a:lnTo>
                    <a:pt x="789432" y="9144"/>
                  </a:lnTo>
                  <a:lnTo>
                    <a:pt x="737623" y="6096"/>
                  </a:lnTo>
                  <a:lnTo>
                    <a:pt x="661415" y="6095"/>
                  </a:lnTo>
                  <a:lnTo>
                    <a:pt x="725423" y="9143"/>
                  </a:lnTo>
                  <a:lnTo>
                    <a:pt x="768095" y="12191"/>
                  </a:lnTo>
                  <a:lnTo>
                    <a:pt x="859535" y="21335"/>
                  </a:lnTo>
                  <a:lnTo>
                    <a:pt x="902207" y="27431"/>
                  </a:lnTo>
                  <a:lnTo>
                    <a:pt x="969264" y="39623"/>
                  </a:lnTo>
                  <a:lnTo>
                    <a:pt x="981455" y="42671"/>
                  </a:lnTo>
                  <a:lnTo>
                    <a:pt x="996695" y="45719"/>
                  </a:lnTo>
                  <a:lnTo>
                    <a:pt x="1008887" y="48767"/>
                  </a:lnTo>
                  <a:lnTo>
                    <a:pt x="1018031" y="51815"/>
                  </a:lnTo>
                  <a:lnTo>
                    <a:pt x="1030223" y="54863"/>
                  </a:lnTo>
                  <a:lnTo>
                    <a:pt x="1066800" y="67055"/>
                  </a:lnTo>
                  <a:lnTo>
                    <a:pt x="1078992" y="73151"/>
                  </a:lnTo>
                  <a:lnTo>
                    <a:pt x="1088135" y="76199"/>
                  </a:lnTo>
                  <a:lnTo>
                    <a:pt x="1094231" y="79247"/>
                  </a:lnTo>
                  <a:lnTo>
                    <a:pt x="1097279" y="82295"/>
                  </a:lnTo>
                  <a:lnTo>
                    <a:pt x="1109471" y="88391"/>
                  </a:lnTo>
                  <a:lnTo>
                    <a:pt x="1130807" y="109727"/>
                  </a:lnTo>
                  <a:lnTo>
                    <a:pt x="1130807" y="118871"/>
                  </a:lnTo>
                  <a:lnTo>
                    <a:pt x="1133855" y="118871"/>
                  </a:lnTo>
                  <a:lnTo>
                    <a:pt x="1133855" y="124968"/>
                  </a:lnTo>
                  <a:lnTo>
                    <a:pt x="1139952" y="124968"/>
                  </a:lnTo>
                  <a:close/>
                </a:path>
                <a:path w="1140460" h="963295">
                  <a:moveTo>
                    <a:pt x="737623" y="963167"/>
                  </a:moveTo>
                  <a:lnTo>
                    <a:pt x="732254" y="957015"/>
                  </a:lnTo>
                  <a:lnTo>
                    <a:pt x="731519" y="957071"/>
                  </a:lnTo>
                  <a:lnTo>
                    <a:pt x="664463" y="960119"/>
                  </a:lnTo>
                  <a:lnTo>
                    <a:pt x="664463" y="963167"/>
                  </a:lnTo>
                  <a:lnTo>
                    <a:pt x="737623" y="963167"/>
                  </a:lnTo>
                  <a:close/>
                </a:path>
                <a:path w="1140460" h="963295">
                  <a:moveTo>
                    <a:pt x="1136904" y="859536"/>
                  </a:moveTo>
                  <a:lnTo>
                    <a:pt x="1136904" y="140208"/>
                  </a:lnTo>
                  <a:lnTo>
                    <a:pt x="1133830" y="140259"/>
                  </a:lnTo>
                  <a:lnTo>
                    <a:pt x="1133766" y="140388"/>
                  </a:lnTo>
                  <a:lnTo>
                    <a:pt x="1130807" y="850391"/>
                  </a:lnTo>
                  <a:lnTo>
                    <a:pt x="1127759" y="859535"/>
                  </a:lnTo>
                  <a:lnTo>
                    <a:pt x="1109471" y="877823"/>
                  </a:lnTo>
                  <a:lnTo>
                    <a:pt x="1097279" y="883919"/>
                  </a:lnTo>
                  <a:lnTo>
                    <a:pt x="1094231" y="886967"/>
                  </a:lnTo>
                  <a:lnTo>
                    <a:pt x="1088135" y="890015"/>
                  </a:lnTo>
                  <a:lnTo>
                    <a:pt x="1078991" y="893063"/>
                  </a:lnTo>
                  <a:lnTo>
                    <a:pt x="1066799" y="899159"/>
                  </a:lnTo>
                  <a:lnTo>
                    <a:pt x="1030223" y="911351"/>
                  </a:lnTo>
                  <a:lnTo>
                    <a:pt x="1018031" y="914399"/>
                  </a:lnTo>
                  <a:lnTo>
                    <a:pt x="1008887" y="917447"/>
                  </a:lnTo>
                  <a:lnTo>
                    <a:pt x="938783" y="932687"/>
                  </a:lnTo>
                  <a:lnTo>
                    <a:pt x="859535" y="944879"/>
                  </a:lnTo>
                  <a:lnTo>
                    <a:pt x="771143" y="954023"/>
                  </a:lnTo>
                  <a:lnTo>
                    <a:pt x="732254" y="957015"/>
                  </a:lnTo>
                  <a:lnTo>
                    <a:pt x="737623" y="963167"/>
                  </a:lnTo>
                  <a:lnTo>
                    <a:pt x="789432" y="960120"/>
                  </a:lnTo>
                  <a:lnTo>
                    <a:pt x="886968" y="947928"/>
                  </a:lnTo>
                  <a:lnTo>
                    <a:pt x="929640" y="941832"/>
                  </a:lnTo>
                  <a:lnTo>
                    <a:pt x="969264" y="932688"/>
                  </a:lnTo>
                  <a:lnTo>
                    <a:pt x="1039368" y="914400"/>
                  </a:lnTo>
                  <a:lnTo>
                    <a:pt x="1078992" y="899160"/>
                  </a:lnTo>
                  <a:lnTo>
                    <a:pt x="1091184" y="896112"/>
                  </a:lnTo>
                  <a:lnTo>
                    <a:pt x="1103376" y="890016"/>
                  </a:lnTo>
                  <a:lnTo>
                    <a:pt x="1112520" y="883920"/>
                  </a:lnTo>
                  <a:lnTo>
                    <a:pt x="1130808" y="865632"/>
                  </a:lnTo>
                  <a:lnTo>
                    <a:pt x="1133830" y="859587"/>
                  </a:lnTo>
                  <a:lnTo>
                    <a:pt x="1136904" y="859536"/>
                  </a:lnTo>
                  <a:close/>
                </a:path>
                <a:path w="1140460" h="963295">
                  <a:moveTo>
                    <a:pt x="786383" y="237743"/>
                  </a:moveTo>
                  <a:lnTo>
                    <a:pt x="786383" y="234695"/>
                  </a:lnTo>
                  <a:lnTo>
                    <a:pt x="783335" y="234695"/>
                  </a:lnTo>
                  <a:lnTo>
                    <a:pt x="786383" y="237743"/>
                  </a:lnTo>
                  <a:close/>
                </a:path>
                <a:path w="1140460" h="963295">
                  <a:moveTo>
                    <a:pt x="1139952" y="124968"/>
                  </a:moveTo>
                  <a:lnTo>
                    <a:pt x="1133830" y="124968"/>
                  </a:lnTo>
                  <a:lnTo>
                    <a:pt x="1133766" y="140388"/>
                  </a:lnTo>
                  <a:lnTo>
                    <a:pt x="1133830" y="140259"/>
                  </a:lnTo>
                  <a:lnTo>
                    <a:pt x="1136904" y="140208"/>
                  </a:lnTo>
                  <a:lnTo>
                    <a:pt x="1136904" y="131064"/>
                  </a:lnTo>
                  <a:lnTo>
                    <a:pt x="1139952" y="124968"/>
                  </a:lnTo>
                  <a:close/>
                </a:path>
                <a:path w="1140460" h="963295">
                  <a:moveTo>
                    <a:pt x="1133855" y="124968"/>
                  </a:moveTo>
                  <a:lnTo>
                    <a:pt x="1133855" y="118871"/>
                  </a:lnTo>
                  <a:lnTo>
                    <a:pt x="1133830" y="124968"/>
                  </a:lnTo>
                  <a:close/>
                </a:path>
                <a:path w="1140460" h="963295">
                  <a:moveTo>
                    <a:pt x="1139952" y="844296"/>
                  </a:moveTo>
                  <a:lnTo>
                    <a:pt x="1139952" y="124968"/>
                  </a:lnTo>
                  <a:lnTo>
                    <a:pt x="1136904" y="131064"/>
                  </a:lnTo>
                  <a:lnTo>
                    <a:pt x="1136904" y="850392"/>
                  </a:lnTo>
                  <a:lnTo>
                    <a:pt x="1139952" y="844296"/>
                  </a:lnTo>
                  <a:close/>
                </a:path>
              </a:pathLst>
            </a:custGeom>
            <a:solidFill>
              <a:srgbClr val="000000"/>
            </a:solidFill>
          </p:spPr>
          <p:txBody>
            <a:bodyPr wrap="square" lIns="0" tIns="0" rIns="0" bIns="0" rtlCol="0"/>
            <a:lstStyle/>
            <a:p>
              <a:endParaRPr/>
            </a:p>
          </p:txBody>
        </p:sp>
        <p:sp>
          <p:nvSpPr>
            <p:cNvPr id="9" name="object 9"/>
            <p:cNvSpPr/>
            <p:nvPr/>
          </p:nvSpPr>
          <p:spPr>
            <a:xfrm>
              <a:off x="4780665" y="5151119"/>
              <a:ext cx="1127760" cy="838200"/>
            </a:xfrm>
            <a:custGeom>
              <a:avLst/>
              <a:gdLst/>
              <a:ahLst/>
              <a:cxnLst/>
              <a:rect l="l" t="t" r="r" b="b"/>
              <a:pathLst>
                <a:path w="1127760" h="838200">
                  <a:moveTo>
                    <a:pt x="1127759" y="719327"/>
                  </a:moveTo>
                  <a:lnTo>
                    <a:pt x="1127759" y="0"/>
                  </a:lnTo>
                  <a:lnTo>
                    <a:pt x="1123357" y="15187"/>
                  </a:lnTo>
                  <a:lnTo>
                    <a:pt x="1110506" y="29733"/>
                  </a:lnTo>
                  <a:lnTo>
                    <a:pt x="1061589" y="56503"/>
                  </a:lnTo>
                  <a:lnTo>
                    <a:pt x="985268" y="79511"/>
                  </a:lnTo>
                  <a:lnTo>
                    <a:pt x="938163" y="89354"/>
                  </a:lnTo>
                  <a:lnTo>
                    <a:pt x="885806" y="97957"/>
                  </a:lnTo>
                  <a:lnTo>
                    <a:pt x="828729" y="105220"/>
                  </a:lnTo>
                  <a:lnTo>
                    <a:pt x="767466" y="111043"/>
                  </a:lnTo>
                  <a:lnTo>
                    <a:pt x="702548" y="115325"/>
                  </a:lnTo>
                  <a:lnTo>
                    <a:pt x="634508" y="117968"/>
                  </a:lnTo>
                  <a:lnTo>
                    <a:pt x="563879" y="118871"/>
                  </a:lnTo>
                  <a:lnTo>
                    <a:pt x="493251" y="117968"/>
                  </a:lnTo>
                  <a:lnTo>
                    <a:pt x="425211" y="115325"/>
                  </a:lnTo>
                  <a:lnTo>
                    <a:pt x="360293" y="111043"/>
                  </a:lnTo>
                  <a:lnTo>
                    <a:pt x="299030" y="105220"/>
                  </a:lnTo>
                  <a:lnTo>
                    <a:pt x="241953" y="97957"/>
                  </a:lnTo>
                  <a:lnTo>
                    <a:pt x="189596" y="89354"/>
                  </a:lnTo>
                  <a:lnTo>
                    <a:pt x="142491" y="79511"/>
                  </a:lnTo>
                  <a:lnTo>
                    <a:pt x="101172" y="68527"/>
                  </a:lnTo>
                  <a:lnTo>
                    <a:pt x="38020" y="43539"/>
                  </a:lnTo>
                  <a:lnTo>
                    <a:pt x="4402" y="15187"/>
                  </a:lnTo>
                  <a:lnTo>
                    <a:pt x="0" y="0"/>
                  </a:lnTo>
                  <a:lnTo>
                    <a:pt x="0" y="719327"/>
                  </a:lnTo>
                  <a:lnTo>
                    <a:pt x="44386" y="764905"/>
                  </a:lnTo>
                  <a:lnTo>
                    <a:pt x="117651" y="791268"/>
                  </a:lnTo>
                  <a:lnTo>
                    <a:pt x="165353" y="802766"/>
                  </a:lnTo>
                  <a:lnTo>
                    <a:pt x="219533" y="812932"/>
                  </a:lnTo>
                  <a:lnTo>
                    <a:pt x="279512" y="821605"/>
                  </a:lnTo>
                  <a:lnTo>
                    <a:pt x="344614" y="828627"/>
                  </a:lnTo>
                  <a:lnTo>
                    <a:pt x="414161" y="833839"/>
                  </a:lnTo>
                  <a:lnTo>
                    <a:pt x="487475" y="837083"/>
                  </a:lnTo>
                  <a:lnTo>
                    <a:pt x="563879" y="838199"/>
                  </a:lnTo>
                  <a:lnTo>
                    <a:pt x="640284" y="837083"/>
                  </a:lnTo>
                  <a:lnTo>
                    <a:pt x="713598" y="833839"/>
                  </a:lnTo>
                  <a:lnTo>
                    <a:pt x="783145" y="828627"/>
                  </a:lnTo>
                  <a:lnTo>
                    <a:pt x="848247" y="821605"/>
                  </a:lnTo>
                  <a:lnTo>
                    <a:pt x="908226" y="812932"/>
                  </a:lnTo>
                  <a:lnTo>
                    <a:pt x="962405" y="802766"/>
                  </a:lnTo>
                  <a:lnTo>
                    <a:pt x="1010108" y="791268"/>
                  </a:lnTo>
                  <a:lnTo>
                    <a:pt x="1050656" y="778594"/>
                  </a:lnTo>
                  <a:lnTo>
                    <a:pt x="1107581" y="750358"/>
                  </a:lnTo>
                  <a:lnTo>
                    <a:pt x="1122602" y="735113"/>
                  </a:lnTo>
                  <a:lnTo>
                    <a:pt x="1127759" y="719327"/>
                  </a:lnTo>
                  <a:close/>
                </a:path>
              </a:pathLst>
            </a:custGeom>
            <a:solidFill>
              <a:srgbClr val="BEBEBE"/>
            </a:solidFill>
          </p:spPr>
          <p:txBody>
            <a:bodyPr wrap="square" lIns="0" tIns="0" rIns="0" bIns="0" rtlCol="0"/>
            <a:lstStyle/>
            <a:p>
              <a:endParaRPr/>
            </a:p>
          </p:txBody>
        </p:sp>
        <p:sp>
          <p:nvSpPr>
            <p:cNvPr id="10" name="object 10"/>
            <p:cNvSpPr/>
            <p:nvPr/>
          </p:nvSpPr>
          <p:spPr>
            <a:xfrm>
              <a:off x="4780665" y="5032247"/>
              <a:ext cx="1127760" cy="238125"/>
            </a:xfrm>
            <a:custGeom>
              <a:avLst/>
              <a:gdLst/>
              <a:ahLst/>
              <a:cxnLst/>
              <a:rect l="l" t="t" r="r" b="b"/>
              <a:pathLst>
                <a:path w="1127760" h="238125">
                  <a:moveTo>
                    <a:pt x="1127759" y="118871"/>
                  </a:moveTo>
                  <a:lnTo>
                    <a:pt x="1089739" y="75332"/>
                  </a:lnTo>
                  <a:lnTo>
                    <a:pt x="1026587" y="50344"/>
                  </a:lnTo>
                  <a:lnTo>
                    <a:pt x="985268" y="39360"/>
                  </a:lnTo>
                  <a:lnTo>
                    <a:pt x="938163" y="29517"/>
                  </a:lnTo>
                  <a:lnTo>
                    <a:pt x="885806" y="20914"/>
                  </a:lnTo>
                  <a:lnTo>
                    <a:pt x="828729" y="13651"/>
                  </a:lnTo>
                  <a:lnTo>
                    <a:pt x="767466" y="7828"/>
                  </a:lnTo>
                  <a:lnTo>
                    <a:pt x="702548" y="3546"/>
                  </a:lnTo>
                  <a:lnTo>
                    <a:pt x="634508" y="903"/>
                  </a:lnTo>
                  <a:lnTo>
                    <a:pt x="563879" y="0"/>
                  </a:lnTo>
                  <a:lnTo>
                    <a:pt x="493251" y="903"/>
                  </a:lnTo>
                  <a:lnTo>
                    <a:pt x="425211" y="3546"/>
                  </a:lnTo>
                  <a:lnTo>
                    <a:pt x="360293" y="7828"/>
                  </a:lnTo>
                  <a:lnTo>
                    <a:pt x="299030" y="13651"/>
                  </a:lnTo>
                  <a:lnTo>
                    <a:pt x="241953" y="20914"/>
                  </a:lnTo>
                  <a:lnTo>
                    <a:pt x="189596" y="29517"/>
                  </a:lnTo>
                  <a:lnTo>
                    <a:pt x="142491" y="39360"/>
                  </a:lnTo>
                  <a:lnTo>
                    <a:pt x="101172" y="50344"/>
                  </a:lnTo>
                  <a:lnTo>
                    <a:pt x="38020" y="75332"/>
                  </a:lnTo>
                  <a:lnTo>
                    <a:pt x="4402" y="103684"/>
                  </a:lnTo>
                  <a:lnTo>
                    <a:pt x="0" y="118871"/>
                  </a:lnTo>
                  <a:lnTo>
                    <a:pt x="4402" y="134059"/>
                  </a:lnTo>
                  <a:lnTo>
                    <a:pt x="38020" y="162411"/>
                  </a:lnTo>
                  <a:lnTo>
                    <a:pt x="101172" y="187399"/>
                  </a:lnTo>
                  <a:lnTo>
                    <a:pt x="142491" y="198383"/>
                  </a:lnTo>
                  <a:lnTo>
                    <a:pt x="189596" y="208226"/>
                  </a:lnTo>
                  <a:lnTo>
                    <a:pt x="241953" y="216829"/>
                  </a:lnTo>
                  <a:lnTo>
                    <a:pt x="299030" y="224092"/>
                  </a:lnTo>
                  <a:lnTo>
                    <a:pt x="360293" y="229915"/>
                  </a:lnTo>
                  <a:lnTo>
                    <a:pt x="425211" y="234197"/>
                  </a:lnTo>
                  <a:lnTo>
                    <a:pt x="493251" y="236840"/>
                  </a:lnTo>
                  <a:lnTo>
                    <a:pt x="563879" y="237743"/>
                  </a:lnTo>
                  <a:lnTo>
                    <a:pt x="634508" y="236840"/>
                  </a:lnTo>
                  <a:lnTo>
                    <a:pt x="702548" y="234197"/>
                  </a:lnTo>
                  <a:lnTo>
                    <a:pt x="767466" y="229915"/>
                  </a:lnTo>
                  <a:lnTo>
                    <a:pt x="828729" y="224092"/>
                  </a:lnTo>
                  <a:lnTo>
                    <a:pt x="885806" y="216829"/>
                  </a:lnTo>
                  <a:lnTo>
                    <a:pt x="938163" y="208226"/>
                  </a:lnTo>
                  <a:lnTo>
                    <a:pt x="985268" y="198383"/>
                  </a:lnTo>
                  <a:lnTo>
                    <a:pt x="1026587" y="187399"/>
                  </a:lnTo>
                  <a:lnTo>
                    <a:pt x="1089739" y="162411"/>
                  </a:lnTo>
                  <a:lnTo>
                    <a:pt x="1123357" y="134059"/>
                  </a:lnTo>
                  <a:lnTo>
                    <a:pt x="1127759" y="118871"/>
                  </a:lnTo>
                  <a:close/>
                </a:path>
              </a:pathLst>
            </a:custGeom>
            <a:solidFill>
              <a:srgbClr val="D9D9D9"/>
            </a:solidFill>
          </p:spPr>
          <p:txBody>
            <a:bodyPr wrap="square" lIns="0" tIns="0" rIns="0" bIns="0" rtlCol="0"/>
            <a:lstStyle/>
            <a:p>
              <a:endParaRPr/>
            </a:p>
          </p:txBody>
        </p:sp>
        <p:sp>
          <p:nvSpPr>
            <p:cNvPr id="11" name="object 11"/>
            <p:cNvSpPr/>
            <p:nvPr/>
          </p:nvSpPr>
          <p:spPr>
            <a:xfrm>
              <a:off x="4774570" y="5026152"/>
              <a:ext cx="1140460" cy="969644"/>
            </a:xfrm>
            <a:custGeom>
              <a:avLst/>
              <a:gdLst/>
              <a:ahLst/>
              <a:cxnLst/>
              <a:rect l="l" t="t" r="r" b="b"/>
              <a:pathLst>
                <a:path w="1140460" h="969645">
                  <a:moveTo>
                    <a:pt x="1139952" y="124968"/>
                  </a:moveTo>
                  <a:lnTo>
                    <a:pt x="1136904" y="118872"/>
                  </a:lnTo>
                  <a:lnTo>
                    <a:pt x="1136904" y="109728"/>
                  </a:lnTo>
                  <a:lnTo>
                    <a:pt x="1133856" y="109728"/>
                  </a:lnTo>
                  <a:lnTo>
                    <a:pt x="1130808" y="103632"/>
                  </a:lnTo>
                  <a:lnTo>
                    <a:pt x="1118616" y="91440"/>
                  </a:lnTo>
                  <a:lnTo>
                    <a:pt x="1091184" y="73152"/>
                  </a:lnTo>
                  <a:lnTo>
                    <a:pt x="1078992" y="70104"/>
                  </a:lnTo>
                  <a:lnTo>
                    <a:pt x="1066800" y="64008"/>
                  </a:lnTo>
                  <a:lnTo>
                    <a:pt x="1039368" y="54864"/>
                  </a:lnTo>
                  <a:lnTo>
                    <a:pt x="1005840" y="42672"/>
                  </a:lnTo>
                  <a:lnTo>
                    <a:pt x="969264" y="36576"/>
                  </a:lnTo>
                  <a:lnTo>
                    <a:pt x="929640" y="27432"/>
                  </a:lnTo>
                  <a:lnTo>
                    <a:pt x="886968" y="21336"/>
                  </a:lnTo>
                  <a:lnTo>
                    <a:pt x="789432" y="9144"/>
                  </a:lnTo>
                  <a:lnTo>
                    <a:pt x="737616" y="6096"/>
                  </a:lnTo>
                  <a:lnTo>
                    <a:pt x="627888" y="0"/>
                  </a:lnTo>
                  <a:lnTo>
                    <a:pt x="512064" y="0"/>
                  </a:lnTo>
                  <a:lnTo>
                    <a:pt x="402336" y="6096"/>
                  </a:lnTo>
                  <a:lnTo>
                    <a:pt x="350520" y="9144"/>
                  </a:lnTo>
                  <a:lnTo>
                    <a:pt x="252984" y="21336"/>
                  </a:lnTo>
                  <a:lnTo>
                    <a:pt x="210312" y="27432"/>
                  </a:lnTo>
                  <a:lnTo>
                    <a:pt x="170688" y="36576"/>
                  </a:lnTo>
                  <a:lnTo>
                    <a:pt x="100584" y="54864"/>
                  </a:lnTo>
                  <a:lnTo>
                    <a:pt x="60960" y="70104"/>
                  </a:lnTo>
                  <a:lnTo>
                    <a:pt x="48768" y="73152"/>
                  </a:lnTo>
                  <a:lnTo>
                    <a:pt x="36576" y="79248"/>
                  </a:lnTo>
                  <a:lnTo>
                    <a:pt x="27432" y="85344"/>
                  </a:lnTo>
                  <a:lnTo>
                    <a:pt x="21336" y="91440"/>
                  </a:lnTo>
                  <a:lnTo>
                    <a:pt x="12192" y="97536"/>
                  </a:lnTo>
                  <a:lnTo>
                    <a:pt x="9144" y="103632"/>
                  </a:lnTo>
                  <a:lnTo>
                    <a:pt x="3048" y="109728"/>
                  </a:lnTo>
                  <a:lnTo>
                    <a:pt x="3048" y="118872"/>
                  </a:lnTo>
                  <a:lnTo>
                    <a:pt x="0" y="124968"/>
                  </a:lnTo>
                  <a:lnTo>
                    <a:pt x="12192" y="124968"/>
                  </a:lnTo>
                  <a:lnTo>
                    <a:pt x="12192" y="115824"/>
                  </a:lnTo>
                  <a:lnTo>
                    <a:pt x="15240" y="112776"/>
                  </a:lnTo>
                  <a:lnTo>
                    <a:pt x="15240" y="109728"/>
                  </a:lnTo>
                  <a:lnTo>
                    <a:pt x="21336" y="103632"/>
                  </a:lnTo>
                  <a:lnTo>
                    <a:pt x="27432" y="100584"/>
                  </a:lnTo>
                  <a:lnTo>
                    <a:pt x="33528" y="94488"/>
                  </a:lnTo>
                  <a:lnTo>
                    <a:pt x="51816" y="82296"/>
                  </a:lnTo>
                  <a:lnTo>
                    <a:pt x="64008" y="79248"/>
                  </a:lnTo>
                  <a:lnTo>
                    <a:pt x="76200" y="73152"/>
                  </a:lnTo>
                  <a:lnTo>
                    <a:pt x="103632" y="64008"/>
                  </a:lnTo>
                  <a:lnTo>
                    <a:pt x="137160" y="54864"/>
                  </a:lnTo>
                  <a:lnTo>
                    <a:pt x="173736" y="45720"/>
                  </a:lnTo>
                  <a:lnTo>
                    <a:pt x="213360" y="39624"/>
                  </a:lnTo>
                  <a:lnTo>
                    <a:pt x="256032" y="30480"/>
                  </a:lnTo>
                  <a:lnTo>
                    <a:pt x="301752" y="24384"/>
                  </a:lnTo>
                  <a:lnTo>
                    <a:pt x="350520" y="21336"/>
                  </a:lnTo>
                  <a:lnTo>
                    <a:pt x="402336" y="15240"/>
                  </a:lnTo>
                  <a:lnTo>
                    <a:pt x="457200" y="12192"/>
                  </a:lnTo>
                  <a:lnTo>
                    <a:pt x="682752" y="12192"/>
                  </a:lnTo>
                  <a:lnTo>
                    <a:pt x="737616" y="15240"/>
                  </a:lnTo>
                  <a:lnTo>
                    <a:pt x="789432" y="21336"/>
                  </a:lnTo>
                  <a:lnTo>
                    <a:pt x="838200" y="24384"/>
                  </a:lnTo>
                  <a:lnTo>
                    <a:pt x="883920" y="30480"/>
                  </a:lnTo>
                  <a:lnTo>
                    <a:pt x="926592" y="39624"/>
                  </a:lnTo>
                  <a:lnTo>
                    <a:pt x="966216" y="45720"/>
                  </a:lnTo>
                  <a:lnTo>
                    <a:pt x="1002792" y="54864"/>
                  </a:lnTo>
                  <a:lnTo>
                    <a:pt x="1036320" y="64008"/>
                  </a:lnTo>
                  <a:lnTo>
                    <a:pt x="1063752" y="73152"/>
                  </a:lnTo>
                  <a:lnTo>
                    <a:pt x="1075944" y="79248"/>
                  </a:lnTo>
                  <a:lnTo>
                    <a:pt x="1088136" y="82296"/>
                  </a:lnTo>
                  <a:lnTo>
                    <a:pt x="1106424" y="94488"/>
                  </a:lnTo>
                  <a:lnTo>
                    <a:pt x="1112520" y="100584"/>
                  </a:lnTo>
                  <a:lnTo>
                    <a:pt x="1118616" y="103632"/>
                  </a:lnTo>
                  <a:lnTo>
                    <a:pt x="1127760" y="121920"/>
                  </a:lnTo>
                  <a:lnTo>
                    <a:pt x="1127760" y="124968"/>
                  </a:lnTo>
                  <a:lnTo>
                    <a:pt x="1139952" y="124968"/>
                  </a:lnTo>
                  <a:close/>
                </a:path>
                <a:path w="1140460" h="969645">
                  <a:moveTo>
                    <a:pt x="18288" y="140208"/>
                  </a:moveTo>
                  <a:lnTo>
                    <a:pt x="12192" y="134112"/>
                  </a:lnTo>
                  <a:lnTo>
                    <a:pt x="12192" y="124968"/>
                  </a:lnTo>
                  <a:lnTo>
                    <a:pt x="0" y="124968"/>
                  </a:lnTo>
                  <a:lnTo>
                    <a:pt x="3048" y="131064"/>
                  </a:lnTo>
                  <a:lnTo>
                    <a:pt x="3048" y="140208"/>
                  </a:lnTo>
                  <a:lnTo>
                    <a:pt x="15240" y="152400"/>
                  </a:lnTo>
                  <a:lnTo>
                    <a:pt x="15240" y="140208"/>
                  </a:lnTo>
                  <a:lnTo>
                    <a:pt x="18288" y="140208"/>
                  </a:lnTo>
                  <a:close/>
                </a:path>
                <a:path w="1140460" h="969645">
                  <a:moveTo>
                    <a:pt x="3048" y="850392"/>
                  </a:moveTo>
                  <a:lnTo>
                    <a:pt x="3048" y="131064"/>
                  </a:lnTo>
                  <a:lnTo>
                    <a:pt x="0" y="124968"/>
                  </a:lnTo>
                  <a:lnTo>
                    <a:pt x="0" y="844296"/>
                  </a:lnTo>
                  <a:lnTo>
                    <a:pt x="3048" y="850392"/>
                  </a:lnTo>
                  <a:close/>
                </a:path>
                <a:path w="1140460" h="969645">
                  <a:moveTo>
                    <a:pt x="18288" y="859536"/>
                  </a:moveTo>
                  <a:lnTo>
                    <a:pt x="12192" y="853440"/>
                  </a:lnTo>
                  <a:lnTo>
                    <a:pt x="12192" y="149352"/>
                  </a:lnTo>
                  <a:lnTo>
                    <a:pt x="3048" y="140208"/>
                  </a:lnTo>
                  <a:lnTo>
                    <a:pt x="3048" y="859536"/>
                  </a:lnTo>
                  <a:lnTo>
                    <a:pt x="15240" y="871728"/>
                  </a:lnTo>
                  <a:lnTo>
                    <a:pt x="15240" y="859536"/>
                  </a:lnTo>
                  <a:lnTo>
                    <a:pt x="18288" y="859536"/>
                  </a:lnTo>
                  <a:close/>
                </a:path>
                <a:path w="1140460" h="969645">
                  <a:moveTo>
                    <a:pt x="15240" y="115824"/>
                  </a:moveTo>
                  <a:lnTo>
                    <a:pt x="12192" y="115824"/>
                  </a:lnTo>
                  <a:lnTo>
                    <a:pt x="12192" y="121920"/>
                  </a:lnTo>
                  <a:lnTo>
                    <a:pt x="15240" y="115824"/>
                  </a:lnTo>
                  <a:close/>
                </a:path>
                <a:path w="1140460" h="969645">
                  <a:moveTo>
                    <a:pt x="15240" y="137160"/>
                  </a:moveTo>
                  <a:lnTo>
                    <a:pt x="12192" y="131064"/>
                  </a:lnTo>
                  <a:lnTo>
                    <a:pt x="12192" y="134112"/>
                  </a:lnTo>
                  <a:lnTo>
                    <a:pt x="15240" y="137160"/>
                  </a:lnTo>
                  <a:close/>
                </a:path>
                <a:path w="1140460" h="969645">
                  <a:moveTo>
                    <a:pt x="15240" y="853440"/>
                  </a:moveTo>
                  <a:lnTo>
                    <a:pt x="12192" y="847344"/>
                  </a:lnTo>
                  <a:lnTo>
                    <a:pt x="12192" y="853440"/>
                  </a:lnTo>
                  <a:lnTo>
                    <a:pt x="15240" y="853440"/>
                  </a:lnTo>
                  <a:close/>
                </a:path>
                <a:path w="1140460" h="969645">
                  <a:moveTo>
                    <a:pt x="18288" y="109728"/>
                  </a:moveTo>
                  <a:lnTo>
                    <a:pt x="15240" y="109728"/>
                  </a:lnTo>
                  <a:lnTo>
                    <a:pt x="15240" y="112776"/>
                  </a:lnTo>
                  <a:lnTo>
                    <a:pt x="18288" y="109728"/>
                  </a:lnTo>
                  <a:close/>
                </a:path>
                <a:path w="1140460" h="969645">
                  <a:moveTo>
                    <a:pt x="1139952" y="124968"/>
                  </a:moveTo>
                  <a:lnTo>
                    <a:pt x="1127760" y="124968"/>
                  </a:lnTo>
                  <a:lnTo>
                    <a:pt x="1127760" y="131064"/>
                  </a:lnTo>
                  <a:lnTo>
                    <a:pt x="1124712" y="137160"/>
                  </a:lnTo>
                  <a:lnTo>
                    <a:pt x="1124712" y="134112"/>
                  </a:lnTo>
                  <a:lnTo>
                    <a:pt x="1118616" y="146304"/>
                  </a:lnTo>
                  <a:lnTo>
                    <a:pt x="1112520" y="152400"/>
                  </a:lnTo>
                  <a:lnTo>
                    <a:pt x="1106424" y="155448"/>
                  </a:lnTo>
                  <a:lnTo>
                    <a:pt x="1088136" y="167640"/>
                  </a:lnTo>
                  <a:lnTo>
                    <a:pt x="1075944" y="173736"/>
                  </a:lnTo>
                  <a:lnTo>
                    <a:pt x="1063752" y="176784"/>
                  </a:lnTo>
                  <a:lnTo>
                    <a:pt x="1036320" y="185928"/>
                  </a:lnTo>
                  <a:lnTo>
                    <a:pt x="1002792" y="198120"/>
                  </a:lnTo>
                  <a:lnTo>
                    <a:pt x="966216" y="204216"/>
                  </a:lnTo>
                  <a:lnTo>
                    <a:pt x="926592" y="213360"/>
                  </a:lnTo>
                  <a:lnTo>
                    <a:pt x="883920" y="219456"/>
                  </a:lnTo>
                  <a:lnTo>
                    <a:pt x="838200" y="225552"/>
                  </a:lnTo>
                  <a:lnTo>
                    <a:pt x="789432" y="231648"/>
                  </a:lnTo>
                  <a:lnTo>
                    <a:pt x="737616" y="234696"/>
                  </a:lnTo>
                  <a:lnTo>
                    <a:pt x="682752" y="237744"/>
                  </a:lnTo>
                  <a:lnTo>
                    <a:pt x="627888" y="237744"/>
                  </a:lnTo>
                  <a:lnTo>
                    <a:pt x="569976" y="240792"/>
                  </a:lnTo>
                  <a:lnTo>
                    <a:pt x="512064" y="240792"/>
                  </a:lnTo>
                  <a:lnTo>
                    <a:pt x="402336" y="234696"/>
                  </a:lnTo>
                  <a:lnTo>
                    <a:pt x="350520" y="231648"/>
                  </a:lnTo>
                  <a:lnTo>
                    <a:pt x="301752" y="225552"/>
                  </a:lnTo>
                  <a:lnTo>
                    <a:pt x="256032" y="219456"/>
                  </a:lnTo>
                  <a:lnTo>
                    <a:pt x="213360" y="213360"/>
                  </a:lnTo>
                  <a:lnTo>
                    <a:pt x="170688" y="204216"/>
                  </a:lnTo>
                  <a:lnTo>
                    <a:pt x="103632" y="185928"/>
                  </a:lnTo>
                  <a:lnTo>
                    <a:pt x="76200" y="176784"/>
                  </a:lnTo>
                  <a:lnTo>
                    <a:pt x="64008" y="173736"/>
                  </a:lnTo>
                  <a:lnTo>
                    <a:pt x="51816" y="167640"/>
                  </a:lnTo>
                  <a:lnTo>
                    <a:pt x="33528" y="155448"/>
                  </a:lnTo>
                  <a:lnTo>
                    <a:pt x="27432" y="152400"/>
                  </a:lnTo>
                  <a:lnTo>
                    <a:pt x="15240" y="140208"/>
                  </a:lnTo>
                  <a:lnTo>
                    <a:pt x="15240" y="152400"/>
                  </a:lnTo>
                  <a:lnTo>
                    <a:pt x="73152" y="188976"/>
                  </a:lnTo>
                  <a:lnTo>
                    <a:pt x="134112" y="207264"/>
                  </a:lnTo>
                  <a:lnTo>
                    <a:pt x="210312" y="222504"/>
                  </a:lnTo>
                  <a:lnTo>
                    <a:pt x="252984" y="228600"/>
                  </a:lnTo>
                  <a:lnTo>
                    <a:pt x="350520" y="240792"/>
                  </a:lnTo>
                  <a:lnTo>
                    <a:pt x="402336" y="243840"/>
                  </a:lnTo>
                  <a:lnTo>
                    <a:pt x="512064" y="249936"/>
                  </a:lnTo>
                  <a:lnTo>
                    <a:pt x="627888" y="249936"/>
                  </a:lnTo>
                  <a:lnTo>
                    <a:pt x="737616" y="243840"/>
                  </a:lnTo>
                  <a:lnTo>
                    <a:pt x="789432" y="240792"/>
                  </a:lnTo>
                  <a:lnTo>
                    <a:pt x="886968" y="228600"/>
                  </a:lnTo>
                  <a:lnTo>
                    <a:pt x="929640" y="222504"/>
                  </a:lnTo>
                  <a:lnTo>
                    <a:pt x="969264" y="216408"/>
                  </a:lnTo>
                  <a:lnTo>
                    <a:pt x="1039368" y="198120"/>
                  </a:lnTo>
                  <a:lnTo>
                    <a:pt x="1066800" y="185928"/>
                  </a:lnTo>
                  <a:lnTo>
                    <a:pt x="1078992" y="182880"/>
                  </a:lnTo>
                  <a:lnTo>
                    <a:pt x="1103376" y="170688"/>
                  </a:lnTo>
                  <a:lnTo>
                    <a:pt x="1112520" y="164592"/>
                  </a:lnTo>
                  <a:lnTo>
                    <a:pt x="1130808" y="146304"/>
                  </a:lnTo>
                  <a:lnTo>
                    <a:pt x="1133856" y="140208"/>
                  </a:lnTo>
                  <a:lnTo>
                    <a:pt x="1136904" y="140208"/>
                  </a:lnTo>
                  <a:lnTo>
                    <a:pt x="1136904" y="131064"/>
                  </a:lnTo>
                  <a:lnTo>
                    <a:pt x="1139952" y="124968"/>
                  </a:lnTo>
                  <a:close/>
                </a:path>
                <a:path w="1140460" h="969645">
                  <a:moveTo>
                    <a:pt x="1136904" y="859536"/>
                  </a:moveTo>
                  <a:lnTo>
                    <a:pt x="1136904" y="140208"/>
                  </a:lnTo>
                  <a:lnTo>
                    <a:pt x="1133856" y="140208"/>
                  </a:lnTo>
                  <a:lnTo>
                    <a:pt x="1130808" y="146304"/>
                  </a:lnTo>
                  <a:lnTo>
                    <a:pt x="1127760" y="149352"/>
                  </a:lnTo>
                  <a:lnTo>
                    <a:pt x="1127760" y="847344"/>
                  </a:lnTo>
                  <a:lnTo>
                    <a:pt x="1118616" y="865632"/>
                  </a:lnTo>
                  <a:lnTo>
                    <a:pt x="1112520" y="868680"/>
                  </a:lnTo>
                  <a:lnTo>
                    <a:pt x="1106424" y="874776"/>
                  </a:lnTo>
                  <a:lnTo>
                    <a:pt x="1088136" y="886968"/>
                  </a:lnTo>
                  <a:lnTo>
                    <a:pt x="1075944" y="890016"/>
                  </a:lnTo>
                  <a:lnTo>
                    <a:pt x="1063752" y="896112"/>
                  </a:lnTo>
                  <a:lnTo>
                    <a:pt x="1036320" y="905256"/>
                  </a:lnTo>
                  <a:lnTo>
                    <a:pt x="1002792" y="914400"/>
                  </a:lnTo>
                  <a:lnTo>
                    <a:pt x="966216" y="923544"/>
                  </a:lnTo>
                  <a:lnTo>
                    <a:pt x="926592" y="929640"/>
                  </a:lnTo>
                  <a:lnTo>
                    <a:pt x="883920" y="938784"/>
                  </a:lnTo>
                  <a:lnTo>
                    <a:pt x="838200" y="944880"/>
                  </a:lnTo>
                  <a:lnTo>
                    <a:pt x="789432" y="947928"/>
                  </a:lnTo>
                  <a:lnTo>
                    <a:pt x="737616" y="954024"/>
                  </a:lnTo>
                  <a:lnTo>
                    <a:pt x="682752" y="957072"/>
                  </a:lnTo>
                  <a:lnTo>
                    <a:pt x="457200" y="957072"/>
                  </a:lnTo>
                  <a:lnTo>
                    <a:pt x="402336" y="954024"/>
                  </a:lnTo>
                  <a:lnTo>
                    <a:pt x="350520" y="947928"/>
                  </a:lnTo>
                  <a:lnTo>
                    <a:pt x="301752" y="944880"/>
                  </a:lnTo>
                  <a:lnTo>
                    <a:pt x="256032" y="938784"/>
                  </a:lnTo>
                  <a:lnTo>
                    <a:pt x="213360" y="929640"/>
                  </a:lnTo>
                  <a:lnTo>
                    <a:pt x="170688" y="923544"/>
                  </a:lnTo>
                  <a:lnTo>
                    <a:pt x="103632" y="905256"/>
                  </a:lnTo>
                  <a:lnTo>
                    <a:pt x="76200" y="896112"/>
                  </a:lnTo>
                  <a:lnTo>
                    <a:pt x="64008" y="890016"/>
                  </a:lnTo>
                  <a:lnTo>
                    <a:pt x="51816" y="886968"/>
                  </a:lnTo>
                  <a:lnTo>
                    <a:pt x="33528" y="874776"/>
                  </a:lnTo>
                  <a:lnTo>
                    <a:pt x="21336" y="862584"/>
                  </a:lnTo>
                  <a:lnTo>
                    <a:pt x="15240" y="859536"/>
                  </a:lnTo>
                  <a:lnTo>
                    <a:pt x="48768" y="896112"/>
                  </a:lnTo>
                  <a:lnTo>
                    <a:pt x="60960" y="899160"/>
                  </a:lnTo>
                  <a:lnTo>
                    <a:pt x="73152" y="905256"/>
                  </a:lnTo>
                  <a:lnTo>
                    <a:pt x="134112" y="923544"/>
                  </a:lnTo>
                  <a:lnTo>
                    <a:pt x="210312" y="941832"/>
                  </a:lnTo>
                  <a:lnTo>
                    <a:pt x="252984" y="947928"/>
                  </a:lnTo>
                  <a:lnTo>
                    <a:pt x="350520" y="960120"/>
                  </a:lnTo>
                  <a:lnTo>
                    <a:pt x="402336" y="963168"/>
                  </a:lnTo>
                  <a:lnTo>
                    <a:pt x="512064" y="969264"/>
                  </a:lnTo>
                  <a:lnTo>
                    <a:pt x="627888" y="969264"/>
                  </a:lnTo>
                  <a:lnTo>
                    <a:pt x="737616" y="963168"/>
                  </a:lnTo>
                  <a:lnTo>
                    <a:pt x="789432" y="960120"/>
                  </a:lnTo>
                  <a:lnTo>
                    <a:pt x="886968" y="947928"/>
                  </a:lnTo>
                  <a:lnTo>
                    <a:pt x="929640" y="941832"/>
                  </a:lnTo>
                  <a:lnTo>
                    <a:pt x="969264" y="932688"/>
                  </a:lnTo>
                  <a:lnTo>
                    <a:pt x="1039368" y="914400"/>
                  </a:lnTo>
                  <a:lnTo>
                    <a:pt x="1078992" y="899160"/>
                  </a:lnTo>
                  <a:lnTo>
                    <a:pt x="1091184" y="896112"/>
                  </a:lnTo>
                  <a:lnTo>
                    <a:pt x="1103376" y="890016"/>
                  </a:lnTo>
                  <a:lnTo>
                    <a:pt x="1112520" y="883920"/>
                  </a:lnTo>
                  <a:lnTo>
                    <a:pt x="1130808" y="865632"/>
                  </a:lnTo>
                  <a:lnTo>
                    <a:pt x="1133856" y="859536"/>
                  </a:lnTo>
                  <a:lnTo>
                    <a:pt x="1136904" y="859536"/>
                  </a:lnTo>
                  <a:close/>
                </a:path>
                <a:path w="1140460" h="969645">
                  <a:moveTo>
                    <a:pt x="1139952" y="844296"/>
                  </a:moveTo>
                  <a:lnTo>
                    <a:pt x="1139952" y="124968"/>
                  </a:lnTo>
                  <a:lnTo>
                    <a:pt x="1136904" y="131064"/>
                  </a:lnTo>
                  <a:lnTo>
                    <a:pt x="1136904" y="850392"/>
                  </a:lnTo>
                  <a:lnTo>
                    <a:pt x="1139952" y="844296"/>
                  </a:lnTo>
                  <a:close/>
                </a:path>
              </a:pathLst>
            </a:custGeom>
            <a:solidFill>
              <a:srgbClr val="000000"/>
            </a:solidFill>
          </p:spPr>
          <p:txBody>
            <a:bodyPr wrap="square" lIns="0" tIns="0" rIns="0" bIns="0" rtlCol="0"/>
            <a:lstStyle/>
            <a:p>
              <a:endParaRPr/>
            </a:p>
          </p:txBody>
        </p:sp>
        <p:pic>
          <p:nvPicPr>
            <p:cNvPr id="12" name="object 12"/>
            <p:cNvPicPr/>
            <p:nvPr/>
          </p:nvPicPr>
          <p:blipFill>
            <a:blip r:embed="rId2" cstate="print"/>
            <a:stretch>
              <a:fillRect/>
            </a:stretch>
          </p:blipFill>
          <p:spPr>
            <a:xfrm>
              <a:off x="4926970" y="3773423"/>
              <a:ext cx="762000" cy="1264919"/>
            </a:xfrm>
            <a:prstGeom prst="rect">
              <a:avLst/>
            </a:prstGeom>
          </p:spPr>
        </p:pic>
        <p:pic>
          <p:nvPicPr>
            <p:cNvPr id="13" name="object 13"/>
            <p:cNvPicPr/>
            <p:nvPr/>
          </p:nvPicPr>
          <p:blipFill>
            <a:blip r:embed="rId3" cstate="print"/>
            <a:stretch>
              <a:fillRect/>
            </a:stretch>
          </p:blipFill>
          <p:spPr>
            <a:xfrm>
              <a:off x="6761782" y="5019677"/>
              <a:ext cx="731603" cy="666771"/>
            </a:xfrm>
            <a:prstGeom prst="rect">
              <a:avLst/>
            </a:prstGeom>
          </p:spPr>
        </p:pic>
        <p:pic>
          <p:nvPicPr>
            <p:cNvPr id="14" name="object 14"/>
            <p:cNvPicPr/>
            <p:nvPr/>
          </p:nvPicPr>
          <p:blipFill>
            <a:blip r:embed="rId4" cstate="print"/>
            <a:stretch>
              <a:fillRect/>
            </a:stretch>
          </p:blipFill>
          <p:spPr>
            <a:xfrm>
              <a:off x="5835274" y="3916679"/>
              <a:ext cx="984504" cy="1139951"/>
            </a:xfrm>
            <a:prstGeom prst="rect">
              <a:avLst/>
            </a:prstGeom>
          </p:spPr>
        </p:pic>
        <p:pic>
          <p:nvPicPr>
            <p:cNvPr id="15" name="object 15"/>
            <p:cNvPicPr/>
            <p:nvPr/>
          </p:nvPicPr>
          <p:blipFill>
            <a:blip r:embed="rId5" cstate="print"/>
            <a:stretch>
              <a:fillRect/>
            </a:stretch>
          </p:blipFill>
          <p:spPr>
            <a:xfrm>
              <a:off x="3854372" y="3913528"/>
              <a:ext cx="706837" cy="669526"/>
            </a:xfrm>
            <a:prstGeom prst="rect">
              <a:avLst/>
            </a:prstGeom>
          </p:spPr>
        </p:pic>
        <p:pic>
          <p:nvPicPr>
            <p:cNvPr id="16" name="object 16"/>
            <p:cNvPicPr/>
            <p:nvPr/>
          </p:nvPicPr>
          <p:blipFill>
            <a:blip r:embed="rId6" cstate="print"/>
            <a:stretch>
              <a:fillRect/>
            </a:stretch>
          </p:blipFill>
          <p:spPr>
            <a:xfrm>
              <a:off x="4305178" y="4626863"/>
              <a:ext cx="445007" cy="502919"/>
            </a:xfrm>
            <a:prstGeom prst="rect">
              <a:avLst/>
            </a:prstGeom>
          </p:spPr>
        </p:pic>
        <p:pic>
          <p:nvPicPr>
            <p:cNvPr id="17" name="object 17"/>
            <p:cNvPicPr/>
            <p:nvPr/>
          </p:nvPicPr>
          <p:blipFill>
            <a:blip r:embed="rId7" cstate="print"/>
            <a:stretch>
              <a:fillRect/>
            </a:stretch>
          </p:blipFill>
          <p:spPr>
            <a:xfrm>
              <a:off x="5682874" y="5986271"/>
              <a:ext cx="1136904" cy="880872"/>
            </a:xfrm>
            <a:prstGeom prst="rect">
              <a:avLst/>
            </a:prstGeom>
          </p:spPr>
        </p:pic>
        <p:pic>
          <p:nvPicPr>
            <p:cNvPr id="18" name="object 18"/>
            <p:cNvPicPr/>
            <p:nvPr/>
          </p:nvPicPr>
          <p:blipFill>
            <a:blip r:embed="rId8" cstate="print"/>
            <a:stretch>
              <a:fillRect/>
            </a:stretch>
          </p:blipFill>
          <p:spPr>
            <a:xfrm>
              <a:off x="4299082" y="4620768"/>
              <a:ext cx="457200" cy="512064"/>
            </a:xfrm>
            <a:prstGeom prst="rect">
              <a:avLst/>
            </a:prstGeom>
          </p:spPr>
        </p:pic>
        <p:pic>
          <p:nvPicPr>
            <p:cNvPr id="19" name="object 19"/>
            <p:cNvPicPr/>
            <p:nvPr/>
          </p:nvPicPr>
          <p:blipFill>
            <a:blip r:embed="rId9" cstate="print"/>
            <a:stretch>
              <a:fillRect/>
            </a:stretch>
          </p:blipFill>
          <p:spPr>
            <a:xfrm>
              <a:off x="3796162" y="5995415"/>
              <a:ext cx="1130807" cy="871728"/>
            </a:xfrm>
            <a:prstGeom prst="rect">
              <a:avLst/>
            </a:prstGeom>
          </p:spPr>
        </p:pic>
        <p:sp>
          <p:nvSpPr>
            <p:cNvPr id="20" name="object 20"/>
            <p:cNvSpPr/>
            <p:nvPr/>
          </p:nvSpPr>
          <p:spPr>
            <a:xfrm>
              <a:off x="4299082" y="4620768"/>
              <a:ext cx="457200" cy="512445"/>
            </a:xfrm>
            <a:custGeom>
              <a:avLst/>
              <a:gdLst/>
              <a:ahLst/>
              <a:cxnLst/>
              <a:rect l="l" t="t" r="r" b="b"/>
              <a:pathLst>
                <a:path w="457200" h="512445">
                  <a:moveTo>
                    <a:pt x="404679" y="364267"/>
                  </a:moveTo>
                  <a:lnTo>
                    <a:pt x="103632" y="0"/>
                  </a:lnTo>
                  <a:lnTo>
                    <a:pt x="0" y="85344"/>
                  </a:lnTo>
                  <a:lnTo>
                    <a:pt x="9144" y="96408"/>
                  </a:lnTo>
                  <a:lnTo>
                    <a:pt x="9144" y="91440"/>
                  </a:lnTo>
                  <a:lnTo>
                    <a:pt x="12192" y="82296"/>
                  </a:lnTo>
                  <a:lnTo>
                    <a:pt x="15468" y="86301"/>
                  </a:lnTo>
                  <a:lnTo>
                    <a:pt x="100584" y="17145"/>
                  </a:lnTo>
                  <a:lnTo>
                    <a:pt x="100584" y="9144"/>
                  </a:lnTo>
                  <a:lnTo>
                    <a:pt x="106680" y="12192"/>
                  </a:lnTo>
                  <a:lnTo>
                    <a:pt x="106680" y="16594"/>
                  </a:lnTo>
                  <a:lnTo>
                    <a:pt x="399288" y="374226"/>
                  </a:lnTo>
                  <a:lnTo>
                    <a:pt x="399288" y="368808"/>
                  </a:lnTo>
                  <a:lnTo>
                    <a:pt x="404679" y="364267"/>
                  </a:lnTo>
                  <a:close/>
                </a:path>
                <a:path w="457200" h="512445">
                  <a:moveTo>
                    <a:pt x="15468" y="86301"/>
                  </a:moveTo>
                  <a:lnTo>
                    <a:pt x="12192" y="82296"/>
                  </a:lnTo>
                  <a:lnTo>
                    <a:pt x="9144" y="91440"/>
                  </a:lnTo>
                  <a:lnTo>
                    <a:pt x="15468" y="86301"/>
                  </a:lnTo>
                  <a:close/>
                </a:path>
                <a:path w="457200" h="512445">
                  <a:moveTo>
                    <a:pt x="313944" y="451104"/>
                  </a:moveTo>
                  <a:lnTo>
                    <a:pt x="15468" y="86301"/>
                  </a:lnTo>
                  <a:lnTo>
                    <a:pt x="9144" y="91440"/>
                  </a:lnTo>
                  <a:lnTo>
                    <a:pt x="9144" y="96408"/>
                  </a:lnTo>
                  <a:lnTo>
                    <a:pt x="301751" y="450462"/>
                  </a:lnTo>
                  <a:lnTo>
                    <a:pt x="304800" y="448056"/>
                  </a:lnTo>
                  <a:lnTo>
                    <a:pt x="304800" y="458634"/>
                  </a:lnTo>
                  <a:lnTo>
                    <a:pt x="313944" y="451104"/>
                  </a:lnTo>
                  <a:close/>
                </a:path>
                <a:path w="457200" h="512445">
                  <a:moveTo>
                    <a:pt x="106680" y="12192"/>
                  </a:moveTo>
                  <a:lnTo>
                    <a:pt x="100584" y="9144"/>
                  </a:lnTo>
                  <a:lnTo>
                    <a:pt x="104516" y="13950"/>
                  </a:lnTo>
                  <a:lnTo>
                    <a:pt x="106680" y="12192"/>
                  </a:lnTo>
                  <a:close/>
                </a:path>
                <a:path w="457200" h="512445">
                  <a:moveTo>
                    <a:pt x="104516" y="13950"/>
                  </a:moveTo>
                  <a:lnTo>
                    <a:pt x="100584" y="9144"/>
                  </a:lnTo>
                  <a:lnTo>
                    <a:pt x="100584" y="17145"/>
                  </a:lnTo>
                  <a:lnTo>
                    <a:pt x="104516" y="13950"/>
                  </a:lnTo>
                  <a:close/>
                </a:path>
                <a:path w="457200" h="512445">
                  <a:moveTo>
                    <a:pt x="106680" y="16594"/>
                  </a:moveTo>
                  <a:lnTo>
                    <a:pt x="106680" y="12192"/>
                  </a:lnTo>
                  <a:lnTo>
                    <a:pt x="104516" y="13950"/>
                  </a:lnTo>
                  <a:lnTo>
                    <a:pt x="106680" y="16594"/>
                  </a:lnTo>
                  <a:close/>
                </a:path>
                <a:path w="457200" h="512445">
                  <a:moveTo>
                    <a:pt x="304800" y="458634"/>
                  </a:moveTo>
                  <a:lnTo>
                    <a:pt x="304800" y="454152"/>
                  </a:lnTo>
                  <a:lnTo>
                    <a:pt x="301751" y="450462"/>
                  </a:lnTo>
                  <a:lnTo>
                    <a:pt x="246888" y="493776"/>
                  </a:lnTo>
                  <a:lnTo>
                    <a:pt x="259080" y="494937"/>
                  </a:lnTo>
                  <a:lnTo>
                    <a:pt x="259080" y="484632"/>
                  </a:lnTo>
                  <a:lnTo>
                    <a:pt x="271652" y="485932"/>
                  </a:lnTo>
                  <a:lnTo>
                    <a:pt x="304800" y="458634"/>
                  </a:lnTo>
                  <a:close/>
                </a:path>
                <a:path w="457200" h="512445">
                  <a:moveTo>
                    <a:pt x="271652" y="485932"/>
                  </a:moveTo>
                  <a:lnTo>
                    <a:pt x="259080" y="484632"/>
                  </a:lnTo>
                  <a:lnTo>
                    <a:pt x="262128" y="493776"/>
                  </a:lnTo>
                  <a:lnTo>
                    <a:pt x="271652" y="485932"/>
                  </a:lnTo>
                  <a:close/>
                </a:path>
                <a:path w="457200" h="512445">
                  <a:moveTo>
                    <a:pt x="435864" y="511773"/>
                  </a:moveTo>
                  <a:lnTo>
                    <a:pt x="435864" y="502920"/>
                  </a:lnTo>
                  <a:lnTo>
                    <a:pt x="429768" y="505968"/>
                  </a:lnTo>
                  <a:lnTo>
                    <a:pt x="429768" y="502289"/>
                  </a:lnTo>
                  <a:lnTo>
                    <a:pt x="271652" y="485932"/>
                  </a:lnTo>
                  <a:lnTo>
                    <a:pt x="262128" y="493776"/>
                  </a:lnTo>
                  <a:lnTo>
                    <a:pt x="259080" y="484632"/>
                  </a:lnTo>
                  <a:lnTo>
                    <a:pt x="259080" y="494937"/>
                  </a:lnTo>
                  <a:lnTo>
                    <a:pt x="429768" y="511193"/>
                  </a:lnTo>
                  <a:lnTo>
                    <a:pt x="429768" y="505968"/>
                  </a:lnTo>
                  <a:lnTo>
                    <a:pt x="430151" y="502329"/>
                  </a:lnTo>
                  <a:lnTo>
                    <a:pt x="430151" y="511229"/>
                  </a:lnTo>
                  <a:lnTo>
                    <a:pt x="435864" y="511773"/>
                  </a:lnTo>
                  <a:close/>
                </a:path>
                <a:path w="457200" h="512445">
                  <a:moveTo>
                    <a:pt x="304800" y="454152"/>
                  </a:moveTo>
                  <a:lnTo>
                    <a:pt x="304800" y="448056"/>
                  </a:lnTo>
                  <a:lnTo>
                    <a:pt x="301751" y="450462"/>
                  </a:lnTo>
                  <a:lnTo>
                    <a:pt x="304800" y="454152"/>
                  </a:lnTo>
                  <a:close/>
                </a:path>
                <a:path w="457200" h="512445">
                  <a:moveTo>
                    <a:pt x="408432" y="368808"/>
                  </a:moveTo>
                  <a:lnTo>
                    <a:pt x="404679" y="364267"/>
                  </a:lnTo>
                  <a:lnTo>
                    <a:pt x="399288" y="368808"/>
                  </a:lnTo>
                  <a:lnTo>
                    <a:pt x="408432" y="368808"/>
                  </a:lnTo>
                  <a:close/>
                </a:path>
                <a:path w="457200" h="512445">
                  <a:moveTo>
                    <a:pt x="408432" y="372931"/>
                  </a:moveTo>
                  <a:lnTo>
                    <a:pt x="408432" y="368808"/>
                  </a:lnTo>
                  <a:lnTo>
                    <a:pt x="399288" y="368808"/>
                  </a:lnTo>
                  <a:lnTo>
                    <a:pt x="399288" y="374226"/>
                  </a:lnTo>
                  <a:lnTo>
                    <a:pt x="402336" y="377952"/>
                  </a:lnTo>
                  <a:lnTo>
                    <a:pt x="408432" y="372931"/>
                  </a:lnTo>
                  <a:close/>
                </a:path>
                <a:path w="457200" h="512445">
                  <a:moveTo>
                    <a:pt x="457200" y="320040"/>
                  </a:moveTo>
                  <a:lnTo>
                    <a:pt x="404679" y="364267"/>
                  </a:lnTo>
                  <a:lnTo>
                    <a:pt x="408432" y="368808"/>
                  </a:lnTo>
                  <a:lnTo>
                    <a:pt x="408432" y="372931"/>
                  </a:lnTo>
                  <a:lnTo>
                    <a:pt x="447126" y="341066"/>
                  </a:lnTo>
                  <a:lnTo>
                    <a:pt x="448056" y="332232"/>
                  </a:lnTo>
                  <a:lnTo>
                    <a:pt x="454152" y="335280"/>
                  </a:lnTo>
                  <a:lnTo>
                    <a:pt x="454152" y="352044"/>
                  </a:lnTo>
                  <a:lnTo>
                    <a:pt x="457200" y="320040"/>
                  </a:lnTo>
                  <a:close/>
                </a:path>
                <a:path w="457200" h="512445">
                  <a:moveTo>
                    <a:pt x="435864" y="502920"/>
                  </a:moveTo>
                  <a:lnTo>
                    <a:pt x="430151" y="502329"/>
                  </a:lnTo>
                  <a:lnTo>
                    <a:pt x="429768" y="505968"/>
                  </a:lnTo>
                  <a:lnTo>
                    <a:pt x="435864" y="502920"/>
                  </a:lnTo>
                  <a:close/>
                </a:path>
                <a:path w="457200" h="512445">
                  <a:moveTo>
                    <a:pt x="454152" y="352044"/>
                  </a:moveTo>
                  <a:lnTo>
                    <a:pt x="454152" y="335280"/>
                  </a:lnTo>
                  <a:lnTo>
                    <a:pt x="447126" y="341066"/>
                  </a:lnTo>
                  <a:lnTo>
                    <a:pt x="430151" y="502329"/>
                  </a:lnTo>
                  <a:lnTo>
                    <a:pt x="435864" y="502920"/>
                  </a:lnTo>
                  <a:lnTo>
                    <a:pt x="435864" y="511773"/>
                  </a:lnTo>
                  <a:lnTo>
                    <a:pt x="438912" y="512064"/>
                  </a:lnTo>
                  <a:lnTo>
                    <a:pt x="454152" y="352044"/>
                  </a:lnTo>
                  <a:close/>
                </a:path>
                <a:path w="457200" h="512445">
                  <a:moveTo>
                    <a:pt x="454152" y="335280"/>
                  </a:moveTo>
                  <a:lnTo>
                    <a:pt x="448056" y="332232"/>
                  </a:lnTo>
                  <a:lnTo>
                    <a:pt x="447126" y="341066"/>
                  </a:lnTo>
                  <a:lnTo>
                    <a:pt x="454152" y="335280"/>
                  </a:lnTo>
                  <a:close/>
                </a:path>
              </a:pathLst>
            </a:custGeom>
            <a:solidFill>
              <a:srgbClr val="00CC97"/>
            </a:solidFill>
          </p:spPr>
          <p:txBody>
            <a:bodyPr wrap="square" lIns="0" tIns="0" rIns="0" bIns="0" rtlCol="0"/>
            <a:lstStyle/>
            <a:p>
              <a:endParaRPr/>
            </a:p>
          </p:txBody>
        </p:sp>
        <p:pic>
          <p:nvPicPr>
            <p:cNvPr id="21" name="object 21"/>
            <p:cNvPicPr/>
            <p:nvPr/>
          </p:nvPicPr>
          <p:blipFill>
            <a:blip r:embed="rId10" cstate="print"/>
            <a:stretch>
              <a:fillRect/>
            </a:stretch>
          </p:blipFill>
          <p:spPr>
            <a:xfrm>
              <a:off x="5149474" y="4517136"/>
              <a:ext cx="256032" cy="527304"/>
            </a:xfrm>
            <a:prstGeom prst="rect">
              <a:avLst/>
            </a:prstGeom>
          </p:spPr>
        </p:pic>
        <p:sp>
          <p:nvSpPr>
            <p:cNvPr id="22" name="object 22"/>
            <p:cNvSpPr/>
            <p:nvPr/>
          </p:nvSpPr>
          <p:spPr>
            <a:xfrm>
              <a:off x="5149474" y="4517136"/>
              <a:ext cx="256540" cy="527685"/>
            </a:xfrm>
            <a:custGeom>
              <a:avLst/>
              <a:gdLst/>
              <a:ahLst/>
              <a:cxnLst/>
              <a:rect l="l" t="t" r="r" b="b"/>
              <a:pathLst>
                <a:path w="256539" h="527685">
                  <a:moveTo>
                    <a:pt x="70104" y="408141"/>
                  </a:moveTo>
                  <a:lnTo>
                    <a:pt x="70104" y="396240"/>
                  </a:lnTo>
                  <a:lnTo>
                    <a:pt x="64008" y="402336"/>
                  </a:lnTo>
                  <a:lnTo>
                    <a:pt x="64008" y="395974"/>
                  </a:lnTo>
                  <a:lnTo>
                    <a:pt x="0" y="393192"/>
                  </a:lnTo>
                  <a:lnTo>
                    <a:pt x="12192" y="406603"/>
                  </a:lnTo>
                  <a:lnTo>
                    <a:pt x="12192" y="405384"/>
                  </a:lnTo>
                  <a:lnTo>
                    <a:pt x="15240" y="396240"/>
                  </a:lnTo>
                  <a:lnTo>
                    <a:pt x="23974" y="405945"/>
                  </a:lnTo>
                  <a:lnTo>
                    <a:pt x="64008" y="407851"/>
                  </a:lnTo>
                  <a:lnTo>
                    <a:pt x="64008" y="402336"/>
                  </a:lnTo>
                  <a:lnTo>
                    <a:pt x="64344" y="395989"/>
                  </a:lnTo>
                  <a:lnTo>
                    <a:pt x="64344" y="407867"/>
                  </a:lnTo>
                  <a:lnTo>
                    <a:pt x="70104" y="408141"/>
                  </a:lnTo>
                  <a:close/>
                </a:path>
                <a:path w="256539" h="527685">
                  <a:moveTo>
                    <a:pt x="23974" y="405945"/>
                  </a:moveTo>
                  <a:lnTo>
                    <a:pt x="15240" y="396240"/>
                  </a:lnTo>
                  <a:lnTo>
                    <a:pt x="12192" y="405384"/>
                  </a:lnTo>
                  <a:lnTo>
                    <a:pt x="23974" y="405945"/>
                  </a:lnTo>
                  <a:close/>
                </a:path>
                <a:path w="256539" h="527685">
                  <a:moveTo>
                    <a:pt x="120747" y="513470"/>
                  </a:moveTo>
                  <a:lnTo>
                    <a:pt x="23974" y="405945"/>
                  </a:lnTo>
                  <a:lnTo>
                    <a:pt x="12192" y="405384"/>
                  </a:lnTo>
                  <a:lnTo>
                    <a:pt x="12192" y="406603"/>
                  </a:lnTo>
                  <a:lnTo>
                    <a:pt x="118872" y="523951"/>
                  </a:lnTo>
                  <a:lnTo>
                    <a:pt x="118872" y="515112"/>
                  </a:lnTo>
                  <a:lnTo>
                    <a:pt x="120747" y="513470"/>
                  </a:lnTo>
                  <a:close/>
                </a:path>
                <a:path w="256539" h="527685">
                  <a:moveTo>
                    <a:pt x="70104" y="396240"/>
                  </a:moveTo>
                  <a:lnTo>
                    <a:pt x="64344" y="395989"/>
                  </a:lnTo>
                  <a:lnTo>
                    <a:pt x="64008" y="402336"/>
                  </a:lnTo>
                  <a:lnTo>
                    <a:pt x="70104" y="396240"/>
                  </a:lnTo>
                  <a:close/>
                </a:path>
                <a:path w="256539" h="527685">
                  <a:moveTo>
                    <a:pt x="210312" y="6096"/>
                  </a:moveTo>
                  <a:lnTo>
                    <a:pt x="85344" y="0"/>
                  </a:lnTo>
                  <a:lnTo>
                    <a:pt x="64344" y="395989"/>
                  </a:lnTo>
                  <a:lnTo>
                    <a:pt x="70104" y="396240"/>
                  </a:lnTo>
                  <a:lnTo>
                    <a:pt x="70104" y="408141"/>
                  </a:lnTo>
                  <a:lnTo>
                    <a:pt x="76200" y="408432"/>
                  </a:lnTo>
                  <a:lnTo>
                    <a:pt x="88392" y="140208"/>
                  </a:lnTo>
                  <a:lnTo>
                    <a:pt x="88392" y="12192"/>
                  </a:lnTo>
                  <a:lnTo>
                    <a:pt x="94488" y="6096"/>
                  </a:lnTo>
                  <a:lnTo>
                    <a:pt x="94488" y="12512"/>
                  </a:lnTo>
                  <a:lnTo>
                    <a:pt x="200851" y="18110"/>
                  </a:lnTo>
                  <a:lnTo>
                    <a:pt x="201168" y="12192"/>
                  </a:lnTo>
                  <a:lnTo>
                    <a:pt x="204216" y="18288"/>
                  </a:lnTo>
                  <a:lnTo>
                    <a:pt x="204216" y="140208"/>
                  </a:lnTo>
                  <a:lnTo>
                    <a:pt x="210312" y="6096"/>
                  </a:lnTo>
                  <a:close/>
                </a:path>
                <a:path w="256539" h="527685">
                  <a:moveTo>
                    <a:pt x="94488" y="6096"/>
                  </a:moveTo>
                  <a:lnTo>
                    <a:pt x="88392" y="12192"/>
                  </a:lnTo>
                  <a:lnTo>
                    <a:pt x="94197" y="12497"/>
                  </a:lnTo>
                  <a:lnTo>
                    <a:pt x="94488" y="6096"/>
                  </a:lnTo>
                  <a:close/>
                </a:path>
                <a:path w="256539" h="527685">
                  <a:moveTo>
                    <a:pt x="94197" y="12497"/>
                  </a:moveTo>
                  <a:lnTo>
                    <a:pt x="88392" y="12192"/>
                  </a:lnTo>
                  <a:lnTo>
                    <a:pt x="88392" y="140208"/>
                  </a:lnTo>
                  <a:lnTo>
                    <a:pt x="94197" y="12497"/>
                  </a:lnTo>
                  <a:close/>
                </a:path>
                <a:path w="256539" h="527685">
                  <a:moveTo>
                    <a:pt x="94488" y="12512"/>
                  </a:moveTo>
                  <a:lnTo>
                    <a:pt x="94488" y="6096"/>
                  </a:lnTo>
                  <a:lnTo>
                    <a:pt x="94197" y="12497"/>
                  </a:lnTo>
                  <a:lnTo>
                    <a:pt x="94488" y="12512"/>
                  </a:lnTo>
                  <a:close/>
                </a:path>
                <a:path w="256539" h="527685">
                  <a:moveTo>
                    <a:pt x="124968" y="518160"/>
                  </a:moveTo>
                  <a:lnTo>
                    <a:pt x="120747" y="513470"/>
                  </a:lnTo>
                  <a:lnTo>
                    <a:pt x="118872" y="515112"/>
                  </a:lnTo>
                  <a:lnTo>
                    <a:pt x="124968" y="518160"/>
                  </a:lnTo>
                  <a:close/>
                </a:path>
                <a:path w="256539" h="527685">
                  <a:moveTo>
                    <a:pt x="124968" y="524533"/>
                  </a:moveTo>
                  <a:lnTo>
                    <a:pt x="124968" y="518160"/>
                  </a:lnTo>
                  <a:lnTo>
                    <a:pt x="118872" y="515112"/>
                  </a:lnTo>
                  <a:lnTo>
                    <a:pt x="118872" y="523951"/>
                  </a:lnTo>
                  <a:lnTo>
                    <a:pt x="121920" y="527304"/>
                  </a:lnTo>
                  <a:lnTo>
                    <a:pt x="124968" y="524533"/>
                  </a:lnTo>
                  <a:close/>
                </a:path>
                <a:path w="256539" h="527685">
                  <a:moveTo>
                    <a:pt x="243840" y="416467"/>
                  </a:moveTo>
                  <a:lnTo>
                    <a:pt x="243840" y="414528"/>
                  </a:lnTo>
                  <a:lnTo>
                    <a:pt x="234342" y="414075"/>
                  </a:lnTo>
                  <a:lnTo>
                    <a:pt x="120747" y="513470"/>
                  </a:lnTo>
                  <a:lnTo>
                    <a:pt x="124968" y="518160"/>
                  </a:lnTo>
                  <a:lnTo>
                    <a:pt x="124968" y="524533"/>
                  </a:lnTo>
                  <a:lnTo>
                    <a:pt x="243840" y="416467"/>
                  </a:lnTo>
                  <a:close/>
                </a:path>
                <a:path w="256539" h="527685">
                  <a:moveTo>
                    <a:pt x="204216" y="140208"/>
                  </a:moveTo>
                  <a:lnTo>
                    <a:pt x="204216" y="18288"/>
                  </a:lnTo>
                  <a:lnTo>
                    <a:pt x="200851" y="18110"/>
                  </a:lnTo>
                  <a:lnTo>
                    <a:pt x="179832" y="411480"/>
                  </a:lnTo>
                  <a:lnTo>
                    <a:pt x="185928" y="411770"/>
                  </a:lnTo>
                  <a:lnTo>
                    <a:pt x="185928" y="402336"/>
                  </a:lnTo>
                  <a:lnTo>
                    <a:pt x="192288" y="402612"/>
                  </a:lnTo>
                  <a:lnTo>
                    <a:pt x="204216" y="140208"/>
                  </a:lnTo>
                  <a:close/>
                </a:path>
                <a:path w="256539" h="527685">
                  <a:moveTo>
                    <a:pt x="192288" y="402612"/>
                  </a:moveTo>
                  <a:lnTo>
                    <a:pt x="185928" y="402336"/>
                  </a:lnTo>
                  <a:lnTo>
                    <a:pt x="192024" y="408432"/>
                  </a:lnTo>
                  <a:lnTo>
                    <a:pt x="192288" y="402612"/>
                  </a:lnTo>
                  <a:close/>
                </a:path>
                <a:path w="256539" h="527685">
                  <a:moveTo>
                    <a:pt x="256032" y="405384"/>
                  </a:moveTo>
                  <a:lnTo>
                    <a:pt x="192288" y="402612"/>
                  </a:lnTo>
                  <a:lnTo>
                    <a:pt x="192024" y="408432"/>
                  </a:lnTo>
                  <a:lnTo>
                    <a:pt x="185928" y="402336"/>
                  </a:lnTo>
                  <a:lnTo>
                    <a:pt x="185928" y="411770"/>
                  </a:lnTo>
                  <a:lnTo>
                    <a:pt x="234342" y="414075"/>
                  </a:lnTo>
                  <a:lnTo>
                    <a:pt x="240792" y="408432"/>
                  </a:lnTo>
                  <a:lnTo>
                    <a:pt x="243840" y="414528"/>
                  </a:lnTo>
                  <a:lnTo>
                    <a:pt x="243840" y="416467"/>
                  </a:lnTo>
                  <a:lnTo>
                    <a:pt x="256032" y="405384"/>
                  </a:lnTo>
                  <a:close/>
                </a:path>
                <a:path w="256539" h="527685">
                  <a:moveTo>
                    <a:pt x="204216" y="18288"/>
                  </a:moveTo>
                  <a:lnTo>
                    <a:pt x="201168" y="12192"/>
                  </a:lnTo>
                  <a:lnTo>
                    <a:pt x="200851" y="18110"/>
                  </a:lnTo>
                  <a:lnTo>
                    <a:pt x="204216" y="18288"/>
                  </a:lnTo>
                  <a:close/>
                </a:path>
                <a:path w="256539" h="527685">
                  <a:moveTo>
                    <a:pt x="243840" y="414528"/>
                  </a:moveTo>
                  <a:lnTo>
                    <a:pt x="240792" y="408432"/>
                  </a:lnTo>
                  <a:lnTo>
                    <a:pt x="234342" y="414075"/>
                  </a:lnTo>
                  <a:lnTo>
                    <a:pt x="243840" y="414528"/>
                  </a:lnTo>
                  <a:close/>
                </a:path>
              </a:pathLst>
            </a:custGeom>
            <a:solidFill>
              <a:srgbClr val="00CC97"/>
            </a:solidFill>
          </p:spPr>
          <p:txBody>
            <a:bodyPr wrap="square" lIns="0" tIns="0" rIns="0" bIns="0" rtlCol="0"/>
            <a:lstStyle/>
            <a:p>
              <a:endParaRPr/>
            </a:p>
          </p:txBody>
        </p:sp>
        <p:pic>
          <p:nvPicPr>
            <p:cNvPr id="23" name="object 23"/>
            <p:cNvPicPr/>
            <p:nvPr/>
          </p:nvPicPr>
          <p:blipFill>
            <a:blip r:embed="rId11" cstate="print"/>
            <a:stretch>
              <a:fillRect/>
            </a:stretch>
          </p:blipFill>
          <p:spPr>
            <a:xfrm>
              <a:off x="5829178" y="4617720"/>
              <a:ext cx="399288" cy="445008"/>
            </a:xfrm>
            <a:prstGeom prst="rect">
              <a:avLst/>
            </a:prstGeom>
          </p:spPr>
        </p:pic>
        <p:sp>
          <p:nvSpPr>
            <p:cNvPr id="24" name="object 24"/>
            <p:cNvSpPr/>
            <p:nvPr/>
          </p:nvSpPr>
          <p:spPr>
            <a:xfrm>
              <a:off x="5829178" y="4617720"/>
              <a:ext cx="399415" cy="445134"/>
            </a:xfrm>
            <a:custGeom>
              <a:avLst/>
              <a:gdLst/>
              <a:ahLst/>
              <a:cxnLst/>
              <a:rect l="l" t="t" r="r" b="b"/>
              <a:pathLst>
                <a:path w="399414" h="445135">
                  <a:moveTo>
                    <a:pt x="49679" y="306088"/>
                  </a:moveTo>
                  <a:lnTo>
                    <a:pt x="0" y="265176"/>
                  </a:lnTo>
                  <a:lnTo>
                    <a:pt x="3048" y="301142"/>
                  </a:lnTo>
                  <a:lnTo>
                    <a:pt x="3048" y="280416"/>
                  </a:lnTo>
                  <a:lnTo>
                    <a:pt x="9144" y="277368"/>
                  </a:lnTo>
                  <a:lnTo>
                    <a:pt x="10141" y="286179"/>
                  </a:lnTo>
                  <a:lnTo>
                    <a:pt x="45720" y="315087"/>
                  </a:lnTo>
                  <a:lnTo>
                    <a:pt x="45720" y="310896"/>
                  </a:lnTo>
                  <a:lnTo>
                    <a:pt x="49679" y="306088"/>
                  </a:lnTo>
                  <a:close/>
                </a:path>
                <a:path w="399414" h="445135">
                  <a:moveTo>
                    <a:pt x="10141" y="286179"/>
                  </a:moveTo>
                  <a:lnTo>
                    <a:pt x="9144" y="277368"/>
                  </a:lnTo>
                  <a:lnTo>
                    <a:pt x="3048" y="280416"/>
                  </a:lnTo>
                  <a:lnTo>
                    <a:pt x="10141" y="286179"/>
                  </a:lnTo>
                  <a:close/>
                </a:path>
                <a:path w="399414" h="445135">
                  <a:moveTo>
                    <a:pt x="26684" y="432311"/>
                  </a:moveTo>
                  <a:lnTo>
                    <a:pt x="10141" y="286179"/>
                  </a:lnTo>
                  <a:lnTo>
                    <a:pt x="3048" y="280416"/>
                  </a:lnTo>
                  <a:lnTo>
                    <a:pt x="3048" y="301142"/>
                  </a:lnTo>
                  <a:lnTo>
                    <a:pt x="15240" y="445008"/>
                  </a:lnTo>
                  <a:lnTo>
                    <a:pt x="21336" y="444388"/>
                  </a:lnTo>
                  <a:lnTo>
                    <a:pt x="21336" y="432816"/>
                  </a:lnTo>
                  <a:lnTo>
                    <a:pt x="26684" y="432311"/>
                  </a:lnTo>
                  <a:close/>
                </a:path>
                <a:path w="399414" h="445135">
                  <a:moveTo>
                    <a:pt x="27432" y="438912"/>
                  </a:moveTo>
                  <a:lnTo>
                    <a:pt x="26684" y="432311"/>
                  </a:lnTo>
                  <a:lnTo>
                    <a:pt x="21336" y="432816"/>
                  </a:lnTo>
                  <a:lnTo>
                    <a:pt x="27432" y="438912"/>
                  </a:lnTo>
                  <a:close/>
                </a:path>
                <a:path w="399414" h="445135">
                  <a:moveTo>
                    <a:pt x="27432" y="443768"/>
                  </a:moveTo>
                  <a:lnTo>
                    <a:pt x="27432" y="438912"/>
                  </a:lnTo>
                  <a:lnTo>
                    <a:pt x="21336" y="432816"/>
                  </a:lnTo>
                  <a:lnTo>
                    <a:pt x="21336" y="444388"/>
                  </a:lnTo>
                  <a:lnTo>
                    <a:pt x="27432" y="443768"/>
                  </a:lnTo>
                  <a:close/>
                </a:path>
                <a:path w="399414" h="445135">
                  <a:moveTo>
                    <a:pt x="182880" y="427959"/>
                  </a:moveTo>
                  <a:lnTo>
                    <a:pt x="182880" y="417576"/>
                  </a:lnTo>
                  <a:lnTo>
                    <a:pt x="179832" y="426720"/>
                  </a:lnTo>
                  <a:lnTo>
                    <a:pt x="170065" y="418784"/>
                  </a:lnTo>
                  <a:lnTo>
                    <a:pt x="26684" y="432311"/>
                  </a:lnTo>
                  <a:lnTo>
                    <a:pt x="27432" y="438912"/>
                  </a:lnTo>
                  <a:lnTo>
                    <a:pt x="27432" y="443768"/>
                  </a:lnTo>
                  <a:lnTo>
                    <a:pt x="182880" y="427959"/>
                  </a:lnTo>
                  <a:close/>
                </a:path>
                <a:path w="399414" h="445135">
                  <a:moveTo>
                    <a:pt x="51816" y="307848"/>
                  </a:moveTo>
                  <a:lnTo>
                    <a:pt x="49679" y="306088"/>
                  </a:lnTo>
                  <a:lnTo>
                    <a:pt x="45720" y="310896"/>
                  </a:lnTo>
                  <a:lnTo>
                    <a:pt x="51816" y="307848"/>
                  </a:lnTo>
                  <a:close/>
                </a:path>
                <a:path w="399414" h="445135">
                  <a:moveTo>
                    <a:pt x="51816" y="320040"/>
                  </a:moveTo>
                  <a:lnTo>
                    <a:pt x="51816" y="307848"/>
                  </a:lnTo>
                  <a:lnTo>
                    <a:pt x="45720" y="310896"/>
                  </a:lnTo>
                  <a:lnTo>
                    <a:pt x="45720" y="315087"/>
                  </a:lnTo>
                  <a:lnTo>
                    <a:pt x="51816" y="320040"/>
                  </a:lnTo>
                  <a:close/>
                </a:path>
                <a:path w="399414" h="445135">
                  <a:moveTo>
                    <a:pt x="399288" y="79248"/>
                  </a:moveTo>
                  <a:lnTo>
                    <a:pt x="301752" y="0"/>
                  </a:lnTo>
                  <a:lnTo>
                    <a:pt x="49679" y="306088"/>
                  </a:lnTo>
                  <a:lnTo>
                    <a:pt x="51816" y="307848"/>
                  </a:lnTo>
                  <a:lnTo>
                    <a:pt x="51816" y="320040"/>
                  </a:lnTo>
                  <a:lnTo>
                    <a:pt x="298704" y="23186"/>
                  </a:lnTo>
                  <a:lnTo>
                    <a:pt x="298704" y="12192"/>
                  </a:lnTo>
                  <a:lnTo>
                    <a:pt x="307848" y="12192"/>
                  </a:lnTo>
                  <a:lnTo>
                    <a:pt x="307848" y="19759"/>
                  </a:lnTo>
                  <a:lnTo>
                    <a:pt x="382617" y="81637"/>
                  </a:lnTo>
                  <a:lnTo>
                    <a:pt x="387096" y="76200"/>
                  </a:lnTo>
                  <a:lnTo>
                    <a:pt x="387096" y="94052"/>
                  </a:lnTo>
                  <a:lnTo>
                    <a:pt x="399288" y="79248"/>
                  </a:lnTo>
                  <a:close/>
                </a:path>
                <a:path w="399414" h="445135">
                  <a:moveTo>
                    <a:pt x="387096" y="94052"/>
                  </a:moveTo>
                  <a:lnTo>
                    <a:pt x="387096" y="85344"/>
                  </a:lnTo>
                  <a:lnTo>
                    <a:pt x="382617" y="81637"/>
                  </a:lnTo>
                  <a:lnTo>
                    <a:pt x="131064" y="387096"/>
                  </a:lnTo>
                  <a:lnTo>
                    <a:pt x="143256" y="397002"/>
                  </a:lnTo>
                  <a:lnTo>
                    <a:pt x="143256" y="384048"/>
                  </a:lnTo>
                  <a:lnTo>
                    <a:pt x="146247" y="386511"/>
                  </a:lnTo>
                  <a:lnTo>
                    <a:pt x="387096" y="94052"/>
                  </a:lnTo>
                  <a:close/>
                </a:path>
                <a:path w="399414" h="445135">
                  <a:moveTo>
                    <a:pt x="146247" y="386511"/>
                  </a:moveTo>
                  <a:lnTo>
                    <a:pt x="143256" y="384048"/>
                  </a:lnTo>
                  <a:lnTo>
                    <a:pt x="143256" y="390144"/>
                  </a:lnTo>
                  <a:lnTo>
                    <a:pt x="146247" y="386511"/>
                  </a:lnTo>
                  <a:close/>
                </a:path>
                <a:path w="399414" h="445135">
                  <a:moveTo>
                    <a:pt x="195072" y="426720"/>
                  </a:moveTo>
                  <a:lnTo>
                    <a:pt x="146247" y="386511"/>
                  </a:lnTo>
                  <a:lnTo>
                    <a:pt x="143256" y="390144"/>
                  </a:lnTo>
                  <a:lnTo>
                    <a:pt x="143256" y="397002"/>
                  </a:lnTo>
                  <a:lnTo>
                    <a:pt x="170065" y="418784"/>
                  </a:lnTo>
                  <a:lnTo>
                    <a:pt x="182880" y="417576"/>
                  </a:lnTo>
                  <a:lnTo>
                    <a:pt x="182880" y="427959"/>
                  </a:lnTo>
                  <a:lnTo>
                    <a:pt x="195072" y="426720"/>
                  </a:lnTo>
                  <a:close/>
                </a:path>
                <a:path w="399414" h="445135">
                  <a:moveTo>
                    <a:pt x="182880" y="417576"/>
                  </a:moveTo>
                  <a:lnTo>
                    <a:pt x="170065" y="418784"/>
                  </a:lnTo>
                  <a:lnTo>
                    <a:pt x="179832" y="426720"/>
                  </a:lnTo>
                  <a:lnTo>
                    <a:pt x="182880" y="417576"/>
                  </a:lnTo>
                  <a:close/>
                </a:path>
                <a:path w="399414" h="445135">
                  <a:moveTo>
                    <a:pt x="307848" y="12192"/>
                  </a:moveTo>
                  <a:lnTo>
                    <a:pt x="298704" y="12192"/>
                  </a:lnTo>
                  <a:lnTo>
                    <a:pt x="304120" y="16674"/>
                  </a:lnTo>
                  <a:lnTo>
                    <a:pt x="307848" y="12192"/>
                  </a:lnTo>
                  <a:close/>
                </a:path>
                <a:path w="399414" h="445135">
                  <a:moveTo>
                    <a:pt x="304120" y="16674"/>
                  </a:moveTo>
                  <a:lnTo>
                    <a:pt x="298704" y="12192"/>
                  </a:lnTo>
                  <a:lnTo>
                    <a:pt x="298704" y="23186"/>
                  </a:lnTo>
                  <a:lnTo>
                    <a:pt x="304120" y="16674"/>
                  </a:lnTo>
                  <a:close/>
                </a:path>
                <a:path w="399414" h="445135">
                  <a:moveTo>
                    <a:pt x="307848" y="19759"/>
                  </a:moveTo>
                  <a:lnTo>
                    <a:pt x="307848" y="12192"/>
                  </a:lnTo>
                  <a:lnTo>
                    <a:pt x="304120" y="16674"/>
                  </a:lnTo>
                  <a:lnTo>
                    <a:pt x="307848" y="19759"/>
                  </a:lnTo>
                  <a:close/>
                </a:path>
                <a:path w="399414" h="445135">
                  <a:moveTo>
                    <a:pt x="387096" y="85344"/>
                  </a:moveTo>
                  <a:lnTo>
                    <a:pt x="387096" y="76200"/>
                  </a:lnTo>
                  <a:lnTo>
                    <a:pt x="382617" y="81637"/>
                  </a:lnTo>
                  <a:lnTo>
                    <a:pt x="387096" y="85344"/>
                  </a:lnTo>
                  <a:close/>
                </a:path>
              </a:pathLst>
            </a:custGeom>
            <a:solidFill>
              <a:srgbClr val="00CC97"/>
            </a:solidFill>
          </p:spPr>
          <p:txBody>
            <a:bodyPr wrap="square" lIns="0" tIns="0" rIns="0" bIns="0" rtlCol="0"/>
            <a:lstStyle/>
            <a:p>
              <a:endParaRPr/>
            </a:p>
          </p:txBody>
        </p:sp>
        <p:pic>
          <p:nvPicPr>
            <p:cNvPr id="25" name="object 25"/>
            <p:cNvPicPr/>
            <p:nvPr/>
          </p:nvPicPr>
          <p:blipFill>
            <a:blip r:embed="rId12" cstate="print"/>
            <a:stretch>
              <a:fillRect/>
            </a:stretch>
          </p:blipFill>
          <p:spPr>
            <a:xfrm>
              <a:off x="5984626" y="5251703"/>
              <a:ext cx="521207" cy="228599"/>
            </a:xfrm>
            <a:prstGeom prst="rect">
              <a:avLst/>
            </a:prstGeom>
          </p:spPr>
        </p:pic>
        <p:pic>
          <p:nvPicPr>
            <p:cNvPr id="26" name="object 26"/>
            <p:cNvPicPr/>
            <p:nvPr/>
          </p:nvPicPr>
          <p:blipFill>
            <a:blip r:embed="rId13" cstate="print"/>
            <a:stretch>
              <a:fillRect/>
            </a:stretch>
          </p:blipFill>
          <p:spPr>
            <a:xfrm>
              <a:off x="5975482" y="5239512"/>
              <a:ext cx="536448" cy="252984"/>
            </a:xfrm>
            <a:prstGeom prst="rect">
              <a:avLst/>
            </a:prstGeom>
          </p:spPr>
        </p:pic>
        <p:sp>
          <p:nvSpPr>
            <p:cNvPr id="27" name="object 27"/>
            <p:cNvSpPr/>
            <p:nvPr/>
          </p:nvSpPr>
          <p:spPr>
            <a:xfrm>
              <a:off x="5975482" y="5239512"/>
              <a:ext cx="536575" cy="253365"/>
            </a:xfrm>
            <a:custGeom>
              <a:avLst/>
              <a:gdLst/>
              <a:ahLst/>
              <a:cxnLst/>
              <a:rect l="l" t="t" r="r" b="b"/>
              <a:pathLst>
                <a:path w="536575" h="253364">
                  <a:moveTo>
                    <a:pt x="124968" y="18288"/>
                  </a:moveTo>
                  <a:lnTo>
                    <a:pt x="124968" y="0"/>
                  </a:lnTo>
                  <a:lnTo>
                    <a:pt x="0" y="124968"/>
                  </a:lnTo>
                  <a:lnTo>
                    <a:pt x="12192" y="137457"/>
                  </a:lnTo>
                  <a:lnTo>
                    <a:pt x="12192" y="121920"/>
                  </a:lnTo>
                  <a:lnTo>
                    <a:pt x="16764" y="126492"/>
                  </a:lnTo>
                  <a:lnTo>
                    <a:pt x="115824" y="27432"/>
                  </a:lnTo>
                  <a:lnTo>
                    <a:pt x="115824" y="12192"/>
                  </a:lnTo>
                  <a:lnTo>
                    <a:pt x="124968" y="18288"/>
                  </a:lnTo>
                  <a:close/>
                </a:path>
                <a:path w="536575" h="253364">
                  <a:moveTo>
                    <a:pt x="16764" y="126492"/>
                  </a:moveTo>
                  <a:lnTo>
                    <a:pt x="12192" y="121920"/>
                  </a:lnTo>
                  <a:lnTo>
                    <a:pt x="12192" y="131064"/>
                  </a:lnTo>
                  <a:lnTo>
                    <a:pt x="16764" y="126492"/>
                  </a:lnTo>
                  <a:close/>
                </a:path>
                <a:path w="536575" h="253364">
                  <a:moveTo>
                    <a:pt x="124968" y="234696"/>
                  </a:moveTo>
                  <a:lnTo>
                    <a:pt x="16764" y="126492"/>
                  </a:lnTo>
                  <a:lnTo>
                    <a:pt x="12192" y="131064"/>
                  </a:lnTo>
                  <a:lnTo>
                    <a:pt x="12192" y="137457"/>
                  </a:lnTo>
                  <a:lnTo>
                    <a:pt x="115824" y="243616"/>
                  </a:lnTo>
                  <a:lnTo>
                    <a:pt x="115824" y="240792"/>
                  </a:lnTo>
                  <a:lnTo>
                    <a:pt x="124968" y="234696"/>
                  </a:lnTo>
                  <a:close/>
                </a:path>
                <a:path w="536575" h="253364">
                  <a:moveTo>
                    <a:pt x="124968" y="18288"/>
                  </a:moveTo>
                  <a:lnTo>
                    <a:pt x="115824" y="12192"/>
                  </a:lnTo>
                  <a:lnTo>
                    <a:pt x="115824" y="27432"/>
                  </a:lnTo>
                  <a:lnTo>
                    <a:pt x="124968" y="18288"/>
                  </a:lnTo>
                  <a:close/>
                </a:path>
                <a:path w="536575" h="253364">
                  <a:moveTo>
                    <a:pt x="124968" y="64008"/>
                  </a:moveTo>
                  <a:lnTo>
                    <a:pt x="124968" y="18288"/>
                  </a:lnTo>
                  <a:lnTo>
                    <a:pt x="115824" y="27432"/>
                  </a:lnTo>
                  <a:lnTo>
                    <a:pt x="115824" y="76200"/>
                  </a:lnTo>
                  <a:lnTo>
                    <a:pt x="121920" y="76200"/>
                  </a:lnTo>
                  <a:lnTo>
                    <a:pt x="121920" y="64008"/>
                  </a:lnTo>
                  <a:lnTo>
                    <a:pt x="124968" y="64008"/>
                  </a:lnTo>
                  <a:close/>
                </a:path>
                <a:path w="536575" h="253364">
                  <a:moveTo>
                    <a:pt x="530352" y="176784"/>
                  </a:moveTo>
                  <a:lnTo>
                    <a:pt x="115824" y="176784"/>
                  </a:lnTo>
                  <a:lnTo>
                    <a:pt x="115824" y="225552"/>
                  </a:lnTo>
                  <a:lnTo>
                    <a:pt x="121920" y="231648"/>
                  </a:lnTo>
                  <a:lnTo>
                    <a:pt x="121920" y="188976"/>
                  </a:lnTo>
                  <a:lnTo>
                    <a:pt x="124968" y="182880"/>
                  </a:lnTo>
                  <a:lnTo>
                    <a:pt x="124968" y="188976"/>
                  </a:lnTo>
                  <a:lnTo>
                    <a:pt x="524256" y="188976"/>
                  </a:lnTo>
                  <a:lnTo>
                    <a:pt x="524256" y="182880"/>
                  </a:lnTo>
                  <a:lnTo>
                    <a:pt x="530352" y="176784"/>
                  </a:lnTo>
                  <a:close/>
                </a:path>
                <a:path w="536575" h="253364">
                  <a:moveTo>
                    <a:pt x="124968" y="252984"/>
                  </a:moveTo>
                  <a:lnTo>
                    <a:pt x="124968" y="234696"/>
                  </a:lnTo>
                  <a:lnTo>
                    <a:pt x="115824" y="240792"/>
                  </a:lnTo>
                  <a:lnTo>
                    <a:pt x="115824" y="243616"/>
                  </a:lnTo>
                  <a:lnTo>
                    <a:pt x="124968" y="252984"/>
                  </a:lnTo>
                  <a:close/>
                </a:path>
                <a:path w="536575" h="253364">
                  <a:moveTo>
                    <a:pt x="536448" y="188976"/>
                  </a:moveTo>
                  <a:lnTo>
                    <a:pt x="536448" y="64008"/>
                  </a:lnTo>
                  <a:lnTo>
                    <a:pt x="121920" y="64008"/>
                  </a:lnTo>
                  <a:lnTo>
                    <a:pt x="124968" y="70104"/>
                  </a:lnTo>
                  <a:lnTo>
                    <a:pt x="124968" y="76200"/>
                  </a:lnTo>
                  <a:lnTo>
                    <a:pt x="524256" y="76200"/>
                  </a:lnTo>
                  <a:lnTo>
                    <a:pt x="524256" y="70104"/>
                  </a:lnTo>
                  <a:lnTo>
                    <a:pt x="530352" y="76200"/>
                  </a:lnTo>
                  <a:lnTo>
                    <a:pt x="530352" y="188976"/>
                  </a:lnTo>
                  <a:lnTo>
                    <a:pt x="536448" y="188976"/>
                  </a:lnTo>
                  <a:close/>
                </a:path>
                <a:path w="536575" h="253364">
                  <a:moveTo>
                    <a:pt x="124968" y="76200"/>
                  </a:moveTo>
                  <a:lnTo>
                    <a:pt x="124968" y="70104"/>
                  </a:lnTo>
                  <a:lnTo>
                    <a:pt x="121920" y="64008"/>
                  </a:lnTo>
                  <a:lnTo>
                    <a:pt x="121920" y="76200"/>
                  </a:lnTo>
                  <a:lnTo>
                    <a:pt x="124968" y="76200"/>
                  </a:lnTo>
                  <a:close/>
                </a:path>
                <a:path w="536575" h="253364">
                  <a:moveTo>
                    <a:pt x="124968" y="188976"/>
                  </a:moveTo>
                  <a:lnTo>
                    <a:pt x="124968" y="182880"/>
                  </a:lnTo>
                  <a:lnTo>
                    <a:pt x="121920" y="188976"/>
                  </a:lnTo>
                  <a:lnTo>
                    <a:pt x="124968" y="188976"/>
                  </a:lnTo>
                  <a:close/>
                </a:path>
                <a:path w="536575" h="253364">
                  <a:moveTo>
                    <a:pt x="124968" y="234696"/>
                  </a:moveTo>
                  <a:lnTo>
                    <a:pt x="124968" y="188976"/>
                  </a:lnTo>
                  <a:lnTo>
                    <a:pt x="121920" y="188976"/>
                  </a:lnTo>
                  <a:lnTo>
                    <a:pt x="121920" y="231648"/>
                  </a:lnTo>
                  <a:lnTo>
                    <a:pt x="124968" y="234696"/>
                  </a:lnTo>
                  <a:close/>
                </a:path>
                <a:path w="536575" h="253364">
                  <a:moveTo>
                    <a:pt x="530352" y="76200"/>
                  </a:moveTo>
                  <a:lnTo>
                    <a:pt x="524256" y="70104"/>
                  </a:lnTo>
                  <a:lnTo>
                    <a:pt x="524256" y="76200"/>
                  </a:lnTo>
                  <a:lnTo>
                    <a:pt x="530352" y="76200"/>
                  </a:lnTo>
                  <a:close/>
                </a:path>
                <a:path w="536575" h="253364">
                  <a:moveTo>
                    <a:pt x="530352" y="176784"/>
                  </a:moveTo>
                  <a:lnTo>
                    <a:pt x="530352" y="76200"/>
                  </a:lnTo>
                  <a:lnTo>
                    <a:pt x="524256" y="76200"/>
                  </a:lnTo>
                  <a:lnTo>
                    <a:pt x="524256" y="176784"/>
                  </a:lnTo>
                  <a:lnTo>
                    <a:pt x="530352" y="176784"/>
                  </a:lnTo>
                  <a:close/>
                </a:path>
                <a:path w="536575" h="253364">
                  <a:moveTo>
                    <a:pt x="530352" y="188976"/>
                  </a:moveTo>
                  <a:lnTo>
                    <a:pt x="530352" y="176784"/>
                  </a:lnTo>
                  <a:lnTo>
                    <a:pt x="524256" y="182880"/>
                  </a:lnTo>
                  <a:lnTo>
                    <a:pt x="524256" y="188976"/>
                  </a:lnTo>
                  <a:lnTo>
                    <a:pt x="530352" y="188976"/>
                  </a:lnTo>
                  <a:close/>
                </a:path>
              </a:pathLst>
            </a:custGeom>
            <a:solidFill>
              <a:srgbClr val="00CC97"/>
            </a:solidFill>
          </p:spPr>
          <p:txBody>
            <a:bodyPr wrap="square" lIns="0" tIns="0" rIns="0" bIns="0" rtlCol="0"/>
            <a:lstStyle/>
            <a:p>
              <a:endParaRPr/>
            </a:p>
          </p:txBody>
        </p:sp>
        <p:pic>
          <p:nvPicPr>
            <p:cNvPr id="28" name="object 28"/>
            <p:cNvPicPr/>
            <p:nvPr/>
          </p:nvPicPr>
          <p:blipFill>
            <a:blip r:embed="rId14" cstate="print"/>
            <a:stretch>
              <a:fillRect/>
            </a:stretch>
          </p:blipFill>
          <p:spPr>
            <a:xfrm>
              <a:off x="5676778" y="5980176"/>
              <a:ext cx="445008" cy="411480"/>
            </a:xfrm>
            <a:prstGeom prst="rect">
              <a:avLst/>
            </a:prstGeom>
          </p:spPr>
        </p:pic>
        <p:sp>
          <p:nvSpPr>
            <p:cNvPr id="29" name="object 29"/>
            <p:cNvSpPr/>
            <p:nvPr/>
          </p:nvSpPr>
          <p:spPr>
            <a:xfrm>
              <a:off x="5676778" y="5980176"/>
              <a:ext cx="445134" cy="411480"/>
            </a:xfrm>
            <a:custGeom>
              <a:avLst/>
              <a:gdLst/>
              <a:ahLst/>
              <a:cxnLst/>
              <a:rect l="l" t="t" r="r" b="b"/>
              <a:pathLst>
                <a:path w="445135" h="411479">
                  <a:moveTo>
                    <a:pt x="176784" y="0"/>
                  </a:moveTo>
                  <a:lnTo>
                    <a:pt x="0" y="12192"/>
                  </a:lnTo>
                  <a:lnTo>
                    <a:pt x="6096" y="100584"/>
                  </a:lnTo>
                  <a:lnTo>
                    <a:pt x="6096" y="21336"/>
                  </a:lnTo>
                  <a:lnTo>
                    <a:pt x="12192" y="18288"/>
                  </a:lnTo>
                  <a:lnTo>
                    <a:pt x="12347" y="20982"/>
                  </a:lnTo>
                  <a:lnTo>
                    <a:pt x="152895" y="13026"/>
                  </a:lnTo>
                  <a:lnTo>
                    <a:pt x="161544" y="3048"/>
                  </a:lnTo>
                  <a:lnTo>
                    <a:pt x="167238" y="11590"/>
                  </a:lnTo>
                  <a:lnTo>
                    <a:pt x="176784" y="0"/>
                  </a:lnTo>
                  <a:close/>
                </a:path>
                <a:path w="445135" h="411479">
                  <a:moveTo>
                    <a:pt x="12347" y="20982"/>
                  </a:moveTo>
                  <a:lnTo>
                    <a:pt x="12192" y="18288"/>
                  </a:lnTo>
                  <a:lnTo>
                    <a:pt x="6096" y="21336"/>
                  </a:lnTo>
                  <a:lnTo>
                    <a:pt x="12347" y="20982"/>
                  </a:lnTo>
                  <a:close/>
                </a:path>
                <a:path w="445135" h="411479">
                  <a:moveTo>
                    <a:pt x="20638" y="164686"/>
                  </a:moveTo>
                  <a:lnTo>
                    <a:pt x="12347" y="20982"/>
                  </a:lnTo>
                  <a:lnTo>
                    <a:pt x="6096" y="21336"/>
                  </a:lnTo>
                  <a:lnTo>
                    <a:pt x="6096" y="100584"/>
                  </a:lnTo>
                  <a:lnTo>
                    <a:pt x="12192" y="188976"/>
                  </a:lnTo>
                  <a:lnTo>
                    <a:pt x="12192" y="173736"/>
                  </a:lnTo>
                  <a:lnTo>
                    <a:pt x="20638" y="164686"/>
                  </a:lnTo>
                  <a:close/>
                </a:path>
                <a:path w="445135" h="411479">
                  <a:moveTo>
                    <a:pt x="21336" y="176784"/>
                  </a:moveTo>
                  <a:lnTo>
                    <a:pt x="20638" y="164686"/>
                  </a:lnTo>
                  <a:lnTo>
                    <a:pt x="12192" y="173736"/>
                  </a:lnTo>
                  <a:lnTo>
                    <a:pt x="21336" y="176784"/>
                  </a:lnTo>
                  <a:close/>
                </a:path>
                <a:path w="445135" h="411479">
                  <a:moveTo>
                    <a:pt x="21336" y="178612"/>
                  </a:moveTo>
                  <a:lnTo>
                    <a:pt x="21336" y="176784"/>
                  </a:lnTo>
                  <a:lnTo>
                    <a:pt x="12192" y="173736"/>
                  </a:lnTo>
                  <a:lnTo>
                    <a:pt x="12192" y="188976"/>
                  </a:lnTo>
                  <a:lnTo>
                    <a:pt x="21336" y="178612"/>
                  </a:lnTo>
                  <a:close/>
                </a:path>
                <a:path w="445135" h="411479">
                  <a:moveTo>
                    <a:pt x="362272" y="396244"/>
                  </a:moveTo>
                  <a:lnTo>
                    <a:pt x="54864" y="128016"/>
                  </a:lnTo>
                  <a:lnTo>
                    <a:pt x="20638" y="164686"/>
                  </a:lnTo>
                  <a:lnTo>
                    <a:pt x="21336" y="176784"/>
                  </a:lnTo>
                  <a:lnTo>
                    <a:pt x="21336" y="178612"/>
                  </a:lnTo>
                  <a:lnTo>
                    <a:pt x="51816" y="144068"/>
                  </a:lnTo>
                  <a:lnTo>
                    <a:pt x="51816" y="137160"/>
                  </a:lnTo>
                  <a:lnTo>
                    <a:pt x="57912" y="137160"/>
                  </a:lnTo>
                  <a:lnTo>
                    <a:pt x="57912" y="142538"/>
                  </a:lnTo>
                  <a:lnTo>
                    <a:pt x="359664" y="408790"/>
                  </a:lnTo>
                  <a:lnTo>
                    <a:pt x="359664" y="399288"/>
                  </a:lnTo>
                  <a:lnTo>
                    <a:pt x="362272" y="396244"/>
                  </a:lnTo>
                  <a:close/>
                </a:path>
                <a:path w="445135" h="411479">
                  <a:moveTo>
                    <a:pt x="57912" y="137160"/>
                  </a:moveTo>
                  <a:lnTo>
                    <a:pt x="51816" y="137160"/>
                  </a:lnTo>
                  <a:lnTo>
                    <a:pt x="55243" y="140184"/>
                  </a:lnTo>
                  <a:lnTo>
                    <a:pt x="57912" y="137160"/>
                  </a:lnTo>
                  <a:close/>
                </a:path>
                <a:path w="445135" h="411479">
                  <a:moveTo>
                    <a:pt x="55243" y="140184"/>
                  </a:moveTo>
                  <a:lnTo>
                    <a:pt x="51816" y="137160"/>
                  </a:lnTo>
                  <a:lnTo>
                    <a:pt x="51816" y="144068"/>
                  </a:lnTo>
                  <a:lnTo>
                    <a:pt x="55243" y="140184"/>
                  </a:lnTo>
                  <a:close/>
                </a:path>
                <a:path w="445135" h="411479">
                  <a:moveTo>
                    <a:pt x="57912" y="142538"/>
                  </a:moveTo>
                  <a:lnTo>
                    <a:pt x="57912" y="137160"/>
                  </a:lnTo>
                  <a:lnTo>
                    <a:pt x="55243" y="140184"/>
                  </a:lnTo>
                  <a:lnTo>
                    <a:pt x="57912" y="142538"/>
                  </a:lnTo>
                  <a:close/>
                </a:path>
                <a:path w="445135" h="411479">
                  <a:moveTo>
                    <a:pt x="166699" y="12245"/>
                  </a:moveTo>
                  <a:lnTo>
                    <a:pt x="152895" y="13026"/>
                  </a:lnTo>
                  <a:lnTo>
                    <a:pt x="121920" y="48768"/>
                  </a:lnTo>
                  <a:lnTo>
                    <a:pt x="131064" y="56836"/>
                  </a:lnTo>
                  <a:lnTo>
                    <a:pt x="131064" y="45720"/>
                  </a:lnTo>
                  <a:lnTo>
                    <a:pt x="135777" y="49793"/>
                  </a:lnTo>
                  <a:lnTo>
                    <a:pt x="166699" y="12245"/>
                  </a:lnTo>
                  <a:close/>
                </a:path>
                <a:path w="445135" h="411479">
                  <a:moveTo>
                    <a:pt x="135777" y="49793"/>
                  </a:moveTo>
                  <a:lnTo>
                    <a:pt x="131064" y="45720"/>
                  </a:lnTo>
                  <a:lnTo>
                    <a:pt x="134112" y="51816"/>
                  </a:lnTo>
                  <a:lnTo>
                    <a:pt x="135777" y="49793"/>
                  </a:lnTo>
                  <a:close/>
                </a:path>
                <a:path w="445135" h="411479">
                  <a:moveTo>
                    <a:pt x="445008" y="316992"/>
                  </a:moveTo>
                  <a:lnTo>
                    <a:pt x="135777" y="49793"/>
                  </a:lnTo>
                  <a:lnTo>
                    <a:pt x="134112" y="51816"/>
                  </a:lnTo>
                  <a:lnTo>
                    <a:pt x="131064" y="45720"/>
                  </a:lnTo>
                  <a:lnTo>
                    <a:pt x="131064" y="56836"/>
                  </a:lnTo>
                  <a:lnTo>
                    <a:pt x="428353" y="319150"/>
                  </a:lnTo>
                  <a:lnTo>
                    <a:pt x="432816" y="313944"/>
                  </a:lnTo>
                  <a:lnTo>
                    <a:pt x="432816" y="330990"/>
                  </a:lnTo>
                  <a:lnTo>
                    <a:pt x="445008" y="316992"/>
                  </a:lnTo>
                  <a:close/>
                </a:path>
                <a:path w="445135" h="411479">
                  <a:moveTo>
                    <a:pt x="167238" y="11590"/>
                  </a:moveTo>
                  <a:lnTo>
                    <a:pt x="161544" y="3048"/>
                  </a:lnTo>
                  <a:lnTo>
                    <a:pt x="152895" y="13026"/>
                  </a:lnTo>
                  <a:lnTo>
                    <a:pt x="166699" y="12245"/>
                  </a:lnTo>
                  <a:lnTo>
                    <a:pt x="167238" y="11590"/>
                  </a:lnTo>
                  <a:close/>
                </a:path>
                <a:path w="445135" h="411479">
                  <a:moveTo>
                    <a:pt x="167640" y="12192"/>
                  </a:moveTo>
                  <a:lnTo>
                    <a:pt x="167238" y="11590"/>
                  </a:lnTo>
                  <a:lnTo>
                    <a:pt x="166699" y="12245"/>
                  </a:lnTo>
                  <a:lnTo>
                    <a:pt x="167640" y="12192"/>
                  </a:lnTo>
                  <a:close/>
                </a:path>
                <a:path w="445135" h="411479">
                  <a:moveTo>
                    <a:pt x="365760" y="399288"/>
                  </a:moveTo>
                  <a:lnTo>
                    <a:pt x="362272" y="396244"/>
                  </a:lnTo>
                  <a:lnTo>
                    <a:pt x="359664" y="399288"/>
                  </a:lnTo>
                  <a:lnTo>
                    <a:pt x="365760" y="399288"/>
                  </a:lnTo>
                  <a:close/>
                </a:path>
                <a:path w="445135" h="411479">
                  <a:moveTo>
                    <a:pt x="365760" y="407980"/>
                  </a:moveTo>
                  <a:lnTo>
                    <a:pt x="365760" y="399288"/>
                  </a:lnTo>
                  <a:lnTo>
                    <a:pt x="359664" y="399288"/>
                  </a:lnTo>
                  <a:lnTo>
                    <a:pt x="359664" y="408790"/>
                  </a:lnTo>
                  <a:lnTo>
                    <a:pt x="362712" y="411480"/>
                  </a:lnTo>
                  <a:lnTo>
                    <a:pt x="365760" y="407980"/>
                  </a:lnTo>
                  <a:close/>
                </a:path>
                <a:path w="445135" h="411479">
                  <a:moveTo>
                    <a:pt x="432816" y="330990"/>
                  </a:moveTo>
                  <a:lnTo>
                    <a:pt x="432816" y="323088"/>
                  </a:lnTo>
                  <a:lnTo>
                    <a:pt x="428353" y="319150"/>
                  </a:lnTo>
                  <a:lnTo>
                    <a:pt x="362272" y="396244"/>
                  </a:lnTo>
                  <a:lnTo>
                    <a:pt x="365760" y="399288"/>
                  </a:lnTo>
                  <a:lnTo>
                    <a:pt x="365760" y="407980"/>
                  </a:lnTo>
                  <a:lnTo>
                    <a:pt x="432816" y="330990"/>
                  </a:lnTo>
                  <a:close/>
                </a:path>
                <a:path w="445135" h="411479">
                  <a:moveTo>
                    <a:pt x="432816" y="323088"/>
                  </a:moveTo>
                  <a:lnTo>
                    <a:pt x="432816" y="313944"/>
                  </a:lnTo>
                  <a:lnTo>
                    <a:pt x="428353" y="319150"/>
                  </a:lnTo>
                  <a:lnTo>
                    <a:pt x="432816" y="323088"/>
                  </a:lnTo>
                  <a:close/>
                </a:path>
              </a:pathLst>
            </a:custGeom>
            <a:solidFill>
              <a:srgbClr val="00CC97"/>
            </a:solidFill>
          </p:spPr>
          <p:txBody>
            <a:bodyPr wrap="square" lIns="0" tIns="0" rIns="0" bIns="0" rtlCol="0"/>
            <a:lstStyle/>
            <a:p>
              <a:endParaRPr/>
            </a:p>
          </p:txBody>
        </p:sp>
        <p:pic>
          <p:nvPicPr>
            <p:cNvPr id="30" name="object 30"/>
            <p:cNvPicPr/>
            <p:nvPr/>
          </p:nvPicPr>
          <p:blipFill>
            <a:blip r:embed="rId15" cstate="print"/>
            <a:stretch>
              <a:fillRect/>
            </a:stretch>
          </p:blipFill>
          <p:spPr>
            <a:xfrm>
              <a:off x="4036953" y="5489447"/>
              <a:ext cx="521207" cy="225551"/>
            </a:xfrm>
            <a:prstGeom prst="rect">
              <a:avLst/>
            </a:prstGeom>
          </p:spPr>
        </p:pic>
        <p:pic>
          <p:nvPicPr>
            <p:cNvPr id="31" name="object 31"/>
            <p:cNvPicPr/>
            <p:nvPr/>
          </p:nvPicPr>
          <p:blipFill>
            <a:blip r:embed="rId16" cstate="print"/>
            <a:stretch>
              <a:fillRect/>
            </a:stretch>
          </p:blipFill>
          <p:spPr>
            <a:xfrm>
              <a:off x="4030858" y="5477256"/>
              <a:ext cx="533400" cy="249936"/>
            </a:xfrm>
            <a:prstGeom prst="rect">
              <a:avLst/>
            </a:prstGeom>
          </p:spPr>
        </p:pic>
        <p:sp>
          <p:nvSpPr>
            <p:cNvPr id="32" name="object 32"/>
            <p:cNvSpPr/>
            <p:nvPr/>
          </p:nvSpPr>
          <p:spPr>
            <a:xfrm>
              <a:off x="4030858" y="5477256"/>
              <a:ext cx="533400" cy="250190"/>
            </a:xfrm>
            <a:custGeom>
              <a:avLst/>
              <a:gdLst/>
              <a:ahLst/>
              <a:cxnLst/>
              <a:rect l="l" t="t" r="r" b="b"/>
              <a:pathLst>
                <a:path w="533400" h="250189">
                  <a:moveTo>
                    <a:pt x="414528" y="64008"/>
                  </a:moveTo>
                  <a:lnTo>
                    <a:pt x="0" y="64008"/>
                  </a:lnTo>
                  <a:lnTo>
                    <a:pt x="0" y="185928"/>
                  </a:lnTo>
                  <a:lnTo>
                    <a:pt x="6096" y="185928"/>
                  </a:lnTo>
                  <a:lnTo>
                    <a:pt x="6096" y="73152"/>
                  </a:lnTo>
                  <a:lnTo>
                    <a:pt x="9144" y="70104"/>
                  </a:lnTo>
                  <a:lnTo>
                    <a:pt x="9144" y="73152"/>
                  </a:lnTo>
                  <a:lnTo>
                    <a:pt x="408432" y="73152"/>
                  </a:lnTo>
                  <a:lnTo>
                    <a:pt x="408432" y="70104"/>
                  </a:lnTo>
                  <a:lnTo>
                    <a:pt x="414528" y="64008"/>
                  </a:lnTo>
                  <a:close/>
                </a:path>
                <a:path w="533400" h="250189">
                  <a:moveTo>
                    <a:pt x="9144" y="73152"/>
                  </a:moveTo>
                  <a:lnTo>
                    <a:pt x="9144" y="70104"/>
                  </a:lnTo>
                  <a:lnTo>
                    <a:pt x="6096" y="73152"/>
                  </a:lnTo>
                  <a:lnTo>
                    <a:pt x="9144" y="73152"/>
                  </a:lnTo>
                  <a:close/>
                </a:path>
                <a:path w="533400" h="250189">
                  <a:moveTo>
                    <a:pt x="9144" y="176784"/>
                  </a:moveTo>
                  <a:lnTo>
                    <a:pt x="9144" y="73152"/>
                  </a:lnTo>
                  <a:lnTo>
                    <a:pt x="6096" y="73152"/>
                  </a:lnTo>
                  <a:lnTo>
                    <a:pt x="6096" y="176784"/>
                  </a:lnTo>
                  <a:lnTo>
                    <a:pt x="9144" y="176784"/>
                  </a:lnTo>
                  <a:close/>
                </a:path>
                <a:path w="533400" h="250189">
                  <a:moveTo>
                    <a:pt x="420624" y="225552"/>
                  </a:moveTo>
                  <a:lnTo>
                    <a:pt x="420624" y="176784"/>
                  </a:lnTo>
                  <a:lnTo>
                    <a:pt x="6096" y="176784"/>
                  </a:lnTo>
                  <a:lnTo>
                    <a:pt x="9144" y="182880"/>
                  </a:lnTo>
                  <a:lnTo>
                    <a:pt x="9144" y="185928"/>
                  </a:lnTo>
                  <a:lnTo>
                    <a:pt x="408432" y="185928"/>
                  </a:lnTo>
                  <a:lnTo>
                    <a:pt x="408432" y="182880"/>
                  </a:lnTo>
                  <a:lnTo>
                    <a:pt x="414528" y="185928"/>
                  </a:lnTo>
                  <a:lnTo>
                    <a:pt x="414528" y="231648"/>
                  </a:lnTo>
                  <a:lnTo>
                    <a:pt x="420624" y="225552"/>
                  </a:lnTo>
                  <a:close/>
                </a:path>
                <a:path w="533400" h="250189">
                  <a:moveTo>
                    <a:pt x="9144" y="185928"/>
                  </a:moveTo>
                  <a:lnTo>
                    <a:pt x="9144" y="182880"/>
                  </a:lnTo>
                  <a:lnTo>
                    <a:pt x="6096" y="176784"/>
                  </a:lnTo>
                  <a:lnTo>
                    <a:pt x="6096" y="185928"/>
                  </a:lnTo>
                  <a:lnTo>
                    <a:pt x="9144" y="185928"/>
                  </a:lnTo>
                  <a:close/>
                </a:path>
                <a:path w="533400" h="250189">
                  <a:moveTo>
                    <a:pt x="420624" y="12192"/>
                  </a:moveTo>
                  <a:lnTo>
                    <a:pt x="408432" y="0"/>
                  </a:lnTo>
                  <a:lnTo>
                    <a:pt x="408432" y="64008"/>
                  </a:lnTo>
                  <a:lnTo>
                    <a:pt x="411480" y="64008"/>
                  </a:lnTo>
                  <a:lnTo>
                    <a:pt x="411480" y="15240"/>
                  </a:lnTo>
                  <a:lnTo>
                    <a:pt x="420624" y="12192"/>
                  </a:lnTo>
                  <a:close/>
                </a:path>
                <a:path w="533400" h="250189">
                  <a:moveTo>
                    <a:pt x="414528" y="73152"/>
                  </a:moveTo>
                  <a:lnTo>
                    <a:pt x="414528" y="64008"/>
                  </a:lnTo>
                  <a:lnTo>
                    <a:pt x="408432" y="70104"/>
                  </a:lnTo>
                  <a:lnTo>
                    <a:pt x="408432" y="73152"/>
                  </a:lnTo>
                  <a:lnTo>
                    <a:pt x="414528" y="73152"/>
                  </a:lnTo>
                  <a:close/>
                </a:path>
                <a:path w="533400" h="250189">
                  <a:moveTo>
                    <a:pt x="414528" y="185928"/>
                  </a:moveTo>
                  <a:lnTo>
                    <a:pt x="408432" y="182880"/>
                  </a:lnTo>
                  <a:lnTo>
                    <a:pt x="408432" y="185928"/>
                  </a:lnTo>
                  <a:lnTo>
                    <a:pt x="414528" y="185928"/>
                  </a:lnTo>
                  <a:close/>
                </a:path>
                <a:path w="533400" h="250189">
                  <a:moveTo>
                    <a:pt x="414528" y="231648"/>
                  </a:moveTo>
                  <a:lnTo>
                    <a:pt x="414528" y="185928"/>
                  </a:lnTo>
                  <a:lnTo>
                    <a:pt x="408432" y="185928"/>
                  </a:lnTo>
                  <a:lnTo>
                    <a:pt x="408432" y="249936"/>
                  </a:lnTo>
                  <a:lnTo>
                    <a:pt x="411480" y="246888"/>
                  </a:lnTo>
                  <a:lnTo>
                    <a:pt x="411480" y="234696"/>
                  </a:lnTo>
                  <a:lnTo>
                    <a:pt x="414528" y="231648"/>
                  </a:lnTo>
                  <a:close/>
                </a:path>
                <a:path w="533400" h="250189">
                  <a:moveTo>
                    <a:pt x="533400" y="124968"/>
                  </a:moveTo>
                  <a:lnTo>
                    <a:pt x="420624" y="12192"/>
                  </a:lnTo>
                  <a:lnTo>
                    <a:pt x="411480" y="15240"/>
                  </a:lnTo>
                  <a:lnTo>
                    <a:pt x="521208" y="124968"/>
                  </a:lnTo>
                  <a:lnTo>
                    <a:pt x="524256" y="121920"/>
                  </a:lnTo>
                  <a:lnTo>
                    <a:pt x="524256" y="134112"/>
                  </a:lnTo>
                  <a:lnTo>
                    <a:pt x="533400" y="124968"/>
                  </a:lnTo>
                  <a:close/>
                </a:path>
                <a:path w="533400" h="250189">
                  <a:moveTo>
                    <a:pt x="420624" y="73152"/>
                  </a:moveTo>
                  <a:lnTo>
                    <a:pt x="420624" y="24384"/>
                  </a:lnTo>
                  <a:lnTo>
                    <a:pt x="411480" y="15240"/>
                  </a:lnTo>
                  <a:lnTo>
                    <a:pt x="411480" y="64008"/>
                  </a:lnTo>
                  <a:lnTo>
                    <a:pt x="414528" y="64008"/>
                  </a:lnTo>
                  <a:lnTo>
                    <a:pt x="414528" y="73152"/>
                  </a:lnTo>
                  <a:lnTo>
                    <a:pt x="420624" y="73152"/>
                  </a:lnTo>
                  <a:close/>
                </a:path>
                <a:path w="533400" h="250189">
                  <a:moveTo>
                    <a:pt x="524256" y="134112"/>
                  </a:moveTo>
                  <a:lnTo>
                    <a:pt x="524256" y="128016"/>
                  </a:lnTo>
                  <a:lnTo>
                    <a:pt x="521208" y="124968"/>
                  </a:lnTo>
                  <a:lnTo>
                    <a:pt x="411480" y="234696"/>
                  </a:lnTo>
                  <a:lnTo>
                    <a:pt x="420624" y="237744"/>
                  </a:lnTo>
                  <a:lnTo>
                    <a:pt x="524256" y="134112"/>
                  </a:lnTo>
                  <a:close/>
                </a:path>
                <a:path w="533400" h="250189">
                  <a:moveTo>
                    <a:pt x="420624" y="237744"/>
                  </a:moveTo>
                  <a:lnTo>
                    <a:pt x="411480" y="234696"/>
                  </a:lnTo>
                  <a:lnTo>
                    <a:pt x="411480" y="246888"/>
                  </a:lnTo>
                  <a:lnTo>
                    <a:pt x="420624" y="237744"/>
                  </a:lnTo>
                  <a:close/>
                </a:path>
                <a:path w="533400" h="250189">
                  <a:moveTo>
                    <a:pt x="524256" y="128016"/>
                  </a:moveTo>
                  <a:lnTo>
                    <a:pt x="524256" y="121920"/>
                  </a:lnTo>
                  <a:lnTo>
                    <a:pt x="521208" y="124968"/>
                  </a:lnTo>
                  <a:lnTo>
                    <a:pt x="524256" y="128016"/>
                  </a:lnTo>
                  <a:close/>
                </a:path>
              </a:pathLst>
            </a:custGeom>
            <a:solidFill>
              <a:srgbClr val="00CC97"/>
            </a:solidFill>
          </p:spPr>
          <p:txBody>
            <a:bodyPr wrap="square" lIns="0" tIns="0" rIns="0" bIns="0" rtlCol="0"/>
            <a:lstStyle/>
            <a:p>
              <a:endParaRPr/>
            </a:p>
          </p:txBody>
        </p:sp>
        <p:pic>
          <p:nvPicPr>
            <p:cNvPr id="33" name="object 33"/>
            <p:cNvPicPr/>
            <p:nvPr/>
          </p:nvPicPr>
          <p:blipFill>
            <a:blip r:embed="rId17" cstate="print"/>
            <a:stretch>
              <a:fillRect/>
            </a:stretch>
          </p:blipFill>
          <p:spPr>
            <a:xfrm>
              <a:off x="4518538" y="5989320"/>
              <a:ext cx="414528" cy="417576"/>
            </a:xfrm>
            <a:prstGeom prst="rect">
              <a:avLst/>
            </a:prstGeom>
          </p:spPr>
        </p:pic>
        <p:sp>
          <p:nvSpPr>
            <p:cNvPr id="34" name="object 34"/>
            <p:cNvSpPr/>
            <p:nvPr/>
          </p:nvSpPr>
          <p:spPr>
            <a:xfrm>
              <a:off x="4518538" y="5989320"/>
              <a:ext cx="414655" cy="417830"/>
            </a:xfrm>
            <a:custGeom>
              <a:avLst/>
              <a:gdLst/>
              <a:ahLst/>
              <a:cxnLst/>
              <a:rect l="l" t="t" r="r" b="b"/>
              <a:pathLst>
                <a:path w="414654" h="417829">
                  <a:moveTo>
                    <a:pt x="280416" y="60960"/>
                  </a:moveTo>
                  <a:lnTo>
                    <a:pt x="280416" y="51816"/>
                  </a:lnTo>
                  <a:lnTo>
                    <a:pt x="275893" y="47293"/>
                  </a:lnTo>
                  <a:lnTo>
                    <a:pt x="0" y="329184"/>
                  </a:lnTo>
                  <a:lnTo>
                    <a:pt x="9144" y="338328"/>
                  </a:lnTo>
                  <a:lnTo>
                    <a:pt x="9144" y="326136"/>
                  </a:lnTo>
                  <a:lnTo>
                    <a:pt x="12249" y="329126"/>
                  </a:lnTo>
                  <a:lnTo>
                    <a:pt x="280416" y="60960"/>
                  </a:lnTo>
                  <a:close/>
                </a:path>
                <a:path w="414654" h="417829">
                  <a:moveTo>
                    <a:pt x="12249" y="329126"/>
                  </a:moveTo>
                  <a:lnTo>
                    <a:pt x="9144" y="326136"/>
                  </a:lnTo>
                  <a:lnTo>
                    <a:pt x="9144" y="332232"/>
                  </a:lnTo>
                  <a:lnTo>
                    <a:pt x="12249" y="329126"/>
                  </a:lnTo>
                  <a:close/>
                </a:path>
                <a:path w="414654" h="417829">
                  <a:moveTo>
                    <a:pt x="88318" y="402377"/>
                  </a:moveTo>
                  <a:lnTo>
                    <a:pt x="12249" y="329126"/>
                  </a:lnTo>
                  <a:lnTo>
                    <a:pt x="9144" y="332232"/>
                  </a:lnTo>
                  <a:lnTo>
                    <a:pt x="9144" y="338328"/>
                  </a:lnTo>
                  <a:lnTo>
                    <a:pt x="85344" y="414528"/>
                  </a:lnTo>
                  <a:lnTo>
                    <a:pt x="85344" y="405384"/>
                  </a:lnTo>
                  <a:lnTo>
                    <a:pt x="88318" y="402377"/>
                  </a:lnTo>
                  <a:close/>
                </a:path>
                <a:path w="414654" h="417829">
                  <a:moveTo>
                    <a:pt x="91440" y="405384"/>
                  </a:moveTo>
                  <a:lnTo>
                    <a:pt x="88318" y="402377"/>
                  </a:lnTo>
                  <a:lnTo>
                    <a:pt x="85344" y="405384"/>
                  </a:lnTo>
                  <a:lnTo>
                    <a:pt x="91440" y="405384"/>
                  </a:lnTo>
                  <a:close/>
                </a:path>
                <a:path w="414654" h="417829">
                  <a:moveTo>
                    <a:pt x="91440" y="414495"/>
                  </a:moveTo>
                  <a:lnTo>
                    <a:pt x="91440" y="405384"/>
                  </a:lnTo>
                  <a:lnTo>
                    <a:pt x="85344" y="405384"/>
                  </a:lnTo>
                  <a:lnTo>
                    <a:pt x="85344" y="414528"/>
                  </a:lnTo>
                  <a:lnTo>
                    <a:pt x="88392" y="417576"/>
                  </a:lnTo>
                  <a:lnTo>
                    <a:pt x="91440" y="414495"/>
                  </a:lnTo>
                  <a:close/>
                </a:path>
                <a:path w="414654" h="417829">
                  <a:moveTo>
                    <a:pt x="411480" y="164592"/>
                  </a:moveTo>
                  <a:lnTo>
                    <a:pt x="365760" y="121920"/>
                  </a:lnTo>
                  <a:lnTo>
                    <a:pt x="88318" y="402377"/>
                  </a:lnTo>
                  <a:lnTo>
                    <a:pt x="91440" y="405384"/>
                  </a:lnTo>
                  <a:lnTo>
                    <a:pt x="91440" y="414495"/>
                  </a:lnTo>
                  <a:lnTo>
                    <a:pt x="362712" y="140306"/>
                  </a:lnTo>
                  <a:lnTo>
                    <a:pt x="362712" y="131064"/>
                  </a:lnTo>
                  <a:lnTo>
                    <a:pt x="371856" y="131064"/>
                  </a:lnTo>
                  <a:lnTo>
                    <a:pt x="371856" y="140208"/>
                  </a:lnTo>
                  <a:lnTo>
                    <a:pt x="402336" y="170688"/>
                  </a:lnTo>
                  <a:lnTo>
                    <a:pt x="411480" y="164592"/>
                  </a:lnTo>
                  <a:close/>
                </a:path>
                <a:path w="414654" h="417829">
                  <a:moveTo>
                    <a:pt x="414528" y="182880"/>
                  </a:moveTo>
                  <a:lnTo>
                    <a:pt x="411480" y="0"/>
                  </a:lnTo>
                  <a:lnTo>
                    <a:pt x="231648" y="3048"/>
                  </a:lnTo>
                  <a:lnTo>
                    <a:pt x="243840" y="15240"/>
                  </a:lnTo>
                  <a:lnTo>
                    <a:pt x="243840" y="12192"/>
                  </a:lnTo>
                  <a:lnTo>
                    <a:pt x="246888" y="3048"/>
                  </a:lnTo>
                  <a:lnTo>
                    <a:pt x="256032" y="12192"/>
                  </a:lnTo>
                  <a:lnTo>
                    <a:pt x="402336" y="12192"/>
                  </a:lnTo>
                  <a:lnTo>
                    <a:pt x="402336" y="6096"/>
                  </a:lnTo>
                  <a:lnTo>
                    <a:pt x="408432" y="12192"/>
                  </a:lnTo>
                  <a:lnTo>
                    <a:pt x="408432" y="161747"/>
                  </a:lnTo>
                  <a:lnTo>
                    <a:pt x="411480" y="164592"/>
                  </a:lnTo>
                  <a:lnTo>
                    <a:pt x="411480" y="179832"/>
                  </a:lnTo>
                  <a:lnTo>
                    <a:pt x="414528" y="182880"/>
                  </a:lnTo>
                  <a:close/>
                </a:path>
                <a:path w="414654" h="417829">
                  <a:moveTo>
                    <a:pt x="256032" y="12192"/>
                  </a:moveTo>
                  <a:lnTo>
                    <a:pt x="246888" y="3048"/>
                  </a:lnTo>
                  <a:lnTo>
                    <a:pt x="243840" y="12192"/>
                  </a:lnTo>
                  <a:lnTo>
                    <a:pt x="256032" y="12192"/>
                  </a:lnTo>
                  <a:close/>
                </a:path>
                <a:path w="414654" h="417829">
                  <a:moveTo>
                    <a:pt x="292608" y="48768"/>
                  </a:moveTo>
                  <a:lnTo>
                    <a:pt x="256032" y="12192"/>
                  </a:lnTo>
                  <a:lnTo>
                    <a:pt x="243840" y="12192"/>
                  </a:lnTo>
                  <a:lnTo>
                    <a:pt x="243840" y="15240"/>
                  </a:lnTo>
                  <a:lnTo>
                    <a:pt x="275893" y="47293"/>
                  </a:lnTo>
                  <a:lnTo>
                    <a:pt x="280416" y="42672"/>
                  </a:lnTo>
                  <a:lnTo>
                    <a:pt x="280416" y="60960"/>
                  </a:lnTo>
                  <a:lnTo>
                    <a:pt x="292608" y="48768"/>
                  </a:lnTo>
                  <a:close/>
                </a:path>
                <a:path w="414654" h="417829">
                  <a:moveTo>
                    <a:pt x="280416" y="51816"/>
                  </a:moveTo>
                  <a:lnTo>
                    <a:pt x="280416" y="42672"/>
                  </a:lnTo>
                  <a:lnTo>
                    <a:pt x="275893" y="47293"/>
                  </a:lnTo>
                  <a:lnTo>
                    <a:pt x="280416" y="51816"/>
                  </a:lnTo>
                  <a:close/>
                </a:path>
                <a:path w="414654" h="417829">
                  <a:moveTo>
                    <a:pt x="371856" y="131064"/>
                  </a:moveTo>
                  <a:lnTo>
                    <a:pt x="362712" y="131064"/>
                  </a:lnTo>
                  <a:lnTo>
                    <a:pt x="367308" y="135660"/>
                  </a:lnTo>
                  <a:lnTo>
                    <a:pt x="371856" y="131064"/>
                  </a:lnTo>
                  <a:close/>
                </a:path>
                <a:path w="414654" h="417829">
                  <a:moveTo>
                    <a:pt x="367308" y="135660"/>
                  </a:moveTo>
                  <a:lnTo>
                    <a:pt x="362712" y="131064"/>
                  </a:lnTo>
                  <a:lnTo>
                    <a:pt x="362712" y="140306"/>
                  </a:lnTo>
                  <a:lnTo>
                    <a:pt x="367308" y="135660"/>
                  </a:lnTo>
                  <a:close/>
                </a:path>
                <a:path w="414654" h="417829">
                  <a:moveTo>
                    <a:pt x="371856" y="140208"/>
                  </a:moveTo>
                  <a:lnTo>
                    <a:pt x="371856" y="131064"/>
                  </a:lnTo>
                  <a:lnTo>
                    <a:pt x="367308" y="135660"/>
                  </a:lnTo>
                  <a:lnTo>
                    <a:pt x="371856" y="140208"/>
                  </a:lnTo>
                  <a:close/>
                </a:path>
                <a:path w="414654" h="417829">
                  <a:moveTo>
                    <a:pt x="408432" y="12192"/>
                  </a:moveTo>
                  <a:lnTo>
                    <a:pt x="402336" y="6096"/>
                  </a:lnTo>
                  <a:lnTo>
                    <a:pt x="402336" y="12192"/>
                  </a:lnTo>
                  <a:lnTo>
                    <a:pt x="408432" y="12192"/>
                  </a:lnTo>
                  <a:close/>
                </a:path>
                <a:path w="414654" h="417829">
                  <a:moveTo>
                    <a:pt x="408432" y="161747"/>
                  </a:moveTo>
                  <a:lnTo>
                    <a:pt x="408432" y="12192"/>
                  </a:lnTo>
                  <a:lnTo>
                    <a:pt x="402336" y="12192"/>
                  </a:lnTo>
                  <a:lnTo>
                    <a:pt x="402336" y="156057"/>
                  </a:lnTo>
                  <a:lnTo>
                    <a:pt x="408432" y="161747"/>
                  </a:lnTo>
                  <a:close/>
                </a:path>
                <a:path w="414654" h="417829">
                  <a:moveTo>
                    <a:pt x="411480" y="179832"/>
                  </a:moveTo>
                  <a:lnTo>
                    <a:pt x="411480" y="164592"/>
                  </a:lnTo>
                  <a:lnTo>
                    <a:pt x="402336" y="170688"/>
                  </a:lnTo>
                  <a:lnTo>
                    <a:pt x="411480" y="179832"/>
                  </a:lnTo>
                  <a:close/>
                </a:path>
              </a:pathLst>
            </a:custGeom>
            <a:solidFill>
              <a:srgbClr val="00CC97"/>
            </a:solidFill>
          </p:spPr>
          <p:txBody>
            <a:bodyPr wrap="square" lIns="0" tIns="0" rIns="0" bIns="0" rtlCol="0"/>
            <a:lstStyle/>
            <a:p>
              <a:endParaRPr/>
            </a:p>
          </p:txBody>
        </p:sp>
      </p:grpSp>
      <p:sp>
        <p:nvSpPr>
          <p:cNvPr id="35" name="object 35"/>
          <p:cNvSpPr txBox="1"/>
          <p:nvPr/>
        </p:nvSpPr>
        <p:spPr>
          <a:xfrm>
            <a:off x="915297" y="1550925"/>
            <a:ext cx="8707120" cy="2132330"/>
          </a:xfrm>
          <a:prstGeom prst="rect">
            <a:avLst/>
          </a:prstGeom>
        </p:spPr>
        <p:txBody>
          <a:bodyPr vert="horz" wrap="square" lIns="0" tIns="53975" rIns="0" bIns="0" rtlCol="0">
            <a:spAutoFit/>
          </a:bodyPr>
          <a:lstStyle/>
          <a:p>
            <a:pPr marL="390525" marR="142240" indent="-378460">
              <a:lnSpc>
                <a:spcPts val="2620"/>
              </a:lnSpc>
              <a:spcBef>
                <a:spcPts val="425"/>
              </a:spcBef>
              <a:buChar char="•"/>
              <a:tabLst>
                <a:tab pos="390525" algn="l"/>
                <a:tab pos="391160" algn="l"/>
              </a:tabLst>
            </a:pPr>
            <a:r>
              <a:rPr sz="2400" spc="15" dirty="0">
                <a:latin typeface="Times New Roman"/>
                <a:cs typeface="Times New Roman"/>
              </a:rPr>
              <a:t>The </a:t>
            </a:r>
            <a:r>
              <a:rPr sz="2400" spc="10" dirty="0">
                <a:latin typeface="Times New Roman"/>
                <a:cs typeface="Times New Roman"/>
              </a:rPr>
              <a:t>primary </a:t>
            </a:r>
            <a:r>
              <a:rPr sz="2400" spc="5" dirty="0">
                <a:latin typeface="Times New Roman"/>
                <a:cs typeface="Times New Roman"/>
              </a:rPr>
              <a:t>factor </a:t>
            </a:r>
            <a:r>
              <a:rPr sz="2400" spc="10" dirty="0">
                <a:latin typeface="Times New Roman"/>
                <a:cs typeface="Times New Roman"/>
              </a:rPr>
              <a:t>that made relational databases more </a:t>
            </a:r>
            <a:r>
              <a:rPr sz="2400" spc="5" dirty="0">
                <a:latin typeface="Times New Roman"/>
                <a:cs typeface="Times New Roman"/>
              </a:rPr>
              <a:t>successful </a:t>
            </a:r>
            <a:r>
              <a:rPr sz="2400" spc="-585" dirty="0">
                <a:latin typeface="Times New Roman"/>
                <a:cs typeface="Times New Roman"/>
              </a:rPr>
              <a:t> </a:t>
            </a:r>
            <a:r>
              <a:rPr sz="2400" spc="15" dirty="0">
                <a:latin typeface="Times New Roman"/>
                <a:cs typeface="Times New Roman"/>
              </a:rPr>
              <a:t>over OO </a:t>
            </a:r>
            <a:r>
              <a:rPr sz="2400" spc="10" dirty="0">
                <a:latin typeface="Times New Roman"/>
                <a:cs typeface="Times New Roman"/>
              </a:rPr>
              <a:t>databases </a:t>
            </a:r>
            <a:r>
              <a:rPr sz="2400" spc="5" dirty="0">
                <a:latin typeface="Times New Roman"/>
                <a:cs typeface="Times New Roman"/>
              </a:rPr>
              <a:t>is </a:t>
            </a:r>
            <a:r>
              <a:rPr sz="2400" spc="15" dirty="0">
                <a:latin typeface="Times New Roman"/>
                <a:cs typeface="Times New Roman"/>
              </a:rPr>
              <a:t>probably </a:t>
            </a:r>
            <a:r>
              <a:rPr sz="2400" spc="10" dirty="0">
                <a:latin typeface="Times New Roman"/>
                <a:cs typeface="Times New Roman"/>
              </a:rPr>
              <a:t>the role </a:t>
            </a:r>
            <a:r>
              <a:rPr sz="2400" spc="5" dirty="0">
                <a:latin typeface="Times New Roman"/>
                <a:cs typeface="Times New Roman"/>
              </a:rPr>
              <a:t>played </a:t>
            </a:r>
            <a:r>
              <a:rPr sz="2400" spc="15" dirty="0">
                <a:latin typeface="Times New Roman"/>
                <a:cs typeface="Times New Roman"/>
              </a:rPr>
              <a:t>by </a:t>
            </a:r>
            <a:r>
              <a:rPr sz="2400" b="1" spc="15" dirty="0">
                <a:solidFill>
                  <a:srgbClr val="007F00"/>
                </a:solidFill>
                <a:latin typeface="Times New Roman"/>
                <a:cs typeface="Times New Roman"/>
              </a:rPr>
              <a:t>SQL as an </a:t>
            </a:r>
            <a:r>
              <a:rPr sz="2400" b="1" spc="20" dirty="0">
                <a:solidFill>
                  <a:srgbClr val="007F00"/>
                </a:solidFill>
                <a:latin typeface="Times New Roman"/>
                <a:cs typeface="Times New Roman"/>
              </a:rPr>
              <a:t> </a:t>
            </a:r>
            <a:r>
              <a:rPr sz="2400" b="1" spc="10" dirty="0">
                <a:solidFill>
                  <a:srgbClr val="007F00"/>
                </a:solidFill>
                <a:latin typeface="Times New Roman"/>
                <a:cs typeface="Times New Roman"/>
              </a:rPr>
              <a:t>integration</a:t>
            </a:r>
            <a:r>
              <a:rPr sz="2400" b="1" spc="-35" dirty="0">
                <a:solidFill>
                  <a:srgbClr val="007F00"/>
                </a:solidFill>
                <a:latin typeface="Times New Roman"/>
                <a:cs typeface="Times New Roman"/>
              </a:rPr>
              <a:t> </a:t>
            </a:r>
            <a:r>
              <a:rPr sz="2400" b="1" spc="5" dirty="0">
                <a:solidFill>
                  <a:srgbClr val="007F00"/>
                </a:solidFill>
                <a:latin typeface="Times New Roman"/>
                <a:cs typeface="Times New Roman"/>
              </a:rPr>
              <a:t>mechanism</a:t>
            </a:r>
            <a:r>
              <a:rPr sz="2400" b="1" spc="65" dirty="0">
                <a:solidFill>
                  <a:srgbClr val="007F00"/>
                </a:solidFill>
                <a:latin typeface="Times New Roman"/>
                <a:cs typeface="Times New Roman"/>
              </a:rPr>
              <a:t> </a:t>
            </a:r>
            <a:r>
              <a:rPr sz="2400" b="1" spc="15" dirty="0">
                <a:solidFill>
                  <a:srgbClr val="007F00"/>
                </a:solidFill>
                <a:latin typeface="Times New Roman"/>
                <a:cs typeface="Times New Roman"/>
              </a:rPr>
              <a:t>between</a:t>
            </a:r>
            <a:r>
              <a:rPr sz="2400" b="1" spc="-30" dirty="0">
                <a:solidFill>
                  <a:srgbClr val="007F00"/>
                </a:solidFill>
                <a:latin typeface="Times New Roman"/>
                <a:cs typeface="Times New Roman"/>
              </a:rPr>
              <a:t> </a:t>
            </a:r>
            <a:r>
              <a:rPr sz="2400" b="1" spc="10" dirty="0">
                <a:solidFill>
                  <a:srgbClr val="007F00"/>
                </a:solidFill>
                <a:latin typeface="Times New Roman"/>
                <a:cs typeface="Times New Roman"/>
              </a:rPr>
              <a:t>applications</a:t>
            </a:r>
            <a:endParaRPr sz="2400">
              <a:latin typeface="Times New Roman"/>
              <a:cs typeface="Times New Roman"/>
            </a:endParaRPr>
          </a:p>
          <a:p>
            <a:pPr marL="390525" marR="5080" indent="-378460">
              <a:lnSpc>
                <a:spcPct val="91300"/>
              </a:lnSpc>
              <a:spcBef>
                <a:spcPts val="509"/>
              </a:spcBef>
              <a:buChar char="•"/>
              <a:tabLst>
                <a:tab pos="390525" algn="l"/>
                <a:tab pos="391160" algn="l"/>
              </a:tabLst>
            </a:pPr>
            <a:r>
              <a:rPr sz="2400" spc="10" dirty="0">
                <a:latin typeface="Times New Roman"/>
                <a:cs typeface="Times New Roman"/>
              </a:rPr>
              <a:t>In </a:t>
            </a:r>
            <a:r>
              <a:rPr sz="2400" spc="5" dirty="0">
                <a:latin typeface="Times New Roman"/>
                <a:cs typeface="Times New Roman"/>
              </a:rPr>
              <a:t>this </a:t>
            </a:r>
            <a:r>
              <a:rPr sz="2400" spc="10" dirty="0">
                <a:latin typeface="Times New Roman"/>
                <a:cs typeface="Times New Roman"/>
              </a:rPr>
              <a:t>scenario, </a:t>
            </a:r>
            <a:r>
              <a:rPr sz="2400" spc="5" dirty="0">
                <a:latin typeface="Times New Roman"/>
                <a:cs typeface="Times New Roman"/>
              </a:rPr>
              <a:t>multiple </a:t>
            </a:r>
            <a:r>
              <a:rPr sz="2400" spc="10" dirty="0">
                <a:latin typeface="Times New Roman"/>
                <a:cs typeface="Times New Roman"/>
              </a:rPr>
              <a:t>applications </a:t>
            </a:r>
            <a:r>
              <a:rPr sz="2400" spc="5" dirty="0">
                <a:latin typeface="Times New Roman"/>
                <a:cs typeface="Times New Roman"/>
              </a:rPr>
              <a:t>store their </a:t>
            </a:r>
            <a:r>
              <a:rPr sz="2400" spc="10" dirty="0">
                <a:latin typeface="Times New Roman"/>
                <a:cs typeface="Times New Roman"/>
              </a:rPr>
              <a:t>data </a:t>
            </a:r>
            <a:r>
              <a:rPr sz="2400" spc="5" dirty="0">
                <a:latin typeface="Times New Roman"/>
                <a:cs typeface="Times New Roman"/>
              </a:rPr>
              <a:t>in </a:t>
            </a:r>
            <a:r>
              <a:rPr sz="2400" spc="10" dirty="0">
                <a:latin typeface="Times New Roman"/>
                <a:cs typeface="Times New Roman"/>
              </a:rPr>
              <a:t>a common, </a:t>
            </a:r>
            <a:r>
              <a:rPr sz="2400" spc="-585" dirty="0">
                <a:latin typeface="Times New Roman"/>
                <a:cs typeface="Times New Roman"/>
              </a:rPr>
              <a:t> </a:t>
            </a:r>
            <a:r>
              <a:rPr sz="2400" spc="10" dirty="0">
                <a:latin typeface="Times New Roman"/>
                <a:cs typeface="Times New Roman"/>
              </a:rPr>
              <a:t>integrated database. This </a:t>
            </a:r>
            <a:r>
              <a:rPr sz="2400" spc="10" dirty="0">
                <a:solidFill>
                  <a:srgbClr val="007F00"/>
                </a:solidFill>
                <a:latin typeface="Times New Roman"/>
                <a:cs typeface="Times New Roman"/>
              </a:rPr>
              <a:t>improves communication </a:t>
            </a:r>
            <a:r>
              <a:rPr sz="2400" spc="10" dirty="0">
                <a:latin typeface="Times New Roman"/>
                <a:cs typeface="Times New Roman"/>
              </a:rPr>
              <a:t>because </a:t>
            </a:r>
            <a:r>
              <a:rPr sz="2400" spc="5" dirty="0">
                <a:latin typeface="Times New Roman"/>
                <a:cs typeface="Times New Roman"/>
              </a:rPr>
              <a:t>all </a:t>
            </a:r>
            <a:r>
              <a:rPr sz="2400" spc="10" dirty="0">
                <a:latin typeface="Times New Roman"/>
                <a:cs typeface="Times New Roman"/>
              </a:rPr>
              <a:t>the </a:t>
            </a:r>
            <a:r>
              <a:rPr sz="2400" spc="15" dirty="0">
                <a:latin typeface="Times New Roman"/>
                <a:cs typeface="Times New Roman"/>
              </a:rPr>
              <a:t> </a:t>
            </a:r>
            <a:r>
              <a:rPr sz="2400" spc="10" dirty="0">
                <a:latin typeface="Times New Roman"/>
                <a:cs typeface="Times New Roman"/>
              </a:rPr>
              <a:t>applications</a:t>
            </a:r>
            <a:r>
              <a:rPr sz="2400" spc="-35" dirty="0">
                <a:latin typeface="Times New Roman"/>
                <a:cs typeface="Times New Roman"/>
              </a:rPr>
              <a:t> </a:t>
            </a:r>
            <a:r>
              <a:rPr sz="2400" spc="10" dirty="0">
                <a:latin typeface="Times New Roman"/>
                <a:cs typeface="Times New Roman"/>
              </a:rPr>
              <a:t>are</a:t>
            </a:r>
            <a:r>
              <a:rPr sz="2400" spc="5" dirty="0">
                <a:latin typeface="Times New Roman"/>
                <a:cs typeface="Times New Roman"/>
              </a:rPr>
              <a:t> </a:t>
            </a:r>
            <a:r>
              <a:rPr sz="2400" spc="10" dirty="0">
                <a:latin typeface="Times New Roman"/>
                <a:cs typeface="Times New Roman"/>
              </a:rPr>
              <a:t>operating</a:t>
            </a:r>
            <a:r>
              <a:rPr sz="2400" spc="-40" dirty="0">
                <a:latin typeface="Times New Roman"/>
                <a:cs typeface="Times New Roman"/>
              </a:rPr>
              <a:t> </a:t>
            </a:r>
            <a:r>
              <a:rPr sz="2400" spc="15" dirty="0">
                <a:latin typeface="Times New Roman"/>
                <a:cs typeface="Times New Roman"/>
              </a:rPr>
              <a:t>on</a:t>
            </a:r>
            <a:r>
              <a:rPr sz="2400" spc="-10" dirty="0">
                <a:latin typeface="Times New Roman"/>
                <a:cs typeface="Times New Roman"/>
              </a:rPr>
              <a:t> </a:t>
            </a:r>
            <a:r>
              <a:rPr sz="2400" spc="10" dirty="0">
                <a:latin typeface="Times New Roman"/>
                <a:cs typeface="Times New Roman"/>
              </a:rPr>
              <a:t>a</a:t>
            </a:r>
            <a:r>
              <a:rPr sz="2400" spc="25" dirty="0">
                <a:latin typeface="Times New Roman"/>
                <a:cs typeface="Times New Roman"/>
              </a:rPr>
              <a:t> </a:t>
            </a:r>
            <a:r>
              <a:rPr sz="2400" spc="5" dirty="0">
                <a:latin typeface="Times New Roman"/>
                <a:cs typeface="Times New Roman"/>
              </a:rPr>
              <a:t>consistent</a:t>
            </a:r>
            <a:r>
              <a:rPr sz="2400" spc="-25" dirty="0">
                <a:latin typeface="Times New Roman"/>
                <a:cs typeface="Times New Roman"/>
              </a:rPr>
              <a:t> </a:t>
            </a:r>
            <a:r>
              <a:rPr sz="2400" spc="5" dirty="0">
                <a:latin typeface="Times New Roman"/>
                <a:cs typeface="Times New Roman"/>
              </a:rPr>
              <a:t>set</a:t>
            </a:r>
            <a:r>
              <a:rPr sz="2400" spc="-5" dirty="0">
                <a:latin typeface="Times New Roman"/>
                <a:cs typeface="Times New Roman"/>
              </a:rPr>
              <a:t> </a:t>
            </a:r>
            <a:r>
              <a:rPr sz="2400" spc="15" dirty="0">
                <a:latin typeface="Times New Roman"/>
                <a:cs typeface="Times New Roman"/>
              </a:rPr>
              <a:t>of</a:t>
            </a:r>
            <a:r>
              <a:rPr sz="2400" spc="10" dirty="0">
                <a:latin typeface="Times New Roman"/>
                <a:cs typeface="Times New Roman"/>
              </a:rPr>
              <a:t> </a:t>
            </a:r>
            <a:r>
              <a:rPr sz="2400" spc="5" dirty="0">
                <a:latin typeface="Times New Roman"/>
                <a:cs typeface="Times New Roman"/>
              </a:rPr>
              <a:t>persistent</a:t>
            </a:r>
            <a:r>
              <a:rPr sz="2400" dirty="0">
                <a:latin typeface="Times New Roman"/>
                <a:cs typeface="Times New Roman"/>
              </a:rPr>
              <a:t> </a:t>
            </a:r>
            <a:r>
              <a:rPr sz="2400" spc="10" dirty="0">
                <a:latin typeface="Times New Roman"/>
                <a:cs typeface="Times New Roman"/>
              </a:rPr>
              <a:t>data</a:t>
            </a:r>
            <a:endParaRPr sz="2400">
              <a:latin typeface="Times New Roman"/>
              <a:cs typeface="Times New Roman"/>
            </a:endParaRPr>
          </a:p>
        </p:txBody>
      </p:sp>
      <p:pic>
        <p:nvPicPr>
          <p:cNvPr id="36" name="object 36"/>
          <p:cNvPicPr/>
          <p:nvPr/>
        </p:nvPicPr>
        <p:blipFill>
          <a:blip r:embed="rId18" cstate="print"/>
          <a:stretch>
            <a:fillRect/>
          </a:stretch>
        </p:blipFill>
        <p:spPr>
          <a:xfrm>
            <a:off x="3155865" y="5165981"/>
            <a:ext cx="728688" cy="670938"/>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38100">
              <a:lnSpc>
                <a:spcPts val="1565"/>
              </a:lnSpc>
            </a:pPr>
            <a:fld id="{81D60167-4931-47E6-BA6A-407CBD079E47}" type="slidenum">
              <a:rPr spc="15" dirty="0"/>
              <a:t>13</a:t>
            </a:fld>
            <a:endParaRPr spc="1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1750" y="551180"/>
            <a:ext cx="7801609" cy="629285"/>
          </a:xfrm>
          <a:prstGeom prst="rect">
            <a:avLst/>
          </a:prstGeom>
        </p:spPr>
        <p:txBody>
          <a:bodyPr vert="horz" wrap="square" lIns="0" tIns="13970" rIns="0" bIns="0" rtlCol="0">
            <a:spAutoFit/>
          </a:bodyPr>
          <a:lstStyle/>
          <a:p>
            <a:pPr marL="12700">
              <a:lnSpc>
                <a:spcPct val="100000"/>
              </a:lnSpc>
              <a:spcBef>
                <a:spcPts val="110"/>
              </a:spcBef>
            </a:pPr>
            <a:r>
              <a:rPr sz="3950" spc="5" dirty="0"/>
              <a:t>Integration</a:t>
            </a:r>
            <a:r>
              <a:rPr sz="3950" spc="10" dirty="0"/>
              <a:t> </a:t>
            </a:r>
            <a:r>
              <a:rPr sz="3950" spc="5" dirty="0"/>
              <a:t>vs</a:t>
            </a:r>
            <a:r>
              <a:rPr sz="3950" dirty="0"/>
              <a:t> </a:t>
            </a:r>
            <a:r>
              <a:rPr sz="3950" spc="5" dirty="0"/>
              <a:t>application</a:t>
            </a:r>
            <a:r>
              <a:rPr sz="3950" spc="-15" dirty="0"/>
              <a:t> </a:t>
            </a:r>
            <a:r>
              <a:rPr sz="3950" spc="5" dirty="0"/>
              <a:t>databases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64095"/>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499108"/>
            <a:ext cx="8907780" cy="4143375"/>
          </a:xfrm>
          <a:prstGeom prst="rect">
            <a:avLst/>
          </a:prstGeom>
        </p:spPr>
        <p:txBody>
          <a:bodyPr vert="horz" wrap="square" lIns="0" tIns="53975" rIns="0" bIns="0" rtlCol="0">
            <a:spAutoFit/>
          </a:bodyPr>
          <a:lstStyle/>
          <a:p>
            <a:pPr marL="390525" indent="-378460">
              <a:lnSpc>
                <a:spcPct val="100000"/>
              </a:lnSpc>
              <a:spcBef>
                <a:spcPts val="425"/>
              </a:spcBef>
              <a:buChar char="•"/>
              <a:tabLst>
                <a:tab pos="390525" algn="l"/>
                <a:tab pos="391160" algn="l"/>
              </a:tabLst>
            </a:pPr>
            <a:r>
              <a:rPr sz="2650" spc="-5" dirty="0">
                <a:latin typeface="Times New Roman"/>
                <a:cs typeface="Times New Roman"/>
              </a:rPr>
              <a:t>There</a:t>
            </a:r>
            <a:r>
              <a:rPr sz="2650" spc="-25" dirty="0">
                <a:latin typeface="Times New Roman"/>
                <a:cs typeface="Times New Roman"/>
              </a:rPr>
              <a:t> </a:t>
            </a:r>
            <a:r>
              <a:rPr sz="2650" spc="-5" dirty="0">
                <a:latin typeface="Times New Roman"/>
                <a:cs typeface="Times New Roman"/>
              </a:rPr>
              <a:t>are</a:t>
            </a:r>
            <a:r>
              <a:rPr sz="2650" spc="5" dirty="0">
                <a:latin typeface="Times New Roman"/>
                <a:cs typeface="Times New Roman"/>
              </a:rPr>
              <a:t> </a:t>
            </a:r>
            <a:r>
              <a:rPr sz="2650" spc="-5" dirty="0">
                <a:latin typeface="Times New Roman"/>
                <a:cs typeface="Times New Roman"/>
              </a:rPr>
              <a:t>downsides</a:t>
            </a:r>
            <a:r>
              <a:rPr sz="2650" spc="5" dirty="0">
                <a:latin typeface="Times New Roman"/>
                <a:cs typeface="Times New Roman"/>
              </a:rPr>
              <a:t> </a:t>
            </a:r>
            <a:r>
              <a:rPr sz="2650" dirty="0">
                <a:latin typeface="Times New Roman"/>
                <a:cs typeface="Times New Roman"/>
              </a:rPr>
              <a:t>to</a:t>
            </a:r>
            <a:r>
              <a:rPr sz="2650" spc="-20" dirty="0">
                <a:latin typeface="Times New Roman"/>
                <a:cs typeface="Times New Roman"/>
              </a:rPr>
              <a:t> </a:t>
            </a:r>
            <a:r>
              <a:rPr sz="2650" spc="-5" dirty="0">
                <a:latin typeface="Times New Roman"/>
                <a:cs typeface="Times New Roman"/>
              </a:rPr>
              <a:t>shared</a:t>
            </a:r>
            <a:r>
              <a:rPr sz="2650" dirty="0">
                <a:latin typeface="Times New Roman"/>
                <a:cs typeface="Times New Roman"/>
              </a:rPr>
              <a:t> </a:t>
            </a:r>
            <a:r>
              <a:rPr sz="2650" spc="-5" dirty="0">
                <a:latin typeface="Times New Roman"/>
                <a:cs typeface="Times New Roman"/>
              </a:rPr>
              <a:t>database</a:t>
            </a:r>
            <a:r>
              <a:rPr sz="2650" spc="-20" dirty="0">
                <a:latin typeface="Times New Roman"/>
                <a:cs typeface="Times New Roman"/>
              </a:rPr>
              <a:t> </a:t>
            </a:r>
            <a:r>
              <a:rPr sz="2650" dirty="0">
                <a:latin typeface="Times New Roman"/>
                <a:cs typeface="Times New Roman"/>
              </a:rPr>
              <a:t>integration</a:t>
            </a:r>
            <a:endParaRPr sz="2650">
              <a:latin typeface="Times New Roman"/>
              <a:cs typeface="Times New Roman"/>
            </a:endParaRPr>
          </a:p>
          <a:p>
            <a:pPr marL="896619" marR="200660" lvl="1" indent="-378460">
              <a:lnSpc>
                <a:spcPts val="2860"/>
              </a:lnSpc>
              <a:spcBef>
                <a:spcPts val="685"/>
              </a:spcBef>
              <a:buFont typeface="Wingdings"/>
              <a:buChar char=""/>
              <a:tabLst>
                <a:tab pos="896619" algn="l"/>
              </a:tabLst>
            </a:pPr>
            <a:r>
              <a:rPr sz="2650" spc="-10" dirty="0">
                <a:latin typeface="Times New Roman"/>
                <a:cs typeface="Times New Roman"/>
              </a:rPr>
              <a:t>A</a:t>
            </a:r>
            <a:r>
              <a:rPr sz="2650" spc="-145" dirty="0">
                <a:latin typeface="Times New Roman"/>
                <a:cs typeface="Times New Roman"/>
              </a:rPr>
              <a:t> </a:t>
            </a:r>
            <a:r>
              <a:rPr sz="2650" dirty="0">
                <a:latin typeface="Times New Roman"/>
                <a:cs typeface="Times New Roman"/>
              </a:rPr>
              <a:t>structure</a:t>
            </a:r>
            <a:r>
              <a:rPr sz="2650" spc="-15" dirty="0">
                <a:latin typeface="Times New Roman"/>
                <a:cs typeface="Times New Roman"/>
              </a:rPr>
              <a:t> </a:t>
            </a:r>
            <a:r>
              <a:rPr sz="2650" spc="-5" dirty="0">
                <a:latin typeface="Times New Roman"/>
                <a:cs typeface="Times New Roman"/>
              </a:rPr>
              <a:t>that</a:t>
            </a:r>
            <a:r>
              <a:rPr sz="2650" spc="-25" dirty="0">
                <a:latin typeface="Times New Roman"/>
                <a:cs typeface="Times New Roman"/>
              </a:rPr>
              <a:t> </a:t>
            </a:r>
            <a:r>
              <a:rPr sz="2650" dirty="0">
                <a:latin typeface="Times New Roman"/>
                <a:cs typeface="Times New Roman"/>
              </a:rPr>
              <a:t>is</a:t>
            </a:r>
            <a:r>
              <a:rPr sz="2650" spc="-10" dirty="0">
                <a:latin typeface="Times New Roman"/>
                <a:cs typeface="Times New Roman"/>
              </a:rPr>
              <a:t> </a:t>
            </a:r>
            <a:r>
              <a:rPr sz="2650" spc="-5" dirty="0">
                <a:latin typeface="Times New Roman"/>
                <a:cs typeface="Times New Roman"/>
              </a:rPr>
              <a:t>designed</a:t>
            </a:r>
            <a:r>
              <a:rPr sz="2650" spc="10" dirty="0">
                <a:latin typeface="Times New Roman"/>
                <a:cs typeface="Times New Roman"/>
              </a:rPr>
              <a:t> </a:t>
            </a:r>
            <a:r>
              <a:rPr sz="2650" dirty="0">
                <a:latin typeface="Times New Roman"/>
                <a:cs typeface="Times New Roman"/>
              </a:rPr>
              <a:t>to</a:t>
            </a:r>
            <a:r>
              <a:rPr sz="2650" spc="-15" dirty="0">
                <a:latin typeface="Times New Roman"/>
                <a:cs typeface="Times New Roman"/>
              </a:rPr>
              <a:t> </a:t>
            </a:r>
            <a:r>
              <a:rPr sz="2650" dirty="0">
                <a:latin typeface="Times New Roman"/>
                <a:cs typeface="Times New Roman"/>
              </a:rPr>
              <a:t>integrate</a:t>
            </a:r>
            <a:r>
              <a:rPr sz="2650" spc="-60" dirty="0">
                <a:latin typeface="Times New Roman"/>
                <a:cs typeface="Times New Roman"/>
              </a:rPr>
              <a:t> </a:t>
            </a:r>
            <a:r>
              <a:rPr sz="2650" spc="-20" dirty="0">
                <a:latin typeface="Times New Roman"/>
                <a:cs typeface="Times New Roman"/>
              </a:rPr>
              <a:t>many</a:t>
            </a:r>
            <a:r>
              <a:rPr sz="2650" spc="60" dirty="0">
                <a:latin typeface="Times New Roman"/>
                <a:cs typeface="Times New Roman"/>
              </a:rPr>
              <a:t> </a:t>
            </a:r>
            <a:r>
              <a:rPr sz="2650" spc="-5" dirty="0">
                <a:latin typeface="Times New Roman"/>
                <a:cs typeface="Times New Roman"/>
              </a:rPr>
              <a:t>applications </a:t>
            </a:r>
            <a:r>
              <a:rPr sz="2650" spc="-650" dirty="0">
                <a:latin typeface="Times New Roman"/>
                <a:cs typeface="Times New Roman"/>
              </a:rPr>
              <a:t> </a:t>
            </a:r>
            <a:r>
              <a:rPr sz="2650" spc="-5" dirty="0">
                <a:latin typeface="Times New Roman"/>
                <a:cs typeface="Times New Roman"/>
              </a:rPr>
              <a:t>ends</a:t>
            </a:r>
            <a:r>
              <a:rPr sz="2650" spc="5" dirty="0">
                <a:latin typeface="Times New Roman"/>
                <a:cs typeface="Times New Roman"/>
              </a:rPr>
              <a:t> </a:t>
            </a:r>
            <a:r>
              <a:rPr sz="2650" spc="-5" dirty="0">
                <a:latin typeface="Times New Roman"/>
                <a:cs typeface="Times New Roman"/>
              </a:rPr>
              <a:t>up</a:t>
            </a:r>
            <a:r>
              <a:rPr sz="2650" spc="5" dirty="0">
                <a:latin typeface="Times New Roman"/>
                <a:cs typeface="Times New Roman"/>
              </a:rPr>
              <a:t> </a:t>
            </a:r>
            <a:r>
              <a:rPr sz="2650" spc="-5" dirty="0">
                <a:latin typeface="Times New Roman"/>
                <a:cs typeface="Times New Roman"/>
              </a:rPr>
              <a:t>being</a:t>
            </a:r>
            <a:r>
              <a:rPr sz="2650" spc="-15" dirty="0">
                <a:latin typeface="Times New Roman"/>
                <a:cs typeface="Times New Roman"/>
              </a:rPr>
              <a:t> </a:t>
            </a:r>
            <a:r>
              <a:rPr sz="2650" spc="-20" dirty="0">
                <a:latin typeface="Times New Roman"/>
                <a:cs typeface="Times New Roman"/>
              </a:rPr>
              <a:t>more</a:t>
            </a:r>
            <a:r>
              <a:rPr sz="2650" spc="55" dirty="0">
                <a:latin typeface="Times New Roman"/>
                <a:cs typeface="Times New Roman"/>
              </a:rPr>
              <a:t> </a:t>
            </a:r>
            <a:r>
              <a:rPr sz="2650" spc="-15" dirty="0">
                <a:latin typeface="Times New Roman"/>
                <a:cs typeface="Times New Roman"/>
              </a:rPr>
              <a:t>complex</a:t>
            </a:r>
            <a:endParaRPr sz="2650">
              <a:latin typeface="Times New Roman"/>
              <a:cs typeface="Times New Roman"/>
            </a:endParaRPr>
          </a:p>
          <a:p>
            <a:pPr marL="896619" marR="1033144" lvl="1" indent="-378460">
              <a:lnSpc>
                <a:spcPts val="2860"/>
              </a:lnSpc>
              <a:spcBef>
                <a:spcPts val="640"/>
              </a:spcBef>
              <a:buFont typeface="Wingdings"/>
              <a:buChar char=""/>
              <a:tabLst>
                <a:tab pos="896619" algn="l"/>
              </a:tabLst>
            </a:pPr>
            <a:r>
              <a:rPr sz="2650" spc="-10" dirty="0">
                <a:latin typeface="Times New Roman"/>
                <a:cs typeface="Times New Roman"/>
              </a:rPr>
              <a:t>Changes </a:t>
            </a:r>
            <a:r>
              <a:rPr sz="2650" dirty="0">
                <a:latin typeface="Times New Roman"/>
                <a:cs typeface="Times New Roman"/>
              </a:rPr>
              <a:t>to </a:t>
            </a:r>
            <a:r>
              <a:rPr sz="2650" spc="-5" dirty="0">
                <a:latin typeface="Times New Roman"/>
                <a:cs typeface="Times New Roman"/>
              </a:rPr>
              <a:t>data by </a:t>
            </a:r>
            <a:r>
              <a:rPr sz="2650" spc="-10" dirty="0">
                <a:latin typeface="Times New Roman"/>
                <a:cs typeface="Times New Roman"/>
              </a:rPr>
              <a:t>different </a:t>
            </a:r>
            <a:r>
              <a:rPr sz="2650" spc="-5" dirty="0">
                <a:latin typeface="Times New Roman"/>
                <a:cs typeface="Times New Roman"/>
              </a:rPr>
              <a:t>applications need </a:t>
            </a:r>
            <a:r>
              <a:rPr sz="2650" dirty="0">
                <a:latin typeface="Times New Roman"/>
                <a:cs typeface="Times New Roman"/>
              </a:rPr>
              <a:t>to </a:t>
            </a:r>
            <a:r>
              <a:rPr sz="2650" spc="-5" dirty="0">
                <a:latin typeface="Times New Roman"/>
                <a:cs typeface="Times New Roman"/>
              </a:rPr>
              <a:t>be </a:t>
            </a:r>
            <a:r>
              <a:rPr sz="2650" spc="-650" dirty="0">
                <a:latin typeface="Times New Roman"/>
                <a:cs typeface="Times New Roman"/>
              </a:rPr>
              <a:t> </a:t>
            </a:r>
            <a:r>
              <a:rPr sz="2650" spc="-5" dirty="0">
                <a:latin typeface="Times New Roman"/>
                <a:cs typeface="Times New Roman"/>
              </a:rPr>
              <a:t>coordinated</a:t>
            </a:r>
            <a:endParaRPr sz="2650">
              <a:latin typeface="Times New Roman"/>
              <a:cs typeface="Times New Roman"/>
            </a:endParaRPr>
          </a:p>
          <a:p>
            <a:pPr marL="896619" marR="481965" lvl="1" indent="-378460">
              <a:lnSpc>
                <a:spcPts val="2860"/>
              </a:lnSpc>
              <a:spcBef>
                <a:spcPts val="640"/>
              </a:spcBef>
              <a:buFont typeface="Wingdings"/>
              <a:buChar char=""/>
              <a:tabLst>
                <a:tab pos="896619" algn="l"/>
              </a:tabLst>
            </a:pPr>
            <a:r>
              <a:rPr sz="2650" spc="-10" dirty="0">
                <a:latin typeface="Times New Roman"/>
                <a:cs typeface="Times New Roman"/>
              </a:rPr>
              <a:t>different</a:t>
            </a:r>
            <a:r>
              <a:rPr sz="2650" spc="-25" dirty="0">
                <a:latin typeface="Times New Roman"/>
                <a:cs typeface="Times New Roman"/>
              </a:rPr>
              <a:t> </a:t>
            </a:r>
            <a:r>
              <a:rPr sz="2650" spc="-5" dirty="0">
                <a:latin typeface="Times New Roman"/>
                <a:cs typeface="Times New Roman"/>
              </a:rPr>
              <a:t>applications</a:t>
            </a:r>
            <a:r>
              <a:rPr sz="2650" spc="-25" dirty="0">
                <a:latin typeface="Times New Roman"/>
                <a:cs typeface="Times New Roman"/>
              </a:rPr>
              <a:t> </a:t>
            </a:r>
            <a:r>
              <a:rPr sz="2650" spc="-5" dirty="0">
                <a:latin typeface="Times New Roman"/>
                <a:cs typeface="Times New Roman"/>
              </a:rPr>
              <a:t>have </a:t>
            </a:r>
            <a:r>
              <a:rPr sz="2650" spc="-10" dirty="0">
                <a:latin typeface="Times New Roman"/>
                <a:cs typeface="Times New Roman"/>
              </a:rPr>
              <a:t>different</a:t>
            </a:r>
            <a:r>
              <a:rPr sz="2650" spc="-20" dirty="0">
                <a:latin typeface="Times New Roman"/>
                <a:cs typeface="Times New Roman"/>
              </a:rPr>
              <a:t> </a:t>
            </a:r>
            <a:r>
              <a:rPr sz="2650" spc="-10" dirty="0">
                <a:latin typeface="Times New Roman"/>
                <a:cs typeface="Times New Roman"/>
              </a:rPr>
              <a:t>performance</a:t>
            </a:r>
            <a:r>
              <a:rPr sz="2650" spc="50" dirty="0">
                <a:latin typeface="Times New Roman"/>
                <a:cs typeface="Times New Roman"/>
              </a:rPr>
              <a:t> </a:t>
            </a:r>
            <a:r>
              <a:rPr sz="2650" spc="-5" dirty="0">
                <a:latin typeface="Times New Roman"/>
                <a:cs typeface="Times New Roman"/>
              </a:rPr>
              <a:t>needs, </a:t>
            </a:r>
            <a:r>
              <a:rPr sz="2650" spc="-650" dirty="0">
                <a:latin typeface="Times New Roman"/>
                <a:cs typeface="Times New Roman"/>
              </a:rPr>
              <a:t> </a:t>
            </a:r>
            <a:r>
              <a:rPr sz="2650" spc="-5" dirty="0">
                <a:latin typeface="Times New Roman"/>
                <a:cs typeface="Times New Roman"/>
              </a:rPr>
              <a:t>thus</a:t>
            </a:r>
            <a:r>
              <a:rPr sz="2650" spc="-10" dirty="0">
                <a:latin typeface="Times New Roman"/>
                <a:cs typeface="Times New Roman"/>
              </a:rPr>
              <a:t> </a:t>
            </a:r>
            <a:r>
              <a:rPr sz="2650" spc="-5" dirty="0">
                <a:latin typeface="Times New Roman"/>
                <a:cs typeface="Times New Roman"/>
              </a:rPr>
              <a:t>call for</a:t>
            </a:r>
            <a:r>
              <a:rPr sz="2650" spc="-10" dirty="0">
                <a:latin typeface="Times New Roman"/>
                <a:cs typeface="Times New Roman"/>
              </a:rPr>
              <a:t> different</a:t>
            </a:r>
            <a:r>
              <a:rPr sz="2650" spc="-30" dirty="0">
                <a:latin typeface="Times New Roman"/>
                <a:cs typeface="Times New Roman"/>
              </a:rPr>
              <a:t> </a:t>
            </a:r>
            <a:r>
              <a:rPr sz="2650" spc="-5" dirty="0">
                <a:latin typeface="Times New Roman"/>
                <a:cs typeface="Times New Roman"/>
              </a:rPr>
              <a:t>index</a:t>
            </a:r>
            <a:r>
              <a:rPr sz="2650" spc="-10" dirty="0">
                <a:latin typeface="Times New Roman"/>
                <a:cs typeface="Times New Roman"/>
              </a:rPr>
              <a:t> </a:t>
            </a:r>
            <a:r>
              <a:rPr sz="2650" spc="-5" dirty="0">
                <a:latin typeface="Times New Roman"/>
                <a:cs typeface="Times New Roman"/>
              </a:rPr>
              <a:t>structures</a:t>
            </a:r>
            <a:endParaRPr sz="2650">
              <a:latin typeface="Times New Roman"/>
              <a:cs typeface="Times New Roman"/>
            </a:endParaRPr>
          </a:p>
          <a:p>
            <a:pPr marL="896619" lvl="1" indent="-378460">
              <a:lnSpc>
                <a:spcPct val="100000"/>
              </a:lnSpc>
              <a:spcBef>
                <a:spcPts val="254"/>
              </a:spcBef>
              <a:buFont typeface="Wingdings"/>
              <a:buChar char=""/>
              <a:tabLst>
                <a:tab pos="896619" algn="l"/>
              </a:tabLst>
            </a:pPr>
            <a:r>
              <a:rPr sz="2650" spc="-15" dirty="0">
                <a:latin typeface="Times New Roman"/>
                <a:cs typeface="Times New Roman"/>
              </a:rPr>
              <a:t>complex</a:t>
            </a:r>
            <a:r>
              <a:rPr sz="2650" spc="40" dirty="0">
                <a:latin typeface="Times New Roman"/>
                <a:cs typeface="Times New Roman"/>
              </a:rPr>
              <a:t> </a:t>
            </a:r>
            <a:r>
              <a:rPr sz="2650" spc="-5" dirty="0">
                <a:latin typeface="Times New Roman"/>
                <a:cs typeface="Times New Roman"/>
              </a:rPr>
              <a:t>access</a:t>
            </a:r>
            <a:r>
              <a:rPr sz="2650" spc="-20" dirty="0">
                <a:latin typeface="Times New Roman"/>
                <a:cs typeface="Times New Roman"/>
              </a:rPr>
              <a:t> </a:t>
            </a:r>
            <a:r>
              <a:rPr sz="2650" spc="-5" dirty="0">
                <a:latin typeface="Times New Roman"/>
                <a:cs typeface="Times New Roman"/>
              </a:rPr>
              <a:t>control</a:t>
            </a:r>
            <a:r>
              <a:rPr sz="2650" spc="-15" dirty="0">
                <a:latin typeface="Times New Roman"/>
                <a:cs typeface="Times New Roman"/>
              </a:rPr>
              <a:t> </a:t>
            </a:r>
            <a:r>
              <a:rPr sz="2650" dirty="0">
                <a:latin typeface="Times New Roman"/>
                <a:cs typeface="Times New Roman"/>
              </a:rPr>
              <a:t>policies</a:t>
            </a:r>
            <a:endParaRPr sz="2650">
              <a:latin typeface="Times New Roman"/>
              <a:cs typeface="Times New Roman"/>
            </a:endParaRPr>
          </a:p>
          <a:p>
            <a:pPr marL="390525" marR="5080" indent="-378460">
              <a:lnSpc>
                <a:spcPts val="2860"/>
              </a:lnSpc>
              <a:spcBef>
                <a:spcPts val="685"/>
              </a:spcBef>
              <a:buFont typeface="Arial MT"/>
              <a:buChar char="•"/>
              <a:tabLst>
                <a:tab pos="390525" algn="l"/>
                <a:tab pos="391160" algn="l"/>
              </a:tabLst>
            </a:pPr>
            <a:r>
              <a:rPr sz="2650" spc="-10" dirty="0">
                <a:latin typeface="Times New Roman"/>
                <a:cs typeface="Times New Roman"/>
              </a:rPr>
              <a:t>A different </a:t>
            </a:r>
            <a:r>
              <a:rPr sz="2650" spc="-5" dirty="0">
                <a:latin typeface="Times New Roman"/>
                <a:cs typeface="Times New Roman"/>
              </a:rPr>
              <a:t>approach </a:t>
            </a:r>
            <a:r>
              <a:rPr sz="2650" dirty="0">
                <a:latin typeface="Times New Roman"/>
                <a:cs typeface="Times New Roman"/>
              </a:rPr>
              <a:t>is to </a:t>
            </a:r>
            <a:r>
              <a:rPr sz="2650" spc="-5" dirty="0">
                <a:latin typeface="Times New Roman"/>
                <a:cs typeface="Times New Roman"/>
              </a:rPr>
              <a:t>treat </a:t>
            </a:r>
            <a:r>
              <a:rPr sz="2650" spc="-30" dirty="0">
                <a:latin typeface="Times New Roman"/>
                <a:cs typeface="Times New Roman"/>
              </a:rPr>
              <a:t>your </a:t>
            </a:r>
            <a:r>
              <a:rPr sz="2650" spc="-5" dirty="0">
                <a:latin typeface="Times New Roman"/>
                <a:cs typeface="Times New Roman"/>
              </a:rPr>
              <a:t>database as an </a:t>
            </a:r>
            <a:r>
              <a:rPr sz="2650" b="1" spc="-5" dirty="0">
                <a:latin typeface="Times New Roman"/>
                <a:cs typeface="Times New Roman"/>
              </a:rPr>
              <a:t>application </a:t>
            </a:r>
            <a:r>
              <a:rPr sz="2650" b="1" spc="-650" dirty="0">
                <a:latin typeface="Times New Roman"/>
                <a:cs typeface="Times New Roman"/>
              </a:rPr>
              <a:t> </a:t>
            </a:r>
            <a:r>
              <a:rPr sz="2650" b="1" spc="-5" dirty="0">
                <a:latin typeface="Times New Roman"/>
                <a:cs typeface="Times New Roman"/>
              </a:rPr>
              <a:t>database</a:t>
            </a:r>
            <a:endParaRPr sz="265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65"/>
              </a:lnSpc>
            </a:pPr>
            <a:fld id="{81D60167-4931-47E6-BA6A-407CBD079E47}" type="slidenum">
              <a:rPr spc="15" dirty="0"/>
              <a:t>14</a:t>
            </a:fld>
            <a:endParaRPr spc="1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3559" y="551180"/>
            <a:ext cx="4775200" cy="629285"/>
          </a:xfrm>
          <a:prstGeom prst="rect">
            <a:avLst/>
          </a:prstGeom>
        </p:spPr>
        <p:txBody>
          <a:bodyPr vert="horz" wrap="square" lIns="0" tIns="13970" rIns="0" bIns="0" rtlCol="0">
            <a:spAutoFit/>
          </a:bodyPr>
          <a:lstStyle/>
          <a:p>
            <a:pPr marL="12700">
              <a:lnSpc>
                <a:spcPct val="100000"/>
              </a:lnSpc>
              <a:spcBef>
                <a:spcPts val="110"/>
              </a:spcBef>
            </a:pPr>
            <a:r>
              <a:rPr sz="3950" spc="5" dirty="0"/>
              <a:t>Application</a:t>
            </a:r>
            <a:r>
              <a:rPr sz="3950" spc="-40" dirty="0"/>
              <a:t> </a:t>
            </a:r>
            <a:r>
              <a:rPr sz="3950" spc="5" dirty="0"/>
              <a:t>databases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912249" y="1541781"/>
            <a:ext cx="8943975" cy="5109845"/>
          </a:xfrm>
          <a:prstGeom prst="rect">
            <a:avLst/>
          </a:prstGeom>
        </p:spPr>
        <p:txBody>
          <a:bodyPr vert="horz" wrap="square" lIns="0" tIns="57150" rIns="0" bIns="0" rtlCol="0">
            <a:spAutoFit/>
          </a:bodyPr>
          <a:lstStyle/>
          <a:p>
            <a:pPr marL="390525" marR="5080" indent="-378460">
              <a:lnSpc>
                <a:spcPts val="2860"/>
              </a:lnSpc>
              <a:spcBef>
                <a:spcPts val="450"/>
              </a:spcBef>
              <a:buChar char="•"/>
              <a:tabLst>
                <a:tab pos="390525" algn="l"/>
                <a:tab pos="391160" algn="l"/>
              </a:tabLst>
            </a:pPr>
            <a:r>
              <a:rPr sz="2650" spc="-15" dirty="0">
                <a:latin typeface="Times New Roman"/>
                <a:cs typeface="Times New Roman"/>
              </a:rPr>
              <a:t>An </a:t>
            </a:r>
            <a:r>
              <a:rPr sz="2650" spc="-5" dirty="0">
                <a:latin typeface="Times New Roman"/>
                <a:cs typeface="Times New Roman"/>
              </a:rPr>
              <a:t>application database </a:t>
            </a:r>
            <a:r>
              <a:rPr sz="2650" dirty="0">
                <a:latin typeface="Times New Roman"/>
                <a:cs typeface="Times New Roman"/>
              </a:rPr>
              <a:t>is </a:t>
            </a:r>
            <a:r>
              <a:rPr sz="2650" spc="-5" dirty="0">
                <a:latin typeface="Times New Roman"/>
                <a:cs typeface="Times New Roman"/>
              </a:rPr>
              <a:t>only </a:t>
            </a:r>
            <a:r>
              <a:rPr sz="2650" dirty="0">
                <a:latin typeface="Times New Roman"/>
                <a:cs typeface="Times New Roman"/>
              </a:rPr>
              <a:t>directly </a:t>
            </a:r>
            <a:r>
              <a:rPr sz="2650" spc="-5" dirty="0">
                <a:latin typeface="Times New Roman"/>
                <a:cs typeface="Times New Roman"/>
              </a:rPr>
              <a:t>accessed by a </a:t>
            </a:r>
            <a:r>
              <a:rPr sz="2650" dirty="0">
                <a:latin typeface="Times New Roman"/>
                <a:cs typeface="Times New Roman"/>
              </a:rPr>
              <a:t>single </a:t>
            </a:r>
            <a:r>
              <a:rPr sz="2650" spc="5" dirty="0">
                <a:latin typeface="Times New Roman"/>
                <a:cs typeface="Times New Roman"/>
              </a:rPr>
              <a:t> </a:t>
            </a:r>
            <a:r>
              <a:rPr sz="2650" spc="-5" dirty="0">
                <a:latin typeface="Times New Roman"/>
                <a:cs typeface="Times New Roman"/>
              </a:rPr>
              <a:t>application,</a:t>
            </a:r>
            <a:r>
              <a:rPr sz="2650" spc="-50" dirty="0">
                <a:latin typeface="Times New Roman"/>
                <a:cs typeface="Times New Roman"/>
              </a:rPr>
              <a:t> </a:t>
            </a:r>
            <a:r>
              <a:rPr sz="2650" spc="-10" dirty="0">
                <a:latin typeface="Times New Roman"/>
                <a:cs typeface="Times New Roman"/>
              </a:rPr>
              <a:t>which</a:t>
            </a:r>
            <a:r>
              <a:rPr sz="2650" spc="10" dirty="0">
                <a:latin typeface="Times New Roman"/>
                <a:cs typeface="Times New Roman"/>
              </a:rPr>
              <a:t> </a:t>
            </a:r>
            <a:r>
              <a:rPr sz="2650" spc="-20" dirty="0">
                <a:latin typeface="Times New Roman"/>
                <a:cs typeface="Times New Roman"/>
              </a:rPr>
              <a:t>makes</a:t>
            </a:r>
            <a:r>
              <a:rPr sz="2650" spc="65" dirty="0">
                <a:latin typeface="Times New Roman"/>
                <a:cs typeface="Times New Roman"/>
              </a:rPr>
              <a:t> </a:t>
            </a:r>
            <a:r>
              <a:rPr sz="2650" dirty="0">
                <a:latin typeface="Times New Roman"/>
                <a:cs typeface="Times New Roman"/>
              </a:rPr>
              <a:t>it</a:t>
            </a:r>
            <a:r>
              <a:rPr sz="2650" spc="5" dirty="0">
                <a:latin typeface="Times New Roman"/>
                <a:cs typeface="Times New Roman"/>
              </a:rPr>
              <a:t> </a:t>
            </a:r>
            <a:r>
              <a:rPr sz="2650" spc="-25" dirty="0">
                <a:solidFill>
                  <a:srgbClr val="3265FF"/>
                </a:solidFill>
                <a:latin typeface="Times New Roman"/>
                <a:cs typeface="Times New Roman"/>
              </a:rPr>
              <a:t>much</a:t>
            </a:r>
            <a:r>
              <a:rPr sz="2650" spc="60" dirty="0">
                <a:solidFill>
                  <a:srgbClr val="3265FF"/>
                </a:solidFill>
                <a:latin typeface="Times New Roman"/>
                <a:cs typeface="Times New Roman"/>
              </a:rPr>
              <a:t> </a:t>
            </a:r>
            <a:r>
              <a:rPr sz="2650" spc="-5" dirty="0">
                <a:solidFill>
                  <a:srgbClr val="3265FF"/>
                </a:solidFill>
                <a:latin typeface="Times New Roman"/>
                <a:cs typeface="Times New Roman"/>
              </a:rPr>
              <a:t>easier </a:t>
            </a:r>
            <a:r>
              <a:rPr sz="2650" dirty="0">
                <a:solidFill>
                  <a:srgbClr val="3265FF"/>
                </a:solidFill>
                <a:latin typeface="Times New Roman"/>
                <a:cs typeface="Times New Roman"/>
              </a:rPr>
              <a:t>to</a:t>
            </a:r>
            <a:r>
              <a:rPr sz="2650" spc="-5" dirty="0">
                <a:solidFill>
                  <a:srgbClr val="3265FF"/>
                </a:solidFill>
                <a:latin typeface="Times New Roman"/>
                <a:cs typeface="Times New Roman"/>
              </a:rPr>
              <a:t> </a:t>
            </a:r>
            <a:r>
              <a:rPr sz="2650" spc="-10" dirty="0">
                <a:solidFill>
                  <a:srgbClr val="3265FF"/>
                </a:solidFill>
                <a:latin typeface="Times New Roman"/>
                <a:cs typeface="Times New Roman"/>
              </a:rPr>
              <a:t>maintain</a:t>
            </a:r>
            <a:r>
              <a:rPr sz="2650" spc="35" dirty="0">
                <a:solidFill>
                  <a:srgbClr val="3265FF"/>
                </a:solidFill>
                <a:latin typeface="Times New Roman"/>
                <a:cs typeface="Times New Roman"/>
              </a:rPr>
              <a:t> </a:t>
            </a:r>
            <a:r>
              <a:rPr sz="2650" spc="-5" dirty="0">
                <a:solidFill>
                  <a:srgbClr val="3265FF"/>
                </a:solidFill>
                <a:latin typeface="Times New Roman"/>
                <a:cs typeface="Times New Roman"/>
              </a:rPr>
              <a:t>and</a:t>
            </a:r>
            <a:r>
              <a:rPr sz="2650" spc="-10" dirty="0">
                <a:solidFill>
                  <a:srgbClr val="3265FF"/>
                </a:solidFill>
                <a:latin typeface="Times New Roman"/>
                <a:cs typeface="Times New Roman"/>
              </a:rPr>
              <a:t> </a:t>
            </a:r>
            <a:r>
              <a:rPr sz="2650" spc="-5" dirty="0">
                <a:solidFill>
                  <a:srgbClr val="3265FF"/>
                </a:solidFill>
                <a:latin typeface="Times New Roman"/>
                <a:cs typeface="Times New Roman"/>
              </a:rPr>
              <a:t>evolve</a:t>
            </a:r>
            <a:endParaRPr sz="2650">
              <a:latin typeface="Times New Roman"/>
              <a:cs typeface="Times New Roman"/>
            </a:endParaRPr>
          </a:p>
          <a:p>
            <a:pPr marL="390525" marR="196850" indent="-378460">
              <a:lnSpc>
                <a:spcPts val="2860"/>
              </a:lnSpc>
              <a:spcBef>
                <a:spcPts val="640"/>
              </a:spcBef>
              <a:buChar char="•"/>
              <a:tabLst>
                <a:tab pos="390525" algn="l"/>
                <a:tab pos="391160" algn="l"/>
              </a:tabLst>
            </a:pPr>
            <a:r>
              <a:rPr sz="2650" dirty="0">
                <a:solidFill>
                  <a:srgbClr val="7F0000"/>
                </a:solidFill>
                <a:latin typeface="Times New Roman"/>
                <a:cs typeface="Times New Roman"/>
              </a:rPr>
              <a:t>Interoperability</a:t>
            </a:r>
            <a:r>
              <a:rPr sz="2650" spc="-65" dirty="0">
                <a:solidFill>
                  <a:srgbClr val="7F0000"/>
                </a:solidFill>
                <a:latin typeface="Times New Roman"/>
                <a:cs typeface="Times New Roman"/>
              </a:rPr>
              <a:t> </a:t>
            </a:r>
            <a:r>
              <a:rPr sz="2650" spc="-5" dirty="0">
                <a:solidFill>
                  <a:srgbClr val="7F0000"/>
                </a:solidFill>
                <a:latin typeface="Times New Roman"/>
                <a:cs typeface="Times New Roman"/>
              </a:rPr>
              <a:t>concerns</a:t>
            </a:r>
            <a:r>
              <a:rPr sz="2650" spc="-10" dirty="0">
                <a:solidFill>
                  <a:srgbClr val="7F0000"/>
                </a:solidFill>
                <a:latin typeface="Times New Roman"/>
                <a:cs typeface="Times New Roman"/>
              </a:rPr>
              <a:t> </a:t>
            </a:r>
            <a:r>
              <a:rPr sz="2650" spc="-5" dirty="0">
                <a:solidFill>
                  <a:srgbClr val="7F0000"/>
                </a:solidFill>
                <a:latin typeface="Times New Roman"/>
                <a:cs typeface="Times New Roman"/>
              </a:rPr>
              <a:t>can</a:t>
            </a:r>
            <a:r>
              <a:rPr sz="2650" spc="5" dirty="0">
                <a:solidFill>
                  <a:srgbClr val="7F0000"/>
                </a:solidFill>
                <a:latin typeface="Times New Roman"/>
                <a:cs typeface="Times New Roman"/>
              </a:rPr>
              <a:t> </a:t>
            </a:r>
            <a:r>
              <a:rPr sz="2650" spc="-10" dirty="0">
                <a:solidFill>
                  <a:srgbClr val="7F0000"/>
                </a:solidFill>
                <a:latin typeface="Times New Roman"/>
                <a:cs typeface="Times New Roman"/>
              </a:rPr>
              <a:t>now</a:t>
            </a:r>
            <a:r>
              <a:rPr sz="2650" spc="-5" dirty="0">
                <a:solidFill>
                  <a:srgbClr val="7F0000"/>
                </a:solidFill>
                <a:latin typeface="Times New Roman"/>
                <a:cs typeface="Times New Roman"/>
              </a:rPr>
              <a:t> </a:t>
            </a:r>
            <a:r>
              <a:rPr sz="2650" dirty="0">
                <a:solidFill>
                  <a:srgbClr val="7F0000"/>
                </a:solidFill>
                <a:latin typeface="Times New Roman"/>
                <a:cs typeface="Times New Roman"/>
              </a:rPr>
              <a:t>shift</a:t>
            </a:r>
            <a:r>
              <a:rPr sz="2650" spc="-5" dirty="0">
                <a:solidFill>
                  <a:srgbClr val="7F0000"/>
                </a:solidFill>
                <a:latin typeface="Times New Roman"/>
                <a:cs typeface="Times New Roman"/>
              </a:rPr>
              <a:t> </a:t>
            </a:r>
            <a:r>
              <a:rPr sz="2650" dirty="0">
                <a:solidFill>
                  <a:srgbClr val="7F0000"/>
                </a:solidFill>
                <a:latin typeface="Times New Roman"/>
                <a:cs typeface="Times New Roman"/>
              </a:rPr>
              <a:t>to</a:t>
            </a:r>
            <a:r>
              <a:rPr sz="2650" spc="-10" dirty="0">
                <a:solidFill>
                  <a:srgbClr val="7F0000"/>
                </a:solidFill>
                <a:latin typeface="Times New Roman"/>
                <a:cs typeface="Times New Roman"/>
              </a:rPr>
              <a:t> </a:t>
            </a:r>
            <a:r>
              <a:rPr sz="2650" spc="-5" dirty="0">
                <a:solidFill>
                  <a:srgbClr val="7F0000"/>
                </a:solidFill>
                <a:latin typeface="Times New Roman"/>
                <a:cs typeface="Times New Roman"/>
              </a:rPr>
              <a:t>the</a:t>
            </a:r>
            <a:r>
              <a:rPr sz="2650" spc="-15" dirty="0">
                <a:solidFill>
                  <a:srgbClr val="7F0000"/>
                </a:solidFill>
                <a:latin typeface="Times New Roman"/>
                <a:cs typeface="Times New Roman"/>
              </a:rPr>
              <a:t> </a:t>
            </a:r>
            <a:r>
              <a:rPr sz="2650" spc="-5" dirty="0">
                <a:solidFill>
                  <a:srgbClr val="7F0000"/>
                </a:solidFill>
                <a:latin typeface="Times New Roman"/>
                <a:cs typeface="Times New Roman"/>
              </a:rPr>
              <a:t>interfaces</a:t>
            </a:r>
            <a:r>
              <a:rPr sz="2650" spc="-35" dirty="0">
                <a:solidFill>
                  <a:srgbClr val="7F0000"/>
                </a:solidFill>
                <a:latin typeface="Times New Roman"/>
                <a:cs typeface="Times New Roman"/>
              </a:rPr>
              <a:t> </a:t>
            </a:r>
            <a:r>
              <a:rPr sz="2650" spc="-5" dirty="0">
                <a:solidFill>
                  <a:srgbClr val="7F0000"/>
                </a:solidFill>
                <a:latin typeface="Times New Roman"/>
                <a:cs typeface="Times New Roman"/>
              </a:rPr>
              <a:t>of</a:t>
            </a:r>
            <a:r>
              <a:rPr sz="2650" spc="-10" dirty="0">
                <a:solidFill>
                  <a:srgbClr val="7F0000"/>
                </a:solidFill>
                <a:latin typeface="Times New Roman"/>
                <a:cs typeface="Times New Roman"/>
              </a:rPr>
              <a:t> </a:t>
            </a:r>
            <a:r>
              <a:rPr sz="2650" spc="-5" dirty="0">
                <a:solidFill>
                  <a:srgbClr val="7F0000"/>
                </a:solidFill>
                <a:latin typeface="Times New Roman"/>
                <a:cs typeface="Times New Roman"/>
              </a:rPr>
              <a:t>the </a:t>
            </a:r>
            <a:r>
              <a:rPr sz="2650" spc="-645" dirty="0">
                <a:solidFill>
                  <a:srgbClr val="7F0000"/>
                </a:solidFill>
                <a:latin typeface="Times New Roman"/>
                <a:cs typeface="Times New Roman"/>
              </a:rPr>
              <a:t> </a:t>
            </a:r>
            <a:r>
              <a:rPr sz="2650" spc="-5" dirty="0">
                <a:solidFill>
                  <a:srgbClr val="7F0000"/>
                </a:solidFill>
                <a:latin typeface="Times New Roman"/>
                <a:cs typeface="Times New Roman"/>
              </a:rPr>
              <a:t>application:</a:t>
            </a:r>
            <a:endParaRPr sz="2650">
              <a:latin typeface="Times New Roman"/>
              <a:cs typeface="Times New Roman"/>
            </a:endParaRPr>
          </a:p>
          <a:p>
            <a:pPr marL="896619" marR="344170" lvl="1" indent="-378460" algn="just">
              <a:lnSpc>
                <a:spcPts val="2860"/>
              </a:lnSpc>
              <a:spcBef>
                <a:spcPts val="640"/>
              </a:spcBef>
              <a:buFont typeface="Wingdings"/>
              <a:buChar char=""/>
              <a:tabLst>
                <a:tab pos="896619" algn="l"/>
              </a:tabLst>
            </a:pPr>
            <a:r>
              <a:rPr sz="2650" spc="-5" dirty="0">
                <a:latin typeface="Times New Roman"/>
                <a:cs typeface="Times New Roman"/>
              </a:rPr>
              <a:t>During the 2000s </a:t>
            </a:r>
            <a:r>
              <a:rPr sz="2650" spc="-15" dirty="0">
                <a:latin typeface="Times New Roman"/>
                <a:cs typeface="Times New Roman"/>
              </a:rPr>
              <a:t>we </a:t>
            </a:r>
            <a:r>
              <a:rPr sz="2650" spc="-5" dirty="0">
                <a:latin typeface="Times New Roman"/>
                <a:cs typeface="Times New Roman"/>
              </a:rPr>
              <a:t>saw a </a:t>
            </a:r>
            <a:r>
              <a:rPr sz="2650" dirty="0">
                <a:latin typeface="Times New Roman"/>
                <a:cs typeface="Times New Roman"/>
              </a:rPr>
              <a:t>distinct shift to </a:t>
            </a:r>
            <a:r>
              <a:rPr sz="2650" spc="-15" dirty="0">
                <a:latin typeface="Times New Roman"/>
                <a:cs typeface="Times New Roman"/>
              </a:rPr>
              <a:t>web </a:t>
            </a:r>
            <a:r>
              <a:rPr sz="2650" spc="-5" dirty="0">
                <a:latin typeface="Times New Roman"/>
                <a:cs typeface="Times New Roman"/>
              </a:rPr>
              <a:t>services, </a:t>
            </a:r>
            <a:r>
              <a:rPr sz="2650" spc="-650" dirty="0">
                <a:latin typeface="Times New Roman"/>
                <a:cs typeface="Times New Roman"/>
              </a:rPr>
              <a:t> </a:t>
            </a:r>
            <a:r>
              <a:rPr sz="2650" spc="-10" dirty="0">
                <a:latin typeface="Times New Roman"/>
                <a:cs typeface="Times New Roman"/>
              </a:rPr>
              <a:t>where </a:t>
            </a:r>
            <a:r>
              <a:rPr sz="2650" spc="-5" dirty="0">
                <a:latin typeface="Times New Roman"/>
                <a:cs typeface="Times New Roman"/>
              </a:rPr>
              <a:t>applications </a:t>
            </a:r>
            <a:r>
              <a:rPr sz="2650" spc="-10" dirty="0">
                <a:latin typeface="Times New Roman"/>
                <a:cs typeface="Times New Roman"/>
              </a:rPr>
              <a:t>would </a:t>
            </a:r>
            <a:r>
              <a:rPr sz="2650" b="1" spc="-15" dirty="0">
                <a:latin typeface="Times New Roman"/>
                <a:cs typeface="Times New Roman"/>
              </a:rPr>
              <a:t>communicate </a:t>
            </a:r>
            <a:r>
              <a:rPr sz="2650" b="1" spc="-5" dirty="0">
                <a:latin typeface="Times New Roman"/>
                <a:cs typeface="Times New Roman"/>
              </a:rPr>
              <a:t>over </a:t>
            </a:r>
            <a:r>
              <a:rPr sz="2650" b="1" spc="-10" dirty="0">
                <a:latin typeface="Times New Roman"/>
                <a:cs typeface="Times New Roman"/>
              </a:rPr>
              <a:t>HTTP </a:t>
            </a:r>
            <a:r>
              <a:rPr sz="2650" spc="-5" dirty="0">
                <a:latin typeface="Times New Roman"/>
                <a:cs typeface="Times New Roman"/>
              </a:rPr>
              <a:t>(cf. </a:t>
            </a:r>
            <a:r>
              <a:rPr sz="2650" spc="-650" dirty="0">
                <a:latin typeface="Times New Roman"/>
                <a:cs typeface="Times New Roman"/>
              </a:rPr>
              <a:t> </a:t>
            </a:r>
            <a:r>
              <a:rPr sz="2650" spc="-10" dirty="0">
                <a:latin typeface="Times New Roman"/>
                <a:cs typeface="Times New Roman"/>
              </a:rPr>
              <a:t>work</a:t>
            </a:r>
            <a:r>
              <a:rPr sz="2650" spc="30" dirty="0">
                <a:latin typeface="Times New Roman"/>
                <a:cs typeface="Times New Roman"/>
              </a:rPr>
              <a:t> </a:t>
            </a:r>
            <a:r>
              <a:rPr sz="2650" spc="-5" dirty="0">
                <a:latin typeface="Times New Roman"/>
                <a:cs typeface="Times New Roman"/>
              </a:rPr>
              <a:t>on</a:t>
            </a:r>
            <a:r>
              <a:rPr sz="2650" spc="-15" dirty="0">
                <a:latin typeface="Times New Roman"/>
                <a:cs typeface="Times New Roman"/>
              </a:rPr>
              <a:t> </a:t>
            </a:r>
            <a:r>
              <a:rPr sz="2650" spc="-5" dirty="0">
                <a:latin typeface="Times New Roman"/>
                <a:cs typeface="Times New Roman"/>
              </a:rPr>
              <a:t>Service-oriented</a:t>
            </a:r>
            <a:r>
              <a:rPr sz="2650" spc="-185" dirty="0">
                <a:latin typeface="Times New Roman"/>
                <a:cs typeface="Times New Roman"/>
              </a:rPr>
              <a:t> </a:t>
            </a:r>
            <a:r>
              <a:rPr sz="2650" spc="-5" dirty="0">
                <a:latin typeface="Times New Roman"/>
                <a:cs typeface="Times New Roman"/>
              </a:rPr>
              <a:t>Architecture).</a:t>
            </a:r>
            <a:endParaRPr sz="2650">
              <a:latin typeface="Times New Roman"/>
              <a:cs typeface="Times New Roman"/>
            </a:endParaRPr>
          </a:p>
          <a:p>
            <a:pPr marL="390525" marR="78105" indent="-378460">
              <a:lnSpc>
                <a:spcPts val="2860"/>
              </a:lnSpc>
              <a:spcBef>
                <a:spcPts val="635"/>
              </a:spcBef>
              <a:buChar char="•"/>
              <a:tabLst>
                <a:tab pos="390525" algn="l"/>
                <a:tab pos="391160" algn="l"/>
              </a:tabLst>
            </a:pPr>
            <a:r>
              <a:rPr sz="2650" spc="-5" dirty="0">
                <a:latin typeface="Times New Roman"/>
                <a:cs typeface="Times New Roman"/>
              </a:rPr>
              <a:t>If</a:t>
            </a:r>
            <a:r>
              <a:rPr sz="2650" spc="-10" dirty="0">
                <a:latin typeface="Times New Roman"/>
                <a:cs typeface="Times New Roman"/>
              </a:rPr>
              <a:t> </a:t>
            </a:r>
            <a:r>
              <a:rPr sz="2650" spc="-40" dirty="0">
                <a:latin typeface="Times New Roman"/>
                <a:cs typeface="Times New Roman"/>
              </a:rPr>
              <a:t>you</a:t>
            </a:r>
            <a:r>
              <a:rPr sz="2650" spc="110" dirty="0">
                <a:latin typeface="Times New Roman"/>
                <a:cs typeface="Times New Roman"/>
              </a:rPr>
              <a:t> </a:t>
            </a:r>
            <a:r>
              <a:rPr sz="2650" spc="-15" dirty="0">
                <a:latin typeface="Times New Roman"/>
                <a:cs typeface="Times New Roman"/>
              </a:rPr>
              <a:t>communicate</a:t>
            </a:r>
            <a:r>
              <a:rPr sz="2650" spc="90" dirty="0">
                <a:latin typeface="Times New Roman"/>
                <a:cs typeface="Times New Roman"/>
              </a:rPr>
              <a:t> </a:t>
            </a:r>
            <a:r>
              <a:rPr sz="2650" spc="-5" dirty="0">
                <a:latin typeface="Times New Roman"/>
                <a:cs typeface="Times New Roman"/>
              </a:rPr>
              <a:t>with</a:t>
            </a:r>
            <a:r>
              <a:rPr sz="2650" spc="-15" dirty="0">
                <a:latin typeface="Times New Roman"/>
                <a:cs typeface="Times New Roman"/>
              </a:rPr>
              <a:t> SQL,</a:t>
            </a:r>
            <a:r>
              <a:rPr sz="2650" spc="50" dirty="0">
                <a:latin typeface="Times New Roman"/>
                <a:cs typeface="Times New Roman"/>
              </a:rPr>
              <a:t> </a:t>
            </a:r>
            <a:r>
              <a:rPr sz="2650" spc="-5" dirty="0">
                <a:latin typeface="Times New Roman"/>
                <a:cs typeface="Times New Roman"/>
              </a:rPr>
              <a:t>the</a:t>
            </a:r>
            <a:r>
              <a:rPr sz="2650" spc="-10" dirty="0">
                <a:latin typeface="Times New Roman"/>
                <a:cs typeface="Times New Roman"/>
              </a:rPr>
              <a:t> </a:t>
            </a:r>
            <a:r>
              <a:rPr sz="2650" spc="-5" dirty="0">
                <a:latin typeface="Times New Roman"/>
                <a:cs typeface="Times New Roman"/>
              </a:rPr>
              <a:t>data</a:t>
            </a:r>
            <a:r>
              <a:rPr sz="2650" spc="-15" dirty="0">
                <a:latin typeface="Times New Roman"/>
                <a:cs typeface="Times New Roman"/>
              </a:rPr>
              <a:t> </a:t>
            </a:r>
            <a:r>
              <a:rPr sz="2650" spc="-20" dirty="0">
                <a:latin typeface="Times New Roman"/>
                <a:cs typeface="Times New Roman"/>
              </a:rPr>
              <a:t>must</a:t>
            </a:r>
            <a:r>
              <a:rPr sz="2650" spc="70" dirty="0">
                <a:latin typeface="Times New Roman"/>
                <a:cs typeface="Times New Roman"/>
              </a:rPr>
              <a:t> </a:t>
            </a:r>
            <a:r>
              <a:rPr sz="2650" spc="-5" dirty="0">
                <a:latin typeface="Times New Roman"/>
                <a:cs typeface="Times New Roman"/>
              </a:rPr>
              <a:t>be</a:t>
            </a:r>
            <a:r>
              <a:rPr sz="2650" spc="15" dirty="0">
                <a:latin typeface="Times New Roman"/>
                <a:cs typeface="Times New Roman"/>
              </a:rPr>
              <a:t> </a:t>
            </a:r>
            <a:r>
              <a:rPr sz="2650" spc="-5" dirty="0">
                <a:latin typeface="Times New Roman"/>
                <a:cs typeface="Times New Roman"/>
              </a:rPr>
              <a:t>structured</a:t>
            </a:r>
            <a:r>
              <a:rPr sz="2650" spc="-40" dirty="0">
                <a:latin typeface="Times New Roman"/>
                <a:cs typeface="Times New Roman"/>
              </a:rPr>
              <a:t> </a:t>
            </a:r>
            <a:r>
              <a:rPr sz="2650" spc="-5" dirty="0">
                <a:latin typeface="Times New Roman"/>
                <a:cs typeface="Times New Roman"/>
              </a:rPr>
              <a:t>as </a:t>
            </a:r>
            <a:r>
              <a:rPr sz="2650" dirty="0">
                <a:latin typeface="Times New Roman"/>
                <a:cs typeface="Times New Roman"/>
              </a:rPr>
              <a:t> relations. </a:t>
            </a:r>
            <a:r>
              <a:rPr sz="2650" spc="-20" dirty="0">
                <a:latin typeface="Times New Roman"/>
                <a:cs typeface="Times New Roman"/>
              </a:rPr>
              <a:t>However, </a:t>
            </a:r>
            <a:r>
              <a:rPr sz="2650" b="1" spc="5" dirty="0">
                <a:latin typeface="Times New Roman"/>
                <a:cs typeface="Times New Roman"/>
              </a:rPr>
              <a:t>with </a:t>
            </a:r>
            <a:r>
              <a:rPr sz="2650" b="1" spc="-5" dirty="0">
                <a:latin typeface="Times New Roman"/>
                <a:cs typeface="Times New Roman"/>
              </a:rPr>
              <a:t>a service, </a:t>
            </a:r>
            <a:r>
              <a:rPr sz="2650" b="1" dirty="0">
                <a:latin typeface="Times New Roman"/>
                <a:cs typeface="Times New Roman"/>
              </a:rPr>
              <a:t>you </a:t>
            </a:r>
            <a:r>
              <a:rPr sz="2650" b="1" spc="-20" dirty="0">
                <a:latin typeface="Times New Roman"/>
                <a:cs typeface="Times New Roman"/>
              </a:rPr>
              <a:t>are </a:t>
            </a:r>
            <a:r>
              <a:rPr sz="2650" b="1" spc="-5" dirty="0">
                <a:latin typeface="Times New Roman"/>
                <a:cs typeface="Times New Roman"/>
              </a:rPr>
              <a:t>able to use richer </a:t>
            </a:r>
            <a:r>
              <a:rPr sz="2650" b="1" spc="-650" dirty="0">
                <a:latin typeface="Times New Roman"/>
                <a:cs typeface="Times New Roman"/>
              </a:rPr>
              <a:t> </a:t>
            </a:r>
            <a:r>
              <a:rPr sz="2650" b="1" spc="-5" dirty="0">
                <a:latin typeface="Times New Roman"/>
                <a:cs typeface="Times New Roman"/>
              </a:rPr>
              <a:t>data</a:t>
            </a:r>
            <a:r>
              <a:rPr sz="2650" b="1" spc="5" dirty="0">
                <a:latin typeface="Times New Roman"/>
                <a:cs typeface="Times New Roman"/>
              </a:rPr>
              <a:t> </a:t>
            </a:r>
            <a:r>
              <a:rPr sz="2650" b="1" spc="-10" dirty="0">
                <a:latin typeface="Times New Roman"/>
                <a:cs typeface="Times New Roman"/>
              </a:rPr>
              <a:t>structures</a:t>
            </a:r>
            <a:r>
              <a:rPr sz="2650" spc="-10" dirty="0">
                <a:latin typeface="Times New Roman"/>
                <a:cs typeface="Times New Roman"/>
              </a:rPr>
              <a:t>,</a:t>
            </a:r>
            <a:r>
              <a:rPr sz="2650" spc="-5" dirty="0">
                <a:latin typeface="Times New Roman"/>
                <a:cs typeface="Times New Roman"/>
              </a:rPr>
              <a:t> possibly</a:t>
            </a:r>
            <a:r>
              <a:rPr sz="2650" spc="10" dirty="0">
                <a:latin typeface="Times New Roman"/>
                <a:cs typeface="Times New Roman"/>
              </a:rPr>
              <a:t> </a:t>
            </a:r>
            <a:r>
              <a:rPr sz="2650" spc="-5" dirty="0">
                <a:latin typeface="Times New Roman"/>
                <a:cs typeface="Times New Roman"/>
              </a:rPr>
              <a:t>with</a:t>
            </a:r>
            <a:r>
              <a:rPr sz="2650" spc="-15" dirty="0">
                <a:latin typeface="Times New Roman"/>
                <a:cs typeface="Times New Roman"/>
              </a:rPr>
              <a:t> </a:t>
            </a:r>
            <a:r>
              <a:rPr sz="2650" spc="-5" dirty="0">
                <a:latin typeface="Times New Roman"/>
                <a:cs typeface="Times New Roman"/>
              </a:rPr>
              <a:t>nested</a:t>
            </a:r>
            <a:r>
              <a:rPr sz="2650" spc="5" dirty="0">
                <a:latin typeface="Times New Roman"/>
                <a:cs typeface="Times New Roman"/>
              </a:rPr>
              <a:t> </a:t>
            </a:r>
            <a:r>
              <a:rPr sz="2650" spc="-5" dirty="0">
                <a:latin typeface="Times New Roman"/>
                <a:cs typeface="Times New Roman"/>
              </a:rPr>
              <a:t>records and</a:t>
            </a:r>
            <a:r>
              <a:rPr sz="2650" spc="5" dirty="0">
                <a:latin typeface="Times New Roman"/>
                <a:cs typeface="Times New Roman"/>
              </a:rPr>
              <a:t> </a:t>
            </a:r>
            <a:r>
              <a:rPr sz="2650" dirty="0">
                <a:latin typeface="Times New Roman"/>
                <a:cs typeface="Times New Roman"/>
              </a:rPr>
              <a:t>lists.</a:t>
            </a:r>
            <a:endParaRPr sz="2650">
              <a:latin typeface="Times New Roman"/>
              <a:cs typeface="Times New Roman"/>
            </a:endParaRPr>
          </a:p>
          <a:p>
            <a:pPr marL="390525" marR="291465" indent="-378460">
              <a:lnSpc>
                <a:spcPts val="2860"/>
              </a:lnSpc>
              <a:spcBef>
                <a:spcPts val="640"/>
              </a:spcBef>
              <a:buChar char="•"/>
              <a:tabLst>
                <a:tab pos="390525" algn="l"/>
                <a:tab pos="391160" algn="l"/>
              </a:tabLst>
            </a:pPr>
            <a:r>
              <a:rPr sz="2650" spc="-5" dirty="0">
                <a:latin typeface="Times New Roman"/>
                <a:cs typeface="Times New Roman"/>
              </a:rPr>
              <a:t>These</a:t>
            </a:r>
            <a:r>
              <a:rPr sz="2650" spc="10" dirty="0">
                <a:latin typeface="Times New Roman"/>
                <a:cs typeface="Times New Roman"/>
              </a:rPr>
              <a:t> </a:t>
            </a:r>
            <a:r>
              <a:rPr sz="2650" spc="-5" dirty="0">
                <a:latin typeface="Times New Roman"/>
                <a:cs typeface="Times New Roman"/>
              </a:rPr>
              <a:t>are</a:t>
            </a:r>
            <a:r>
              <a:rPr sz="2650" spc="-10" dirty="0">
                <a:latin typeface="Times New Roman"/>
                <a:cs typeface="Times New Roman"/>
              </a:rPr>
              <a:t> </a:t>
            </a:r>
            <a:r>
              <a:rPr sz="2650" spc="-5" dirty="0">
                <a:latin typeface="Times New Roman"/>
                <a:cs typeface="Times New Roman"/>
              </a:rPr>
              <a:t>usually</a:t>
            </a:r>
            <a:r>
              <a:rPr sz="2650" spc="-10" dirty="0">
                <a:latin typeface="Times New Roman"/>
                <a:cs typeface="Times New Roman"/>
              </a:rPr>
              <a:t> </a:t>
            </a:r>
            <a:r>
              <a:rPr sz="2650" spc="-5" dirty="0">
                <a:latin typeface="Times New Roman"/>
                <a:cs typeface="Times New Roman"/>
              </a:rPr>
              <a:t>represented</a:t>
            </a:r>
            <a:r>
              <a:rPr sz="2650" spc="-35" dirty="0">
                <a:latin typeface="Times New Roman"/>
                <a:cs typeface="Times New Roman"/>
              </a:rPr>
              <a:t> </a:t>
            </a:r>
            <a:r>
              <a:rPr sz="2650" spc="-5" dirty="0">
                <a:latin typeface="Times New Roman"/>
                <a:cs typeface="Times New Roman"/>
              </a:rPr>
              <a:t>as</a:t>
            </a:r>
            <a:r>
              <a:rPr sz="2650" spc="15" dirty="0">
                <a:latin typeface="Times New Roman"/>
                <a:cs typeface="Times New Roman"/>
              </a:rPr>
              <a:t> </a:t>
            </a:r>
            <a:r>
              <a:rPr sz="2650" spc="-15" dirty="0">
                <a:latin typeface="Times New Roman"/>
                <a:cs typeface="Times New Roman"/>
              </a:rPr>
              <a:t>documents</a:t>
            </a:r>
            <a:r>
              <a:rPr sz="2650" spc="60" dirty="0">
                <a:latin typeface="Times New Roman"/>
                <a:cs typeface="Times New Roman"/>
              </a:rPr>
              <a:t> </a:t>
            </a:r>
            <a:r>
              <a:rPr sz="2650" dirty="0">
                <a:latin typeface="Times New Roman"/>
                <a:cs typeface="Times New Roman"/>
              </a:rPr>
              <a:t>in</a:t>
            </a:r>
            <a:r>
              <a:rPr sz="2650" spc="-10" dirty="0">
                <a:latin typeface="Times New Roman"/>
                <a:cs typeface="Times New Roman"/>
              </a:rPr>
              <a:t> </a:t>
            </a:r>
            <a:r>
              <a:rPr sz="2650" spc="-15" dirty="0">
                <a:latin typeface="Times New Roman"/>
                <a:cs typeface="Times New Roman"/>
              </a:rPr>
              <a:t>XML</a:t>
            </a:r>
            <a:r>
              <a:rPr sz="2650" spc="-65" dirty="0">
                <a:latin typeface="Times New Roman"/>
                <a:cs typeface="Times New Roman"/>
              </a:rPr>
              <a:t> </a:t>
            </a:r>
            <a:r>
              <a:rPr sz="2650" spc="-35" dirty="0">
                <a:latin typeface="Times New Roman"/>
                <a:cs typeface="Times New Roman"/>
              </a:rPr>
              <a:t>or,</a:t>
            </a:r>
            <a:r>
              <a:rPr sz="2650" dirty="0">
                <a:latin typeface="Times New Roman"/>
                <a:cs typeface="Times New Roman"/>
              </a:rPr>
              <a:t> </a:t>
            </a:r>
            <a:r>
              <a:rPr sz="2650" spc="-20" dirty="0">
                <a:latin typeface="Times New Roman"/>
                <a:cs typeface="Times New Roman"/>
              </a:rPr>
              <a:t>more </a:t>
            </a:r>
            <a:r>
              <a:rPr sz="2650" spc="-650" dirty="0">
                <a:latin typeface="Times New Roman"/>
                <a:cs typeface="Times New Roman"/>
              </a:rPr>
              <a:t> </a:t>
            </a:r>
            <a:r>
              <a:rPr sz="2650" spc="-35" dirty="0">
                <a:latin typeface="Times New Roman"/>
                <a:cs typeface="Times New Roman"/>
              </a:rPr>
              <a:t>recently,</a:t>
            </a:r>
            <a:r>
              <a:rPr sz="2650" spc="70" dirty="0">
                <a:latin typeface="Times New Roman"/>
                <a:cs typeface="Times New Roman"/>
              </a:rPr>
              <a:t> </a:t>
            </a:r>
            <a:r>
              <a:rPr sz="2650" spc="-15" dirty="0">
                <a:latin typeface="Times New Roman"/>
                <a:cs typeface="Times New Roman"/>
              </a:rPr>
              <a:t>JSON</a:t>
            </a:r>
            <a:r>
              <a:rPr sz="2650" spc="30" dirty="0">
                <a:latin typeface="Times New Roman"/>
                <a:cs typeface="Times New Roman"/>
              </a:rPr>
              <a:t> </a:t>
            </a:r>
            <a:r>
              <a:rPr sz="2650" spc="-5" dirty="0">
                <a:latin typeface="Times New Roman"/>
                <a:cs typeface="Times New Roman"/>
              </a:rPr>
              <a:t>(JavaScript</a:t>
            </a:r>
            <a:r>
              <a:rPr sz="2650" spc="5" dirty="0">
                <a:latin typeface="Times New Roman"/>
                <a:cs typeface="Times New Roman"/>
              </a:rPr>
              <a:t> </a:t>
            </a:r>
            <a:r>
              <a:rPr sz="2650" spc="-10" dirty="0">
                <a:latin typeface="Times New Roman"/>
                <a:cs typeface="Times New Roman"/>
              </a:rPr>
              <a:t>Object</a:t>
            </a:r>
            <a:r>
              <a:rPr sz="2650" spc="5" dirty="0">
                <a:latin typeface="Times New Roman"/>
                <a:cs typeface="Times New Roman"/>
              </a:rPr>
              <a:t> </a:t>
            </a:r>
            <a:r>
              <a:rPr sz="2650" spc="-5" dirty="0">
                <a:latin typeface="Times New Roman"/>
                <a:cs typeface="Times New Roman"/>
              </a:rPr>
              <a:t>Notation),</a:t>
            </a:r>
            <a:r>
              <a:rPr sz="2650" dirty="0">
                <a:latin typeface="Times New Roman"/>
                <a:cs typeface="Times New Roman"/>
              </a:rPr>
              <a:t> </a:t>
            </a:r>
            <a:r>
              <a:rPr sz="2650" spc="-5" dirty="0">
                <a:latin typeface="Times New Roman"/>
                <a:cs typeface="Times New Roman"/>
              </a:rPr>
              <a:t>a lightweight </a:t>
            </a:r>
            <a:r>
              <a:rPr sz="2650" dirty="0">
                <a:latin typeface="Times New Roman"/>
                <a:cs typeface="Times New Roman"/>
              </a:rPr>
              <a:t> </a:t>
            </a:r>
            <a:r>
              <a:rPr sz="2650" spc="-5" dirty="0">
                <a:latin typeface="Times New Roman"/>
                <a:cs typeface="Times New Roman"/>
              </a:rPr>
              <a:t>data-interchange</a:t>
            </a:r>
            <a:r>
              <a:rPr sz="2650" spc="-65" dirty="0">
                <a:latin typeface="Times New Roman"/>
                <a:cs typeface="Times New Roman"/>
              </a:rPr>
              <a:t> </a:t>
            </a:r>
            <a:r>
              <a:rPr sz="2650" spc="-15" dirty="0">
                <a:latin typeface="Times New Roman"/>
                <a:cs typeface="Times New Roman"/>
              </a:rPr>
              <a:t>format.</a:t>
            </a:r>
            <a:endParaRPr sz="2650">
              <a:latin typeface="Times New Roman"/>
              <a:cs typeface="Times New Roman"/>
            </a:endParaRPr>
          </a:p>
        </p:txBody>
      </p:sp>
      <p:sp>
        <p:nvSpPr>
          <p:cNvPr id="5" name="object 5"/>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65"/>
              </a:lnSpc>
            </a:pPr>
            <a:fld id="{81D60167-4931-47E6-BA6A-407CBD079E47}" type="slidenum">
              <a:rPr spc="15" dirty="0"/>
              <a:t>15</a:t>
            </a:fld>
            <a:endParaRPr spc="1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3559" y="551180"/>
            <a:ext cx="4775200" cy="629285"/>
          </a:xfrm>
          <a:prstGeom prst="rect">
            <a:avLst/>
          </a:prstGeom>
        </p:spPr>
        <p:txBody>
          <a:bodyPr vert="horz" wrap="square" lIns="0" tIns="13970" rIns="0" bIns="0" rtlCol="0">
            <a:spAutoFit/>
          </a:bodyPr>
          <a:lstStyle/>
          <a:p>
            <a:pPr marL="12700">
              <a:lnSpc>
                <a:spcPct val="100000"/>
              </a:lnSpc>
              <a:spcBef>
                <a:spcPts val="110"/>
              </a:spcBef>
            </a:pPr>
            <a:r>
              <a:rPr sz="3950" spc="5" dirty="0"/>
              <a:t>Application</a:t>
            </a:r>
            <a:r>
              <a:rPr sz="3950" spc="-40" dirty="0"/>
              <a:t> </a:t>
            </a:r>
            <a:r>
              <a:rPr sz="3950" spc="5" dirty="0"/>
              <a:t>databases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912249" y="1541781"/>
            <a:ext cx="8983980" cy="5220970"/>
          </a:xfrm>
          <a:prstGeom prst="rect">
            <a:avLst/>
          </a:prstGeom>
        </p:spPr>
        <p:txBody>
          <a:bodyPr vert="horz" wrap="square" lIns="0" tIns="51435" rIns="0" bIns="0" rtlCol="0">
            <a:spAutoFit/>
          </a:bodyPr>
          <a:lstStyle/>
          <a:p>
            <a:pPr marL="390525" marR="5080" indent="-378460">
              <a:lnSpc>
                <a:spcPct val="90000"/>
              </a:lnSpc>
              <a:spcBef>
                <a:spcPts val="405"/>
              </a:spcBef>
              <a:buChar char="•"/>
              <a:tabLst>
                <a:tab pos="390525" algn="l"/>
                <a:tab pos="391160" algn="l"/>
              </a:tabLst>
            </a:pPr>
            <a:r>
              <a:rPr sz="2650" spc="-5" dirty="0">
                <a:latin typeface="Times New Roman"/>
                <a:cs typeface="Times New Roman"/>
              </a:rPr>
              <a:t>Since using</a:t>
            </a:r>
            <a:r>
              <a:rPr sz="2650" spc="15" dirty="0">
                <a:latin typeface="Times New Roman"/>
                <a:cs typeface="Times New Roman"/>
              </a:rPr>
              <a:t> </a:t>
            </a:r>
            <a:r>
              <a:rPr sz="2650" spc="-5" dirty="0">
                <a:latin typeface="Times New Roman"/>
                <a:cs typeface="Times New Roman"/>
              </a:rPr>
              <a:t>application</a:t>
            </a:r>
            <a:r>
              <a:rPr sz="2650" spc="-30" dirty="0">
                <a:latin typeface="Times New Roman"/>
                <a:cs typeface="Times New Roman"/>
              </a:rPr>
              <a:t> </a:t>
            </a:r>
            <a:r>
              <a:rPr sz="2650" spc="-5" dirty="0">
                <a:latin typeface="Times New Roman"/>
                <a:cs typeface="Times New Roman"/>
              </a:rPr>
              <a:t>databases</a:t>
            </a:r>
            <a:r>
              <a:rPr sz="2650" dirty="0">
                <a:latin typeface="Times New Roman"/>
                <a:cs typeface="Times New Roman"/>
              </a:rPr>
              <a:t> </a:t>
            </a:r>
            <a:r>
              <a:rPr sz="2650" spc="-5" dirty="0">
                <a:latin typeface="Times New Roman"/>
                <a:cs typeface="Times New Roman"/>
              </a:rPr>
              <a:t>there</a:t>
            </a:r>
            <a:r>
              <a:rPr sz="2650" spc="-25" dirty="0">
                <a:latin typeface="Times New Roman"/>
                <a:cs typeface="Times New Roman"/>
              </a:rPr>
              <a:t> </a:t>
            </a:r>
            <a:r>
              <a:rPr sz="2650" dirty="0">
                <a:latin typeface="Times New Roman"/>
                <a:cs typeface="Times New Roman"/>
              </a:rPr>
              <a:t>is</a:t>
            </a:r>
            <a:r>
              <a:rPr sz="2650" spc="5" dirty="0">
                <a:latin typeface="Times New Roman"/>
                <a:cs typeface="Times New Roman"/>
              </a:rPr>
              <a:t> </a:t>
            </a:r>
            <a:r>
              <a:rPr sz="2650" spc="-5" dirty="0">
                <a:latin typeface="Times New Roman"/>
                <a:cs typeface="Times New Roman"/>
              </a:rPr>
              <a:t>a</a:t>
            </a:r>
            <a:r>
              <a:rPr sz="2650" spc="20" dirty="0">
                <a:latin typeface="Times New Roman"/>
                <a:cs typeface="Times New Roman"/>
              </a:rPr>
              <a:t> </a:t>
            </a:r>
            <a:r>
              <a:rPr sz="2650" spc="-5" dirty="0">
                <a:latin typeface="Times New Roman"/>
                <a:cs typeface="Times New Roman"/>
              </a:rPr>
              <a:t>decoupling </a:t>
            </a:r>
            <a:r>
              <a:rPr sz="2650" spc="-10" dirty="0">
                <a:latin typeface="Times New Roman"/>
                <a:cs typeface="Times New Roman"/>
              </a:rPr>
              <a:t>between </a:t>
            </a:r>
            <a:r>
              <a:rPr sz="2650" spc="-645" dirty="0">
                <a:latin typeface="Times New Roman"/>
                <a:cs typeface="Times New Roman"/>
              </a:rPr>
              <a:t> </a:t>
            </a:r>
            <a:r>
              <a:rPr sz="2650" spc="-30" dirty="0">
                <a:latin typeface="Times New Roman"/>
                <a:cs typeface="Times New Roman"/>
              </a:rPr>
              <a:t>your</a:t>
            </a:r>
            <a:r>
              <a:rPr sz="2650" spc="110" dirty="0">
                <a:latin typeface="Times New Roman"/>
                <a:cs typeface="Times New Roman"/>
              </a:rPr>
              <a:t> </a:t>
            </a:r>
            <a:r>
              <a:rPr sz="2650" spc="-5" dirty="0">
                <a:latin typeface="Times New Roman"/>
                <a:cs typeface="Times New Roman"/>
              </a:rPr>
              <a:t>internal</a:t>
            </a:r>
            <a:r>
              <a:rPr sz="2650" spc="-25" dirty="0">
                <a:latin typeface="Times New Roman"/>
                <a:cs typeface="Times New Roman"/>
              </a:rPr>
              <a:t> </a:t>
            </a:r>
            <a:r>
              <a:rPr sz="2650" spc="-5" dirty="0">
                <a:latin typeface="Times New Roman"/>
                <a:cs typeface="Times New Roman"/>
              </a:rPr>
              <a:t>database</a:t>
            </a:r>
            <a:r>
              <a:rPr sz="2650" spc="-30" dirty="0">
                <a:latin typeface="Times New Roman"/>
                <a:cs typeface="Times New Roman"/>
              </a:rPr>
              <a:t> </a:t>
            </a:r>
            <a:r>
              <a:rPr sz="2650" spc="-5" dirty="0">
                <a:latin typeface="Times New Roman"/>
                <a:cs typeface="Times New Roman"/>
              </a:rPr>
              <a:t>and</a:t>
            </a:r>
            <a:r>
              <a:rPr sz="2650" spc="5" dirty="0">
                <a:latin typeface="Times New Roman"/>
                <a:cs typeface="Times New Roman"/>
              </a:rPr>
              <a:t> </a:t>
            </a:r>
            <a:r>
              <a:rPr sz="2650" spc="-5" dirty="0">
                <a:latin typeface="Times New Roman"/>
                <a:cs typeface="Times New Roman"/>
              </a:rPr>
              <a:t>the</a:t>
            </a:r>
            <a:r>
              <a:rPr sz="2650" spc="-10" dirty="0">
                <a:latin typeface="Times New Roman"/>
                <a:cs typeface="Times New Roman"/>
              </a:rPr>
              <a:t> </a:t>
            </a:r>
            <a:r>
              <a:rPr sz="2650" spc="-5" dirty="0">
                <a:latin typeface="Times New Roman"/>
                <a:cs typeface="Times New Roman"/>
              </a:rPr>
              <a:t>services with</a:t>
            </a:r>
            <a:r>
              <a:rPr sz="2650" spc="5" dirty="0">
                <a:latin typeface="Times New Roman"/>
                <a:cs typeface="Times New Roman"/>
              </a:rPr>
              <a:t> </a:t>
            </a:r>
            <a:r>
              <a:rPr sz="2650" spc="-10" dirty="0">
                <a:latin typeface="Times New Roman"/>
                <a:cs typeface="Times New Roman"/>
              </a:rPr>
              <a:t>which</a:t>
            </a:r>
            <a:r>
              <a:rPr sz="2650" spc="10" dirty="0">
                <a:latin typeface="Times New Roman"/>
                <a:cs typeface="Times New Roman"/>
              </a:rPr>
              <a:t> </a:t>
            </a:r>
            <a:r>
              <a:rPr sz="2650" spc="-40" dirty="0">
                <a:latin typeface="Times New Roman"/>
                <a:cs typeface="Times New Roman"/>
              </a:rPr>
              <a:t>you</a:t>
            </a:r>
            <a:r>
              <a:rPr sz="2650" spc="110" dirty="0">
                <a:latin typeface="Times New Roman"/>
                <a:cs typeface="Times New Roman"/>
              </a:rPr>
              <a:t> </a:t>
            </a:r>
            <a:r>
              <a:rPr sz="2650" dirty="0">
                <a:latin typeface="Times New Roman"/>
                <a:cs typeface="Times New Roman"/>
              </a:rPr>
              <a:t>talk</a:t>
            </a:r>
            <a:r>
              <a:rPr sz="2650" spc="-40" dirty="0">
                <a:latin typeface="Times New Roman"/>
                <a:cs typeface="Times New Roman"/>
              </a:rPr>
              <a:t> </a:t>
            </a:r>
            <a:r>
              <a:rPr sz="2650" dirty="0">
                <a:latin typeface="Times New Roman"/>
                <a:cs typeface="Times New Roman"/>
              </a:rPr>
              <a:t>to </a:t>
            </a:r>
            <a:r>
              <a:rPr sz="2650" spc="5"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spc="-5" dirty="0">
                <a:latin typeface="Times New Roman"/>
                <a:cs typeface="Times New Roman"/>
              </a:rPr>
              <a:t>outside</a:t>
            </a:r>
            <a:r>
              <a:rPr sz="2650" spc="-10" dirty="0">
                <a:latin typeface="Times New Roman"/>
                <a:cs typeface="Times New Roman"/>
              </a:rPr>
              <a:t> </a:t>
            </a:r>
            <a:r>
              <a:rPr sz="2650" spc="-5" dirty="0">
                <a:latin typeface="Times New Roman"/>
                <a:cs typeface="Times New Roman"/>
              </a:rPr>
              <a:t>world,</a:t>
            </a:r>
            <a:r>
              <a:rPr sz="2650" spc="20" dirty="0">
                <a:latin typeface="Times New Roman"/>
                <a:cs typeface="Times New Roman"/>
              </a:rPr>
              <a:t> </a:t>
            </a:r>
            <a:r>
              <a:rPr sz="2650" spc="-5" dirty="0">
                <a:solidFill>
                  <a:srgbClr val="7F0000"/>
                </a:solidFill>
                <a:latin typeface="Times New Roman"/>
                <a:cs typeface="Times New Roman"/>
              </a:rPr>
              <a:t>the</a:t>
            </a:r>
            <a:r>
              <a:rPr sz="2650" spc="-10" dirty="0">
                <a:solidFill>
                  <a:srgbClr val="7F0000"/>
                </a:solidFill>
                <a:latin typeface="Times New Roman"/>
                <a:cs typeface="Times New Roman"/>
              </a:rPr>
              <a:t> </a:t>
            </a:r>
            <a:r>
              <a:rPr sz="2650" spc="-5" dirty="0">
                <a:solidFill>
                  <a:srgbClr val="7F0000"/>
                </a:solidFill>
                <a:latin typeface="Times New Roman"/>
                <a:cs typeface="Times New Roman"/>
              </a:rPr>
              <a:t>outside</a:t>
            </a:r>
            <a:r>
              <a:rPr sz="2650" spc="-15" dirty="0">
                <a:solidFill>
                  <a:srgbClr val="7F0000"/>
                </a:solidFill>
                <a:latin typeface="Times New Roman"/>
                <a:cs typeface="Times New Roman"/>
              </a:rPr>
              <a:t> </a:t>
            </a:r>
            <a:r>
              <a:rPr sz="2650" spc="-5" dirty="0">
                <a:solidFill>
                  <a:srgbClr val="7F0000"/>
                </a:solidFill>
                <a:latin typeface="Times New Roman"/>
                <a:cs typeface="Times New Roman"/>
              </a:rPr>
              <a:t>world</a:t>
            </a:r>
            <a:r>
              <a:rPr sz="2650" spc="10" dirty="0">
                <a:solidFill>
                  <a:srgbClr val="7F0000"/>
                </a:solidFill>
                <a:latin typeface="Times New Roman"/>
                <a:cs typeface="Times New Roman"/>
              </a:rPr>
              <a:t> </a:t>
            </a:r>
            <a:r>
              <a:rPr sz="2650" spc="-15" dirty="0">
                <a:solidFill>
                  <a:srgbClr val="7F0000"/>
                </a:solidFill>
                <a:latin typeface="Times New Roman"/>
                <a:cs typeface="Times New Roman"/>
              </a:rPr>
              <a:t>doesn’t</a:t>
            </a:r>
            <a:r>
              <a:rPr sz="2650" spc="20" dirty="0">
                <a:solidFill>
                  <a:srgbClr val="7F0000"/>
                </a:solidFill>
                <a:latin typeface="Times New Roman"/>
                <a:cs typeface="Times New Roman"/>
              </a:rPr>
              <a:t> </a:t>
            </a:r>
            <a:r>
              <a:rPr sz="2650" spc="-5" dirty="0">
                <a:solidFill>
                  <a:srgbClr val="7F0000"/>
                </a:solidFill>
                <a:latin typeface="Times New Roman"/>
                <a:cs typeface="Times New Roman"/>
              </a:rPr>
              <a:t>have</a:t>
            </a:r>
            <a:r>
              <a:rPr sz="2650" spc="-15" dirty="0">
                <a:solidFill>
                  <a:srgbClr val="7F0000"/>
                </a:solidFill>
                <a:latin typeface="Times New Roman"/>
                <a:cs typeface="Times New Roman"/>
              </a:rPr>
              <a:t> </a:t>
            </a:r>
            <a:r>
              <a:rPr sz="2650" dirty="0">
                <a:solidFill>
                  <a:srgbClr val="7F0000"/>
                </a:solidFill>
                <a:latin typeface="Times New Roman"/>
                <a:cs typeface="Times New Roman"/>
              </a:rPr>
              <a:t>to</a:t>
            </a:r>
            <a:r>
              <a:rPr sz="2650" spc="10" dirty="0">
                <a:solidFill>
                  <a:srgbClr val="7F0000"/>
                </a:solidFill>
                <a:latin typeface="Times New Roman"/>
                <a:cs typeface="Times New Roman"/>
              </a:rPr>
              <a:t> </a:t>
            </a:r>
            <a:r>
              <a:rPr sz="2650" spc="-5" dirty="0">
                <a:solidFill>
                  <a:srgbClr val="7F0000"/>
                </a:solidFill>
                <a:latin typeface="Times New Roman"/>
                <a:cs typeface="Times New Roman"/>
              </a:rPr>
              <a:t>care</a:t>
            </a:r>
            <a:r>
              <a:rPr sz="2650" spc="-15" dirty="0">
                <a:solidFill>
                  <a:srgbClr val="7F0000"/>
                </a:solidFill>
                <a:latin typeface="Times New Roman"/>
                <a:cs typeface="Times New Roman"/>
              </a:rPr>
              <a:t> </a:t>
            </a:r>
            <a:r>
              <a:rPr sz="2650" spc="-10" dirty="0">
                <a:solidFill>
                  <a:srgbClr val="7F0000"/>
                </a:solidFill>
                <a:latin typeface="Times New Roman"/>
                <a:cs typeface="Times New Roman"/>
              </a:rPr>
              <a:t>how </a:t>
            </a:r>
            <a:r>
              <a:rPr sz="2650" spc="-5" dirty="0">
                <a:solidFill>
                  <a:srgbClr val="7F0000"/>
                </a:solidFill>
                <a:latin typeface="Times New Roman"/>
                <a:cs typeface="Times New Roman"/>
              </a:rPr>
              <a:t> </a:t>
            </a:r>
            <a:r>
              <a:rPr sz="2650" spc="-40" dirty="0">
                <a:solidFill>
                  <a:srgbClr val="7F0000"/>
                </a:solidFill>
                <a:latin typeface="Times New Roman"/>
                <a:cs typeface="Times New Roman"/>
              </a:rPr>
              <a:t>you</a:t>
            </a:r>
            <a:r>
              <a:rPr sz="2650" spc="105" dirty="0">
                <a:solidFill>
                  <a:srgbClr val="7F0000"/>
                </a:solidFill>
                <a:latin typeface="Times New Roman"/>
                <a:cs typeface="Times New Roman"/>
              </a:rPr>
              <a:t> </a:t>
            </a:r>
            <a:r>
              <a:rPr sz="2650" dirty="0">
                <a:solidFill>
                  <a:srgbClr val="7F0000"/>
                </a:solidFill>
                <a:latin typeface="Times New Roman"/>
                <a:cs typeface="Times New Roman"/>
              </a:rPr>
              <a:t>store</a:t>
            </a:r>
            <a:r>
              <a:rPr sz="2650" spc="-15" dirty="0">
                <a:solidFill>
                  <a:srgbClr val="7F0000"/>
                </a:solidFill>
                <a:latin typeface="Times New Roman"/>
                <a:cs typeface="Times New Roman"/>
              </a:rPr>
              <a:t> </a:t>
            </a:r>
            <a:r>
              <a:rPr sz="2650" spc="-30" dirty="0">
                <a:solidFill>
                  <a:srgbClr val="7F0000"/>
                </a:solidFill>
                <a:latin typeface="Times New Roman"/>
                <a:cs typeface="Times New Roman"/>
              </a:rPr>
              <a:t>your</a:t>
            </a:r>
            <a:r>
              <a:rPr sz="2650" spc="114" dirty="0">
                <a:solidFill>
                  <a:srgbClr val="7F0000"/>
                </a:solidFill>
                <a:latin typeface="Times New Roman"/>
                <a:cs typeface="Times New Roman"/>
              </a:rPr>
              <a:t> </a:t>
            </a:r>
            <a:r>
              <a:rPr sz="2650" spc="-5" dirty="0">
                <a:solidFill>
                  <a:srgbClr val="7F0000"/>
                </a:solidFill>
                <a:latin typeface="Times New Roman"/>
                <a:cs typeface="Times New Roman"/>
              </a:rPr>
              <a:t>data,</a:t>
            </a:r>
            <a:r>
              <a:rPr sz="2650" spc="-30" dirty="0">
                <a:solidFill>
                  <a:srgbClr val="7F0000"/>
                </a:solidFill>
                <a:latin typeface="Times New Roman"/>
                <a:cs typeface="Times New Roman"/>
              </a:rPr>
              <a:t> </a:t>
            </a:r>
            <a:r>
              <a:rPr sz="2650" spc="-5" dirty="0">
                <a:solidFill>
                  <a:srgbClr val="7F0000"/>
                </a:solidFill>
                <a:latin typeface="Times New Roman"/>
                <a:cs typeface="Times New Roman"/>
              </a:rPr>
              <a:t>allowing</a:t>
            </a:r>
            <a:r>
              <a:rPr sz="2650" spc="5" dirty="0">
                <a:solidFill>
                  <a:srgbClr val="7F0000"/>
                </a:solidFill>
                <a:latin typeface="Times New Roman"/>
                <a:cs typeface="Times New Roman"/>
              </a:rPr>
              <a:t> </a:t>
            </a:r>
            <a:r>
              <a:rPr sz="2650" spc="-40" dirty="0">
                <a:solidFill>
                  <a:srgbClr val="7F0000"/>
                </a:solidFill>
                <a:latin typeface="Times New Roman"/>
                <a:cs typeface="Times New Roman"/>
              </a:rPr>
              <a:t>you</a:t>
            </a:r>
            <a:r>
              <a:rPr sz="2650" spc="110" dirty="0">
                <a:solidFill>
                  <a:srgbClr val="7F0000"/>
                </a:solidFill>
                <a:latin typeface="Times New Roman"/>
                <a:cs typeface="Times New Roman"/>
              </a:rPr>
              <a:t> </a:t>
            </a:r>
            <a:r>
              <a:rPr sz="2650" dirty="0">
                <a:solidFill>
                  <a:srgbClr val="7F0000"/>
                </a:solidFill>
                <a:latin typeface="Times New Roman"/>
                <a:cs typeface="Times New Roman"/>
              </a:rPr>
              <a:t>to</a:t>
            </a:r>
            <a:r>
              <a:rPr sz="2650" spc="-15" dirty="0">
                <a:solidFill>
                  <a:srgbClr val="7F0000"/>
                </a:solidFill>
                <a:latin typeface="Times New Roman"/>
                <a:cs typeface="Times New Roman"/>
              </a:rPr>
              <a:t> </a:t>
            </a:r>
            <a:r>
              <a:rPr sz="2650" spc="-5" dirty="0">
                <a:solidFill>
                  <a:srgbClr val="7F0000"/>
                </a:solidFill>
                <a:latin typeface="Times New Roman"/>
                <a:cs typeface="Times New Roman"/>
              </a:rPr>
              <a:t>consider</a:t>
            </a:r>
            <a:r>
              <a:rPr sz="2650" spc="-10" dirty="0">
                <a:solidFill>
                  <a:srgbClr val="7F0000"/>
                </a:solidFill>
                <a:latin typeface="Times New Roman"/>
                <a:cs typeface="Times New Roman"/>
              </a:rPr>
              <a:t> </a:t>
            </a:r>
            <a:r>
              <a:rPr sz="2650" spc="-5" dirty="0">
                <a:solidFill>
                  <a:srgbClr val="7F0000"/>
                </a:solidFill>
                <a:latin typeface="Times New Roman"/>
                <a:cs typeface="Times New Roman"/>
              </a:rPr>
              <a:t>nonrelational </a:t>
            </a:r>
            <a:r>
              <a:rPr sz="2650" dirty="0">
                <a:solidFill>
                  <a:srgbClr val="7F0000"/>
                </a:solidFill>
                <a:latin typeface="Times New Roman"/>
                <a:cs typeface="Times New Roman"/>
              </a:rPr>
              <a:t> </a:t>
            </a:r>
            <a:r>
              <a:rPr sz="2650" spc="-5" dirty="0">
                <a:solidFill>
                  <a:srgbClr val="7F0000"/>
                </a:solidFill>
                <a:latin typeface="Times New Roman"/>
                <a:cs typeface="Times New Roman"/>
              </a:rPr>
              <a:t>options</a:t>
            </a:r>
            <a:endParaRPr sz="2650">
              <a:latin typeface="Times New Roman"/>
              <a:cs typeface="Times New Roman"/>
            </a:endParaRPr>
          </a:p>
          <a:p>
            <a:pPr>
              <a:lnSpc>
                <a:spcPct val="100000"/>
              </a:lnSpc>
              <a:spcBef>
                <a:spcPts val="35"/>
              </a:spcBef>
              <a:buFont typeface="Times New Roman"/>
              <a:buChar char="•"/>
            </a:pPr>
            <a:endParaRPr sz="3550">
              <a:latin typeface="Times New Roman"/>
              <a:cs typeface="Times New Roman"/>
            </a:endParaRPr>
          </a:p>
          <a:p>
            <a:pPr marL="390525" marR="258445" indent="-378460">
              <a:lnSpc>
                <a:spcPct val="90200"/>
              </a:lnSpc>
              <a:buChar char="•"/>
              <a:tabLst>
                <a:tab pos="390525" algn="l"/>
                <a:tab pos="391160" algn="l"/>
              </a:tabLst>
            </a:pPr>
            <a:r>
              <a:rPr sz="2650" spc="-10" dirty="0">
                <a:latin typeface="Times New Roman"/>
                <a:cs typeface="Times New Roman"/>
              </a:rPr>
              <a:t>Furthermore,</a:t>
            </a:r>
            <a:r>
              <a:rPr sz="2650" spc="45" dirty="0">
                <a:latin typeface="Times New Roman"/>
                <a:cs typeface="Times New Roman"/>
              </a:rPr>
              <a:t> </a:t>
            </a:r>
            <a:r>
              <a:rPr sz="2650" spc="-5" dirty="0">
                <a:latin typeface="Times New Roman"/>
                <a:cs typeface="Times New Roman"/>
              </a:rPr>
              <a:t>there</a:t>
            </a:r>
            <a:r>
              <a:rPr sz="2650" spc="-10" dirty="0">
                <a:latin typeface="Times New Roman"/>
                <a:cs typeface="Times New Roman"/>
              </a:rPr>
              <a:t> </a:t>
            </a:r>
            <a:r>
              <a:rPr sz="2650" spc="-5" dirty="0">
                <a:latin typeface="Times New Roman"/>
                <a:cs typeface="Times New Roman"/>
              </a:rPr>
              <a:t>are</a:t>
            </a:r>
            <a:r>
              <a:rPr sz="2650" spc="-15" dirty="0">
                <a:latin typeface="Times New Roman"/>
                <a:cs typeface="Times New Roman"/>
              </a:rPr>
              <a:t> </a:t>
            </a:r>
            <a:r>
              <a:rPr sz="2650" spc="-20" dirty="0">
                <a:latin typeface="Times New Roman"/>
                <a:cs typeface="Times New Roman"/>
              </a:rPr>
              <a:t>many</a:t>
            </a:r>
            <a:r>
              <a:rPr sz="2650" spc="35" dirty="0">
                <a:latin typeface="Times New Roman"/>
                <a:cs typeface="Times New Roman"/>
              </a:rPr>
              <a:t> </a:t>
            </a:r>
            <a:r>
              <a:rPr sz="2650" spc="-5" dirty="0">
                <a:latin typeface="Times New Roman"/>
                <a:cs typeface="Times New Roman"/>
              </a:rPr>
              <a:t>features of</a:t>
            </a:r>
            <a:r>
              <a:rPr sz="2650" spc="-10" dirty="0">
                <a:latin typeface="Times New Roman"/>
                <a:cs typeface="Times New Roman"/>
              </a:rPr>
              <a:t> </a:t>
            </a:r>
            <a:r>
              <a:rPr sz="2650" dirty="0">
                <a:latin typeface="Times New Roman"/>
                <a:cs typeface="Times New Roman"/>
              </a:rPr>
              <a:t>relational</a:t>
            </a:r>
            <a:r>
              <a:rPr sz="2650" spc="-50" dirty="0">
                <a:latin typeface="Times New Roman"/>
                <a:cs typeface="Times New Roman"/>
              </a:rPr>
              <a:t> </a:t>
            </a:r>
            <a:r>
              <a:rPr sz="2650" spc="-5" dirty="0">
                <a:latin typeface="Times New Roman"/>
                <a:cs typeface="Times New Roman"/>
              </a:rPr>
              <a:t>databases, </a:t>
            </a:r>
            <a:r>
              <a:rPr sz="2650" dirty="0">
                <a:latin typeface="Times New Roman"/>
                <a:cs typeface="Times New Roman"/>
              </a:rPr>
              <a:t> </a:t>
            </a:r>
            <a:r>
              <a:rPr sz="2650" spc="-5" dirty="0">
                <a:latin typeface="Times New Roman"/>
                <a:cs typeface="Times New Roman"/>
              </a:rPr>
              <a:t>such</a:t>
            </a:r>
            <a:r>
              <a:rPr sz="2650" spc="5" dirty="0">
                <a:latin typeface="Times New Roman"/>
                <a:cs typeface="Times New Roman"/>
              </a:rPr>
              <a:t> </a:t>
            </a:r>
            <a:r>
              <a:rPr sz="2650" spc="-5" dirty="0">
                <a:latin typeface="Times New Roman"/>
                <a:cs typeface="Times New Roman"/>
              </a:rPr>
              <a:t>as </a:t>
            </a:r>
            <a:r>
              <a:rPr sz="2650" spc="-30" dirty="0">
                <a:latin typeface="Times New Roman"/>
                <a:cs typeface="Times New Roman"/>
              </a:rPr>
              <a:t>security,</a:t>
            </a:r>
            <a:r>
              <a:rPr sz="2650" spc="65" dirty="0">
                <a:latin typeface="Times New Roman"/>
                <a:cs typeface="Times New Roman"/>
              </a:rPr>
              <a:t> </a:t>
            </a:r>
            <a:r>
              <a:rPr sz="2650" spc="-5" dirty="0">
                <a:latin typeface="Times New Roman"/>
                <a:cs typeface="Times New Roman"/>
              </a:rPr>
              <a:t>that</a:t>
            </a:r>
            <a:r>
              <a:rPr sz="2650" dirty="0">
                <a:latin typeface="Times New Roman"/>
                <a:cs typeface="Times New Roman"/>
              </a:rPr>
              <a:t> </a:t>
            </a:r>
            <a:r>
              <a:rPr sz="2650" spc="-5" dirty="0">
                <a:latin typeface="Times New Roman"/>
                <a:cs typeface="Times New Roman"/>
              </a:rPr>
              <a:t>are</a:t>
            </a:r>
            <a:r>
              <a:rPr sz="2650" spc="-10" dirty="0">
                <a:latin typeface="Times New Roman"/>
                <a:cs typeface="Times New Roman"/>
              </a:rPr>
              <a:t> </a:t>
            </a:r>
            <a:r>
              <a:rPr sz="2650" dirty="0">
                <a:latin typeface="Times New Roman"/>
                <a:cs typeface="Times New Roman"/>
              </a:rPr>
              <a:t>less</a:t>
            </a:r>
            <a:r>
              <a:rPr sz="2650" spc="-10" dirty="0">
                <a:latin typeface="Times New Roman"/>
                <a:cs typeface="Times New Roman"/>
              </a:rPr>
              <a:t> </a:t>
            </a:r>
            <a:r>
              <a:rPr sz="2650" spc="-5" dirty="0">
                <a:latin typeface="Times New Roman"/>
                <a:cs typeface="Times New Roman"/>
              </a:rPr>
              <a:t>useful</a:t>
            </a:r>
            <a:r>
              <a:rPr sz="2650" dirty="0">
                <a:latin typeface="Times New Roman"/>
                <a:cs typeface="Times New Roman"/>
              </a:rPr>
              <a:t> to</a:t>
            </a:r>
            <a:r>
              <a:rPr sz="2650" spc="-15" dirty="0">
                <a:latin typeface="Times New Roman"/>
                <a:cs typeface="Times New Roman"/>
              </a:rPr>
              <a:t> </a:t>
            </a:r>
            <a:r>
              <a:rPr sz="2650" spc="-5" dirty="0">
                <a:latin typeface="Times New Roman"/>
                <a:cs typeface="Times New Roman"/>
              </a:rPr>
              <a:t>an</a:t>
            </a:r>
            <a:r>
              <a:rPr sz="2650" spc="10" dirty="0">
                <a:latin typeface="Times New Roman"/>
                <a:cs typeface="Times New Roman"/>
              </a:rPr>
              <a:t> </a:t>
            </a:r>
            <a:r>
              <a:rPr sz="2650" spc="-5" dirty="0">
                <a:latin typeface="Times New Roman"/>
                <a:cs typeface="Times New Roman"/>
              </a:rPr>
              <a:t>application</a:t>
            </a:r>
            <a:r>
              <a:rPr sz="2650" spc="-60" dirty="0">
                <a:latin typeface="Times New Roman"/>
                <a:cs typeface="Times New Roman"/>
              </a:rPr>
              <a:t> </a:t>
            </a:r>
            <a:r>
              <a:rPr sz="2650" spc="-5" dirty="0">
                <a:latin typeface="Times New Roman"/>
                <a:cs typeface="Times New Roman"/>
              </a:rPr>
              <a:t>database </a:t>
            </a:r>
            <a:r>
              <a:rPr sz="2650" spc="-650" dirty="0">
                <a:latin typeface="Times New Roman"/>
                <a:cs typeface="Times New Roman"/>
              </a:rPr>
              <a:t> </a:t>
            </a:r>
            <a:r>
              <a:rPr sz="2650" spc="-5" dirty="0">
                <a:latin typeface="Times New Roman"/>
                <a:cs typeface="Times New Roman"/>
              </a:rPr>
              <a:t>because</a:t>
            </a:r>
            <a:r>
              <a:rPr sz="2650" spc="-10" dirty="0">
                <a:latin typeface="Times New Roman"/>
                <a:cs typeface="Times New Roman"/>
              </a:rPr>
              <a:t> </a:t>
            </a:r>
            <a:r>
              <a:rPr sz="2650" spc="-5" dirty="0">
                <a:latin typeface="Times New Roman"/>
                <a:cs typeface="Times New Roman"/>
              </a:rPr>
              <a:t>they</a:t>
            </a:r>
            <a:r>
              <a:rPr sz="2650" spc="10" dirty="0">
                <a:latin typeface="Times New Roman"/>
                <a:cs typeface="Times New Roman"/>
              </a:rPr>
              <a:t> </a:t>
            </a:r>
            <a:r>
              <a:rPr sz="2650" spc="-5" dirty="0">
                <a:latin typeface="Times New Roman"/>
                <a:cs typeface="Times New Roman"/>
              </a:rPr>
              <a:t>can</a:t>
            </a:r>
            <a:r>
              <a:rPr sz="2650" spc="-10" dirty="0">
                <a:latin typeface="Times New Roman"/>
                <a:cs typeface="Times New Roman"/>
              </a:rPr>
              <a:t> </a:t>
            </a:r>
            <a:r>
              <a:rPr sz="2650" spc="-5" dirty="0">
                <a:latin typeface="Times New Roman"/>
                <a:cs typeface="Times New Roman"/>
              </a:rPr>
              <a:t>be</a:t>
            </a:r>
            <a:r>
              <a:rPr sz="2650" spc="20" dirty="0">
                <a:latin typeface="Times New Roman"/>
                <a:cs typeface="Times New Roman"/>
              </a:rPr>
              <a:t> </a:t>
            </a:r>
            <a:r>
              <a:rPr sz="2650" spc="-5" dirty="0">
                <a:latin typeface="Times New Roman"/>
                <a:cs typeface="Times New Roman"/>
              </a:rPr>
              <a:t>done</a:t>
            </a:r>
            <a:r>
              <a:rPr sz="2650" spc="15" dirty="0">
                <a:latin typeface="Times New Roman"/>
                <a:cs typeface="Times New Roman"/>
              </a:rPr>
              <a:t> </a:t>
            </a:r>
            <a:r>
              <a:rPr sz="2650" spc="-5" dirty="0">
                <a:latin typeface="Times New Roman"/>
                <a:cs typeface="Times New Roman"/>
              </a:rPr>
              <a:t>by</a:t>
            </a:r>
            <a:r>
              <a:rPr sz="2650" spc="-10" dirty="0">
                <a:latin typeface="Times New Roman"/>
                <a:cs typeface="Times New Roman"/>
              </a:rPr>
              <a:t> </a:t>
            </a:r>
            <a:r>
              <a:rPr sz="2650" spc="-5" dirty="0">
                <a:latin typeface="Times New Roman"/>
                <a:cs typeface="Times New Roman"/>
              </a:rPr>
              <a:t>the</a:t>
            </a:r>
            <a:r>
              <a:rPr sz="2650" spc="20" dirty="0">
                <a:latin typeface="Times New Roman"/>
                <a:cs typeface="Times New Roman"/>
              </a:rPr>
              <a:t> </a:t>
            </a:r>
            <a:r>
              <a:rPr sz="2650" spc="-5" dirty="0">
                <a:latin typeface="Times New Roman"/>
                <a:cs typeface="Times New Roman"/>
              </a:rPr>
              <a:t>enclosing</a:t>
            </a:r>
            <a:r>
              <a:rPr sz="2650" spc="-10" dirty="0">
                <a:latin typeface="Times New Roman"/>
                <a:cs typeface="Times New Roman"/>
              </a:rPr>
              <a:t> </a:t>
            </a:r>
            <a:r>
              <a:rPr sz="2650" spc="-5" dirty="0">
                <a:latin typeface="Times New Roman"/>
                <a:cs typeface="Times New Roman"/>
              </a:rPr>
              <a:t>application</a:t>
            </a:r>
            <a:r>
              <a:rPr sz="2650" spc="-60" dirty="0">
                <a:latin typeface="Times New Roman"/>
                <a:cs typeface="Times New Roman"/>
              </a:rPr>
              <a:t> </a:t>
            </a:r>
            <a:r>
              <a:rPr sz="2650" spc="-5" dirty="0">
                <a:latin typeface="Times New Roman"/>
                <a:cs typeface="Times New Roman"/>
              </a:rPr>
              <a:t>instead</a:t>
            </a:r>
            <a:endParaRPr sz="2650">
              <a:latin typeface="Times New Roman"/>
              <a:cs typeface="Times New Roman"/>
            </a:endParaRPr>
          </a:p>
          <a:p>
            <a:pPr>
              <a:lnSpc>
                <a:spcPct val="100000"/>
              </a:lnSpc>
              <a:spcBef>
                <a:spcPts val="5"/>
              </a:spcBef>
            </a:pPr>
            <a:endParaRPr sz="3500">
              <a:latin typeface="Times New Roman"/>
              <a:cs typeface="Times New Roman"/>
            </a:endParaRPr>
          </a:p>
          <a:p>
            <a:pPr marL="12700" marR="26034">
              <a:lnSpc>
                <a:spcPct val="90300"/>
              </a:lnSpc>
            </a:pPr>
            <a:r>
              <a:rPr sz="2200" dirty="0">
                <a:solidFill>
                  <a:srgbClr val="7F0000"/>
                </a:solidFill>
                <a:latin typeface="Times New Roman"/>
                <a:cs typeface="Times New Roman"/>
              </a:rPr>
              <a:t>Note</a:t>
            </a:r>
            <a:r>
              <a:rPr sz="2200" i="1" dirty="0">
                <a:latin typeface="Times New Roman"/>
                <a:cs typeface="Times New Roman"/>
              </a:rPr>
              <a:t>: </a:t>
            </a:r>
            <a:r>
              <a:rPr sz="2200" i="1" spc="-5" dirty="0">
                <a:latin typeface="Times New Roman"/>
                <a:cs typeface="Times New Roman"/>
              </a:rPr>
              <a:t>On </a:t>
            </a:r>
            <a:r>
              <a:rPr sz="2200" i="1" spc="5" dirty="0">
                <a:latin typeface="Times New Roman"/>
                <a:cs typeface="Times New Roman"/>
              </a:rPr>
              <a:t>the other </a:t>
            </a:r>
            <a:r>
              <a:rPr sz="2200" i="1" dirty="0">
                <a:latin typeface="Times New Roman"/>
                <a:cs typeface="Times New Roman"/>
              </a:rPr>
              <a:t>hand, when each </a:t>
            </a:r>
            <a:r>
              <a:rPr sz="2200" i="1" spc="5" dirty="0">
                <a:latin typeface="Times New Roman"/>
                <a:cs typeface="Times New Roman"/>
              </a:rPr>
              <a:t>application </a:t>
            </a:r>
            <a:r>
              <a:rPr sz="2200" i="1" dirty="0">
                <a:latin typeface="Times New Roman"/>
                <a:cs typeface="Times New Roman"/>
              </a:rPr>
              <a:t>has </a:t>
            </a:r>
            <a:r>
              <a:rPr sz="2200" i="1" spc="5" dirty="0">
                <a:latin typeface="Times New Roman"/>
                <a:cs typeface="Times New Roman"/>
              </a:rPr>
              <a:t>its </a:t>
            </a:r>
            <a:r>
              <a:rPr sz="2200" i="1" dirty="0">
                <a:latin typeface="Times New Roman"/>
                <a:cs typeface="Times New Roman"/>
              </a:rPr>
              <a:t>own </a:t>
            </a:r>
            <a:r>
              <a:rPr sz="2200" i="1" spc="5" dirty="0">
                <a:latin typeface="Times New Roman"/>
                <a:cs typeface="Times New Roman"/>
              </a:rPr>
              <a:t>database, the risk </a:t>
            </a:r>
            <a:r>
              <a:rPr sz="2200" i="1" spc="10" dirty="0">
                <a:latin typeface="Times New Roman"/>
                <a:cs typeface="Times New Roman"/>
              </a:rPr>
              <a:t> </a:t>
            </a:r>
            <a:r>
              <a:rPr sz="2200" i="1" spc="5" dirty="0">
                <a:latin typeface="Times New Roman"/>
                <a:cs typeface="Times New Roman"/>
              </a:rPr>
              <a:t>arises</a:t>
            </a:r>
            <a:r>
              <a:rPr sz="2200" i="1" spc="-50" dirty="0">
                <a:latin typeface="Times New Roman"/>
                <a:cs typeface="Times New Roman"/>
              </a:rPr>
              <a:t> </a:t>
            </a:r>
            <a:r>
              <a:rPr sz="2200" i="1" spc="5" dirty="0">
                <a:latin typeface="Times New Roman"/>
                <a:cs typeface="Times New Roman"/>
              </a:rPr>
              <a:t>that</a:t>
            </a:r>
            <a:r>
              <a:rPr sz="2200" i="1" spc="-40" dirty="0">
                <a:latin typeface="Times New Roman"/>
                <a:cs typeface="Times New Roman"/>
              </a:rPr>
              <a:t> </a:t>
            </a:r>
            <a:r>
              <a:rPr sz="2200" i="1" spc="5" dirty="0">
                <a:latin typeface="Times New Roman"/>
                <a:cs typeface="Times New Roman"/>
              </a:rPr>
              <a:t>data</a:t>
            </a:r>
            <a:r>
              <a:rPr sz="2200" i="1" spc="-5" dirty="0">
                <a:latin typeface="Times New Roman"/>
                <a:cs typeface="Times New Roman"/>
              </a:rPr>
              <a:t> may</a:t>
            </a:r>
            <a:r>
              <a:rPr sz="2200" i="1" spc="5" dirty="0">
                <a:latin typeface="Times New Roman"/>
                <a:cs typeface="Times New Roman"/>
              </a:rPr>
              <a:t> </a:t>
            </a:r>
            <a:r>
              <a:rPr sz="2200" i="1" dirty="0">
                <a:latin typeface="Times New Roman"/>
                <a:cs typeface="Times New Roman"/>
              </a:rPr>
              <a:t>become </a:t>
            </a:r>
            <a:r>
              <a:rPr sz="2200" i="1" spc="5" dirty="0">
                <a:latin typeface="Times New Roman"/>
                <a:cs typeface="Times New Roman"/>
              </a:rPr>
              <a:t>non-aligned,</a:t>
            </a:r>
            <a:r>
              <a:rPr sz="2200" i="1" spc="-50" dirty="0">
                <a:latin typeface="Times New Roman"/>
                <a:cs typeface="Times New Roman"/>
              </a:rPr>
              <a:t> </a:t>
            </a:r>
            <a:r>
              <a:rPr sz="2200" i="1" spc="5" dirty="0">
                <a:latin typeface="Times New Roman"/>
                <a:cs typeface="Times New Roman"/>
              </a:rPr>
              <a:t>mutually</a:t>
            </a:r>
            <a:r>
              <a:rPr sz="2200" i="1" spc="-45" dirty="0">
                <a:latin typeface="Times New Roman"/>
                <a:cs typeface="Times New Roman"/>
              </a:rPr>
              <a:t> </a:t>
            </a:r>
            <a:r>
              <a:rPr sz="2200" i="1" spc="5" dirty="0">
                <a:latin typeface="Times New Roman"/>
                <a:cs typeface="Times New Roman"/>
              </a:rPr>
              <a:t>inconsistent,</a:t>
            </a:r>
            <a:r>
              <a:rPr sz="2200" i="1" spc="-75" dirty="0">
                <a:latin typeface="Times New Roman"/>
                <a:cs typeface="Times New Roman"/>
              </a:rPr>
              <a:t> </a:t>
            </a:r>
            <a:r>
              <a:rPr sz="2200" i="1" dirty="0">
                <a:latin typeface="Times New Roman"/>
                <a:cs typeface="Times New Roman"/>
              </a:rPr>
              <a:t>and </a:t>
            </a:r>
            <a:r>
              <a:rPr sz="2200" i="1" spc="5" dirty="0">
                <a:latin typeface="Times New Roman"/>
                <a:cs typeface="Times New Roman"/>
              </a:rPr>
              <a:t>difficult</a:t>
            </a:r>
            <a:r>
              <a:rPr sz="2200" i="1" spc="-90" dirty="0">
                <a:latin typeface="Times New Roman"/>
                <a:cs typeface="Times New Roman"/>
              </a:rPr>
              <a:t> </a:t>
            </a:r>
            <a:r>
              <a:rPr sz="2200" i="1" spc="5" dirty="0">
                <a:latin typeface="Times New Roman"/>
                <a:cs typeface="Times New Roman"/>
              </a:rPr>
              <a:t>to </a:t>
            </a:r>
            <a:r>
              <a:rPr sz="2200" i="1" spc="-535" dirty="0">
                <a:latin typeface="Times New Roman"/>
                <a:cs typeface="Times New Roman"/>
              </a:rPr>
              <a:t> </a:t>
            </a:r>
            <a:r>
              <a:rPr sz="2200" i="1" dirty="0">
                <a:latin typeface="Times New Roman"/>
                <a:cs typeface="Times New Roman"/>
              </a:rPr>
              <a:t>access </a:t>
            </a:r>
            <a:r>
              <a:rPr sz="2200" i="1" spc="5" dirty="0">
                <a:latin typeface="Times New Roman"/>
                <a:cs typeface="Times New Roman"/>
              </a:rPr>
              <a:t>in </a:t>
            </a:r>
            <a:r>
              <a:rPr sz="2200" i="1" dirty="0">
                <a:latin typeface="Times New Roman"/>
                <a:cs typeface="Times New Roman"/>
              </a:rPr>
              <a:t>an </a:t>
            </a:r>
            <a:r>
              <a:rPr sz="2200" i="1" spc="5" dirty="0">
                <a:latin typeface="Times New Roman"/>
                <a:cs typeface="Times New Roman"/>
              </a:rPr>
              <a:t>integrated fashion. </a:t>
            </a:r>
            <a:r>
              <a:rPr sz="2200" i="1" dirty="0">
                <a:latin typeface="Times New Roman"/>
                <a:cs typeface="Times New Roman"/>
              </a:rPr>
              <a:t>All </a:t>
            </a:r>
            <a:r>
              <a:rPr sz="2200" i="1" spc="5" dirty="0">
                <a:latin typeface="Times New Roman"/>
                <a:cs typeface="Times New Roman"/>
              </a:rPr>
              <a:t>these aspects should </a:t>
            </a:r>
            <a:r>
              <a:rPr sz="2200" i="1" dirty="0">
                <a:latin typeface="Times New Roman"/>
                <a:cs typeface="Times New Roman"/>
              </a:rPr>
              <a:t>be </a:t>
            </a:r>
            <a:r>
              <a:rPr sz="2200" i="1" spc="5" dirty="0">
                <a:latin typeface="Times New Roman"/>
                <a:cs typeface="Times New Roman"/>
              </a:rPr>
              <a:t>indeed </a:t>
            </a:r>
            <a:r>
              <a:rPr sz="2200" i="1" dirty="0">
                <a:latin typeface="Times New Roman"/>
                <a:cs typeface="Times New Roman"/>
              </a:rPr>
              <a:t>managed at </a:t>
            </a:r>
            <a:r>
              <a:rPr sz="2200" i="1" spc="5" dirty="0">
                <a:latin typeface="Times New Roman"/>
                <a:cs typeface="Times New Roman"/>
              </a:rPr>
              <a:t> the</a:t>
            </a:r>
            <a:r>
              <a:rPr sz="2200" i="1" spc="-20" dirty="0">
                <a:latin typeface="Times New Roman"/>
                <a:cs typeface="Times New Roman"/>
              </a:rPr>
              <a:t> </a:t>
            </a:r>
            <a:r>
              <a:rPr sz="2200" i="1" spc="5" dirty="0">
                <a:latin typeface="Times New Roman"/>
                <a:cs typeface="Times New Roman"/>
              </a:rPr>
              <a:t>application</a:t>
            </a:r>
            <a:r>
              <a:rPr sz="2200" i="1" spc="-70" dirty="0">
                <a:latin typeface="Times New Roman"/>
                <a:cs typeface="Times New Roman"/>
              </a:rPr>
              <a:t> </a:t>
            </a:r>
            <a:r>
              <a:rPr sz="2200" i="1" spc="5" dirty="0">
                <a:latin typeface="Times New Roman"/>
                <a:cs typeface="Times New Roman"/>
              </a:rPr>
              <a:t>level,</a:t>
            </a:r>
            <a:r>
              <a:rPr sz="2200" i="1" spc="-50" dirty="0">
                <a:latin typeface="Times New Roman"/>
                <a:cs typeface="Times New Roman"/>
              </a:rPr>
              <a:t> </a:t>
            </a:r>
            <a:r>
              <a:rPr sz="2200" i="1" dirty="0">
                <a:latin typeface="Times New Roman"/>
                <a:cs typeface="Times New Roman"/>
              </a:rPr>
              <a:t>which</a:t>
            </a:r>
            <a:r>
              <a:rPr sz="2200" i="1" spc="-25" dirty="0">
                <a:latin typeface="Times New Roman"/>
                <a:cs typeface="Times New Roman"/>
              </a:rPr>
              <a:t> </a:t>
            </a:r>
            <a:r>
              <a:rPr sz="2200" i="1" dirty="0">
                <a:latin typeface="Times New Roman"/>
                <a:cs typeface="Times New Roman"/>
              </a:rPr>
              <a:t>does</a:t>
            </a:r>
            <a:r>
              <a:rPr sz="2200" i="1" spc="5" dirty="0">
                <a:latin typeface="Times New Roman"/>
                <a:cs typeface="Times New Roman"/>
              </a:rPr>
              <a:t> </a:t>
            </a:r>
            <a:r>
              <a:rPr sz="2200" i="1" dirty="0">
                <a:latin typeface="Times New Roman"/>
                <a:cs typeface="Times New Roman"/>
              </a:rPr>
              <a:t>not</a:t>
            </a:r>
            <a:r>
              <a:rPr sz="2200" i="1" spc="-10" dirty="0">
                <a:latin typeface="Times New Roman"/>
                <a:cs typeface="Times New Roman"/>
              </a:rPr>
              <a:t> </a:t>
            </a:r>
            <a:r>
              <a:rPr sz="2200" i="1" dirty="0">
                <a:latin typeface="Times New Roman"/>
                <a:cs typeface="Times New Roman"/>
              </a:rPr>
              <a:t>always</a:t>
            </a:r>
            <a:r>
              <a:rPr sz="2200" i="1" spc="-20" dirty="0">
                <a:latin typeface="Times New Roman"/>
                <a:cs typeface="Times New Roman"/>
              </a:rPr>
              <a:t> </a:t>
            </a:r>
            <a:r>
              <a:rPr sz="2200" i="1" spc="5" dirty="0">
                <a:latin typeface="Times New Roman"/>
                <a:cs typeface="Times New Roman"/>
              </a:rPr>
              <a:t>take</a:t>
            </a:r>
            <a:r>
              <a:rPr sz="2200" i="1" spc="-20" dirty="0">
                <a:latin typeface="Times New Roman"/>
                <a:cs typeface="Times New Roman"/>
              </a:rPr>
              <a:t> </a:t>
            </a:r>
            <a:r>
              <a:rPr sz="2200" i="1" spc="-15" dirty="0">
                <a:latin typeface="Times New Roman"/>
                <a:cs typeface="Times New Roman"/>
              </a:rPr>
              <a:t>care</a:t>
            </a:r>
            <a:r>
              <a:rPr sz="2200" i="1" spc="-20" dirty="0">
                <a:latin typeface="Times New Roman"/>
                <a:cs typeface="Times New Roman"/>
              </a:rPr>
              <a:t> </a:t>
            </a:r>
            <a:r>
              <a:rPr sz="2200" i="1" dirty="0">
                <a:latin typeface="Times New Roman"/>
                <a:cs typeface="Times New Roman"/>
              </a:rPr>
              <a:t>of</a:t>
            </a:r>
            <a:r>
              <a:rPr sz="2200" i="1" spc="-15" dirty="0">
                <a:latin typeface="Times New Roman"/>
                <a:cs typeface="Times New Roman"/>
              </a:rPr>
              <a:t> </a:t>
            </a:r>
            <a:r>
              <a:rPr sz="2200" i="1" dirty="0">
                <a:latin typeface="Times New Roman"/>
                <a:cs typeface="Times New Roman"/>
              </a:rPr>
              <a:t>them.</a:t>
            </a:r>
            <a:endParaRPr sz="22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565"/>
              </a:lnSpc>
            </a:pPr>
            <a:fld id="{81D60167-4931-47E6-BA6A-407CBD079E47}" type="slidenum">
              <a:rPr spc="15" dirty="0"/>
              <a:t>16</a:t>
            </a:fld>
            <a:endParaRPr spc="1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24740" y="6918457"/>
            <a:ext cx="220979" cy="259715"/>
          </a:xfrm>
          <a:prstGeom prst="rect">
            <a:avLst/>
          </a:prstGeom>
        </p:spPr>
        <p:txBody>
          <a:bodyPr vert="horz" wrap="square" lIns="0" tIns="17145" rIns="0" bIns="0" rtlCol="0">
            <a:spAutoFit/>
          </a:bodyPr>
          <a:lstStyle/>
          <a:p>
            <a:pPr marL="12700">
              <a:lnSpc>
                <a:spcPct val="100000"/>
              </a:lnSpc>
              <a:spcBef>
                <a:spcPts val="135"/>
              </a:spcBef>
            </a:pPr>
            <a:r>
              <a:rPr sz="1500" spc="15" dirty="0">
                <a:latin typeface="Times New Roman"/>
                <a:cs typeface="Times New Roman"/>
              </a:rPr>
              <a:t>19</a:t>
            </a:r>
            <a:endParaRPr sz="1500">
              <a:latin typeface="Times New Roman"/>
              <a:cs typeface="Times New Roman"/>
            </a:endParaRPr>
          </a:p>
        </p:txBody>
      </p:sp>
      <p:sp>
        <p:nvSpPr>
          <p:cNvPr id="3" name="object 3"/>
          <p:cNvSpPr txBox="1"/>
          <p:nvPr/>
        </p:nvSpPr>
        <p:spPr>
          <a:xfrm>
            <a:off x="1153041" y="6750817"/>
            <a:ext cx="6291580" cy="427990"/>
          </a:xfrm>
          <a:prstGeom prst="rect">
            <a:avLst/>
          </a:prstGeom>
        </p:spPr>
        <p:txBody>
          <a:bodyPr vert="horz" wrap="square" lIns="0" tIns="11430" rIns="0" bIns="0" rtlCol="0">
            <a:spAutoFit/>
          </a:bodyPr>
          <a:lstStyle/>
          <a:p>
            <a:pPr marL="12700">
              <a:lnSpc>
                <a:spcPct val="100000"/>
              </a:lnSpc>
              <a:spcBef>
                <a:spcPts val="90"/>
              </a:spcBef>
            </a:pPr>
            <a:r>
              <a:rPr sz="2650" spc="-5" dirty="0">
                <a:latin typeface="Times New Roman"/>
                <a:cs typeface="Times New Roman"/>
              </a:rPr>
              <a:t>Relational</a:t>
            </a:r>
            <a:r>
              <a:rPr sz="2650" spc="-25" dirty="0">
                <a:latin typeface="Times New Roman"/>
                <a:cs typeface="Times New Roman"/>
              </a:rPr>
              <a:t> </a:t>
            </a:r>
            <a:r>
              <a:rPr sz="2650" spc="-5" dirty="0">
                <a:latin typeface="Times New Roman"/>
                <a:cs typeface="Times New Roman"/>
              </a:rPr>
              <a:t>database</a:t>
            </a:r>
            <a:r>
              <a:rPr sz="2650" spc="-10" dirty="0">
                <a:latin typeface="Times New Roman"/>
                <a:cs typeface="Times New Roman"/>
              </a:rPr>
              <a:t> </a:t>
            </a:r>
            <a:r>
              <a:rPr sz="2650" spc="-5" dirty="0">
                <a:latin typeface="Times New Roman"/>
                <a:cs typeface="Times New Roman"/>
              </a:rPr>
              <a:t>perspective:</a:t>
            </a:r>
            <a:r>
              <a:rPr sz="2650" spc="-50" dirty="0">
                <a:latin typeface="Times New Roman"/>
                <a:cs typeface="Times New Roman"/>
              </a:rPr>
              <a:t> </a:t>
            </a:r>
            <a:r>
              <a:rPr sz="2650" spc="-5" dirty="0">
                <a:latin typeface="Times New Roman"/>
                <a:cs typeface="Times New Roman"/>
              </a:rPr>
              <a:t>no</a:t>
            </a:r>
            <a:r>
              <a:rPr sz="2650" spc="10" dirty="0">
                <a:latin typeface="Times New Roman"/>
                <a:cs typeface="Times New Roman"/>
              </a:rPr>
              <a:t> </a:t>
            </a:r>
            <a:r>
              <a:rPr sz="2650" spc="-5" dirty="0">
                <a:latin typeface="Times New Roman"/>
                <a:cs typeface="Times New Roman"/>
              </a:rPr>
              <a:t>aggregates</a:t>
            </a:r>
            <a:endParaRPr sz="2650">
              <a:latin typeface="Times New Roman"/>
              <a:cs typeface="Times New Roman"/>
            </a:endParaRPr>
          </a:p>
        </p:txBody>
      </p:sp>
      <p:pic>
        <p:nvPicPr>
          <p:cNvPr id="4" name="object 4"/>
          <p:cNvPicPr/>
          <p:nvPr/>
        </p:nvPicPr>
        <p:blipFill>
          <a:blip r:embed="rId2" cstate="print"/>
          <a:stretch>
            <a:fillRect/>
          </a:stretch>
        </p:blipFill>
        <p:spPr>
          <a:xfrm>
            <a:off x="1455301" y="996695"/>
            <a:ext cx="7208519" cy="5437632"/>
          </a:xfrm>
          <a:prstGeom prst="rect">
            <a:avLst/>
          </a:prstGeom>
        </p:spPr>
      </p:pic>
      <p:sp>
        <p:nvSpPr>
          <p:cNvPr id="5" name="object 5"/>
          <p:cNvSpPr txBox="1"/>
          <p:nvPr/>
        </p:nvSpPr>
        <p:spPr>
          <a:xfrm>
            <a:off x="6865003" y="1197356"/>
            <a:ext cx="193040" cy="427990"/>
          </a:xfrm>
          <a:prstGeom prst="rect">
            <a:avLst/>
          </a:prstGeom>
        </p:spPr>
        <p:txBody>
          <a:bodyPr vert="horz" wrap="square" lIns="0" tIns="11430" rIns="0" bIns="0" rtlCol="0">
            <a:spAutoFit/>
          </a:bodyPr>
          <a:lstStyle/>
          <a:p>
            <a:pPr marL="12700">
              <a:lnSpc>
                <a:spcPct val="100000"/>
              </a:lnSpc>
              <a:spcBef>
                <a:spcPts val="90"/>
              </a:spcBef>
            </a:pPr>
            <a:r>
              <a:rPr sz="2650" spc="-5" dirty="0">
                <a:latin typeface="Times New Roman"/>
                <a:cs typeface="Times New Roman"/>
              </a:rPr>
              <a:t>*</a:t>
            </a:r>
            <a:endParaRPr sz="2650">
              <a:latin typeface="Times New Roman"/>
              <a:cs typeface="Times New Roman"/>
            </a:endParaRPr>
          </a:p>
        </p:txBody>
      </p:sp>
      <p:sp>
        <p:nvSpPr>
          <p:cNvPr id="6" name="object 6"/>
          <p:cNvSpPr txBox="1">
            <a:spLocks noGrp="1"/>
          </p:cNvSpPr>
          <p:nvPr>
            <p:ph type="title"/>
          </p:nvPr>
        </p:nvSpPr>
        <p:spPr>
          <a:xfrm>
            <a:off x="1308494" y="218947"/>
            <a:ext cx="8091170" cy="629285"/>
          </a:xfrm>
          <a:prstGeom prst="rect">
            <a:avLst/>
          </a:prstGeom>
        </p:spPr>
        <p:txBody>
          <a:bodyPr vert="horz" wrap="square" lIns="0" tIns="13970" rIns="0" bIns="0" rtlCol="0">
            <a:spAutoFit/>
          </a:bodyPr>
          <a:lstStyle/>
          <a:p>
            <a:pPr marL="12700">
              <a:lnSpc>
                <a:spcPct val="100000"/>
              </a:lnSpc>
              <a:spcBef>
                <a:spcPts val="110"/>
              </a:spcBef>
            </a:pPr>
            <a:r>
              <a:rPr sz="3950" spc="5" dirty="0"/>
              <a:t>Example</a:t>
            </a:r>
            <a:r>
              <a:rPr sz="3950" spc="15" dirty="0"/>
              <a:t> </a:t>
            </a:r>
            <a:r>
              <a:rPr sz="3950" spc="5" dirty="0"/>
              <a:t>of</a:t>
            </a:r>
            <a:r>
              <a:rPr sz="3950" spc="-25" dirty="0"/>
              <a:t> </a:t>
            </a:r>
            <a:r>
              <a:rPr sz="3950" spc="5" dirty="0"/>
              <a:t>Relations</a:t>
            </a:r>
            <a:r>
              <a:rPr sz="3950" dirty="0"/>
              <a:t> </a:t>
            </a:r>
            <a:r>
              <a:rPr sz="3950" spc="10" dirty="0"/>
              <a:t>and</a:t>
            </a:r>
            <a:r>
              <a:rPr sz="3950" spc="-20" dirty="0"/>
              <a:t> </a:t>
            </a:r>
            <a:r>
              <a:rPr sz="3950" spc="5" dirty="0"/>
              <a:t>Aggregates</a:t>
            </a:r>
            <a:endParaRPr sz="39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24740" y="6918457"/>
            <a:ext cx="220979" cy="259715"/>
          </a:xfrm>
          <a:prstGeom prst="rect">
            <a:avLst/>
          </a:prstGeom>
        </p:spPr>
        <p:txBody>
          <a:bodyPr vert="horz" wrap="square" lIns="0" tIns="17145" rIns="0" bIns="0" rtlCol="0">
            <a:spAutoFit/>
          </a:bodyPr>
          <a:lstStyle/>
          <a:p>
            <a:pPr marL="12700">
              <a:lnSpc>
                <a:spcPct val="100000"/>
              </a:lnSpc>
              <a:spcBef>
                <a:spcPts val="135"/>
              </a:spcBef>
            </a:pPr>
            <a:r>
              <a:rPr sz="1500" spc="15" dirty="0">
                <a:latin typeface="Times New Roman"/>
                <a:cs typeface="Times New Roman"/>
              </a:rPr>
              <a:t>20</a:t>
            </a:r>
            <a:endParaRPr sz="1500">
              <a:latin typeface="Times New Roman"/>
              <a:cs typeface="Times New Roman"/>
            </a:endParaRPr>
          </a:p>
        </p:txBody>
      </p:sp>
      <p:sp>
        <p:nvSpPr>
          <p:cNvPr id="3" name="object 3"/>
          <p:cNvSpPr txBox="1"/>
          <p:nvPr/>
        </p:nvSpPr>
        <p:spPr>
          <a:xfrm>
            <a:off x="1153041" y="6552696"/>
            <a:ext cx="7296784" cy="965835"/>
          </a:xfrm>
          <a:prstGeom prst="rect">
            <a:avLst/>
          </a:prstGeom>
        </p:spPr>
        <p:txBody>
          <a:bodyPr vert="horz" wrap="square" lIns="0" tIns="51435" rIns="0" bIns="0" rtlCol="0">
            <a:spAutoFit/>
          </a:bodyPr>
          <a:lstStyle/>
          <a:p>
            <a:pPr marL="12700" marR="5080">
              <a:lnSpc>
                <a:spcPts val="2380"/>
              </a:lnSpc>
              <a:spcBef>
                <a:spcPts val="405"/>
              </a:spcBef>
            </a:pPr>
            <a:r>
              <a:rPr sz="2200" i="1" dirty="0">
                <a:solidFill>
                  <a:srgbClr val="7F0000"/>
                </a:solidFill>
                <a:latin typeface="Times New Roman"/>
                <a:cs typeface="Times New Roman"/>
              </a:rPr>
              <a:t>Note:</a:t>
            </a:r>
            <a:r>
              <a:rPr sz="2200" i="1" spc="-15" dirty="0">
                <a:solidFill>
                  <a:srgbClr val="7F0000"/>
                </a:solidFill>
                <a:latin typeface="Times New Roman"/>
                <a:cs typeface="Times New Roman"/>
              </a:rPr>
              <a:t> </a:t>
            </a:r>
            <a:r>
              <a:rPr sz="2200" i="1" spc="5" dirty="0">
                <a:solidFill>
                  <a:srgbClr val="7F0000"/>
                </a:solidFill>
                <a:latin typeface="Times New Roman"/>
                <a:cs typeface="Times New Roman"/>
              </a:rPr>
              <a:t>for</a:t>
            </a:r>
            <a:r>
              <a:rPr sz="2200" i="1" spc="-15" dirty="0">
                <a:solidFill>
                  <a:srgbClr val="7F0000"/>
                </a:solidFill>
                <a:latin typeface="Times New Roman"/>
                <a:cs typeface="Times New Roman"/>
              </a:rPr>
              <a:t> </a:t>
            </a:r>
            <a:r>
              <a:rPr sz="2200" i="1" spc="-10" dirty="0">
                <a:solidFill>
                  <a:srgbClr val="7F0000"/>
                </a:solidFill>
                <a:latin typeface="Times New Roman"/>
                <a:cs typeface="Times New Roman"/>
              </a:rPr>
              <a:t>simplicity,</a:t>
            </a:r>
            <a:r>
              <a:rPr sz="2200" i="1" spc="-65" dirty="0">
                <a:solidFill>
                  <a:srgbClr val="7F0000"/>
                </a:solidFill>
                <a:latin typeface="Times New Roman"/>
                <a:cs typeface="Times New Roman"/>
              </a:rPr>
              <a:t> </a:t>
            </a:r>
            <a:r>
              <a:rPr sz="2200" i="1" spc="5" dirty="0">
                <a:solidFill>
                  <a:srgbClr val="7F0000"/>
                </a:solidFill>
                <a:latin typeface="Times New Roman"/>
                <a:cs typeface="Times New Roman"/>
              </a:rPr>
              <a:t>only</a:t>
            </a:r>
            <a:r>
              <a:rPr sz="2200" i="1" spc="-15" dirty="0">
                <a:solidFill>
                  <a:srgbClr val="7F0000"/>
                </a:solidFill>
                <a:latin typeface="Times New Roman"/>
                <a:cs typeface="Times New Roman"/>
              </a:rPr>
              <a:t> </a:t>
            </a:r>
            <a:r>
              <a:rPr sz="2200" i="1" spc="-5" dirty="0">
                <a:solidFill>
                  <a:srgbClr val="7F0000"/>
                </a:solidFill>
                <a:latin typeface="Times New Roman"/>
                <a:cs typeface="Times New Roman"/>
              </a:rPr>
              <a:t>interesting</a:t>
            </a:r>
            <a:r>
              <a:rPr sz="2200" i="1" spc="-65" dirty="0">
                <a:solidFill>
                  <a:srgbClr val="7F0000"/>
                </a:solidFill>
                <a:latin typeface="Times New Roman"/>
                <a:cs typeface="Times New Roman"/>
              </a:rPr>
              <a:t> </a:t>
            </a:r>
            <a:r>
              <a:rPr sz="2200" i="1" spc="5" dirty="0">
                <a:solidFill>
                  <a:srgbClr val="7F0000"/>
                </a:solidFill>
                <a:latin typeface="Times New Roman"/>
                <a:cs typeface="Times New Roman"/>
              </a:rPr>
              <a:t>attributes</a:t>
            </a:r>
            <a:r>
              <a:rPr sz="2200" i="1" spc="-60" dirty="0">
                <a:solidFill>
                  <a:srgbClr val="7F0000"/>
                </a:solidFill>
                <a:latin typeface="Times New Roman"/>
                <a:cs typeface="Times New Roman"/>
              </a:rPr>
              <a:t> </a:t>
            </a:r>
            <a:r>
              <a:rPr sz="2200" i="1" spc="5" dirty="0">
                <a:solidFill>
                  <a:srgbClr val="7F0000"/>
                </a:solidFill>
                <a:latin typeface="Times New Roman"/>
                <a:cs typeface="Times New Roman"/>
              </a:rPr>
              <a:t>for</a:t>
            </a:r>
            <a:r>
              <a:rPr sz="2200" i="1" spc="-20" dirty="0">
                <a:solidFill>
                  <a:srgbClr val="7F0000"/>
                </a:solidFill>
                <a:latin typeface="Times New Roman"/>
                <a:cs typeface="Times New Roman"/>
              </a:rPr>
              <a:t> </a:t>
            </a:r>
            <a:r>
              <a:rPr sz="2200" i="1" spc="5" dirty="0">
                <a:solidFill>
                  <a:srgbClr val="7F0000"/>
                </a:solidFill>
                <a:latin typeface="Times New Roman"/>
                <a:cs typeface="Times New Roman"/>
              </a:rPr>
              <a:t>the</a:t>
            </a:r>
            <a:r>
              <a:rPr sz="2200" i="1" spc="-15" dirty="0">
                <a:solidFill>
                  <a:srgbClr val="7F0000"/>
                </a:solidFill>
                <a:latin typeface="Times New Roman"/>
                <a:cs typeface="Times New Roman"/>
              </a:rPr>
              <a:t> </a:t>
            </a:r>
            <a:r>
              <a:rPr sz="2200" i="1" spc="5" dirty="0">
                <a:solidFill>
                  <a:srgbClr val="7F0000"/>
                </a:solidFill>
                <a:latin typeface="Times New Roman"/>
                <a:cs typeface="Times New Roman"/>
              </a:rPr>
              <a:t>instance</a:t>
            </a:r>
            <a:r>
              <a:rPr sz="2200" i="1" spc="-65" dirty="0">
                <a:solidFill>
                  <a:srgbClr val="7F0000"/>
                </a:solidFill>
                <a:latin typeface="Times New Roman"/>
                <a:cs typeface="Times New Roman"/>
              </a:rPr>
              <a:t> </a:t>
            </a:r>
            <a:r>
              <a:rPr sz="2200" i="1" dirty="0">
                <a:solidFill>
                  <a:srgbClr val="7F0000"/>
                </a:solidFill>
                <a:latin typeface="Times New Roman"/>
                <a:cs typeface="Times New Roman"/>
              </a:rPr>
              <a:t>at </a:t>
            </a:r>
            <a:r>
              <a:rPr sz="2200" i="1" spc="-535" dirty="0">
                <a:solidFill>
                  <a:srgbClr val="7F0000"/>
                </a:solidFill>
                <a:latin typeface="Times New Roman"/>
                <a:cs typeface="Times New Roman"/>
              </a:rPr>
              <a:t> </a:t>
            </a:r>
            <a:r>
              <a:rPr sz="2200" i="1" dirty="0">
                <a:solidFill>
                  <a:srgbClr val="7F0000"/>
                </a:solidFill>
                <a:latin typeface="Times New Roman"/>
                <a:cs typeface="Times New Roman"/>
              </a:rPr>
              <a:t>hand of </a:t>
            </a:r>
            <a:r>
              <a:rPr sz="2200" i="1" spc="5" dirty="0">
                <a:solidFill>
                  <a:srgbClr val="7F0000"/>
                </a:solidFill>
                <a:latin typeface="Times New Roman"/>
                <a:cs typeface="Times New Roman"/>
              </a:rPr>
              <a:t>the </a:t>
            </a:r>
            <a:r>
              <a:rPr sz="2200" i="1" dirty="0">
                <a:solidFill>
                  <a:srgbClr val="7F0000"/>
                </a:solidFill>
                <a:latin typeface="Arial"/>
                <a:cs typeface="Arial"/>
              </a:rPr>
              <a:t>Address </a:t>
            </a:r>
            <a:r>
              <a:rPr sz="2200" i="1" spc="-5" dirty="0">
                <a:solidFill>
                  <a:srgbClr val="7F0000"/>
                </a:solidFill>
                <a:latin typeface="Times New Roman"/>
                <a:cs typeface="Times New Roman"/>
              </a:rPr>
              <a:t>relation </a:t>
            </a:r>
            <a:r>
              <a:rPr sz="2200" i="1" spc="-20" dirty="0">
                <a:solidFill>
                  <a:srgbClr val="7F0000"/>
                </a:solidFill>
                <a:latin typeface="Times New Roman"/>
                <a:cs typeface="Times New Roman"/>
              </a:rPr>
              <a:t>are </a:t>
            </a:r>
            <a:r>
              <a:rPr sz="2200" i="1" spc="-10" dirty="0">
                <a:solidFill>
                  <a:srgbClr val="7F0000"/>
                </a:solidFill>
                <a:latin typeface="Times New Roman"/>
                <a:cs typeface="Times New Roman"/>
              </a:rPr>
              <a:t>represented. </a:t>
            </a:r>
            <a:r>
              <a:rPr sz="2200" i="1" spc="-5" dirty="0">
                <a:solidFill>
                  <a:srgbClr val="7F0000"/>
                </a:solidFill>
                <a:latin typeface="Times New Roman"/>
                <a:cs typeface="Times New Roman"/>
              </a:rPr>
              <a:t>By </a:t>
            </a:r>
            <a:r>
              <a:rPr sz="2200" i="1" spc="5" dirty="0">
                <a:solidFill>
                  <a:srgbClr val="7F0000"/>
                </a:solidFill>
                <a:latin typeface="Times New Roman"/>
                <a:cs typeface="Times New Roman"/>
              </a:rPr>
              <a:t>default, </a:t>
            </a:r>
            <a:r>
              <a:rPr sz="2200" i="1" dirty="0">
                <a:solidFill>
                  <a:srgbClr val="7F0000"/>
                </a:solidFill>
                <a:latin typeface="Times New Roman"/>
                <a:cs typeface="Times New Roman"/>
              </a:rPr>
              <a:t>each </a:t>
            </a:r>
            <a:r>
              <a:rPr sz="2200" i="1" spc="5" dirty="0">
                <a:solidFill>
                  <a:srgbClr val="7F0000"/>
                </a:solidFill>
                <a:latin typeface="Times New Roman"/>
                <a:cs typeface="Times New Roman"/>
              </a:rPr>
              <a:t> entity</a:t>
            </a:r>
            <a:r>
              <a:rPr sz="2200" i="1" spc="-75" dirty="0">
                <a:solidFill>
                  <a:srgbClr val="7F0000"/>
                </a:solidFill>
                <a:latin typeface="Times New Roman"/>
                <a:cs typeface="Times New Roman"/>
              </a:rPr>
              <a:t> </a:t>
            </a:r>
            <a:r>
              <a:rPr sz="2200" i="1" spc="5" dirty="0">
                <a:solidFill>
                  <a:srgbClr val="7F0000"/>
                </a:solidFill>
                <a:latin typeface="Times New Roman"/>
                <a:cs typeface="Times New Roman"/>
              </a:rPr>
              <a:t>is</a:t>
            </a:r>
            <a:r>
              <a:rPr sz="2200" i="1" spc="-20" dirty="0">
                <a:solidFill>
                  <a:srgbClr val="7F0000"/>
                </a:solidFill>
                <a:latin typeface="Times New Roman"/>
                <a:cs typeface="Times New Roman"/>
              </a:rPr>
              <a:t> </a:t>
            </a:r>
            <a:r>
              <a:rPr sz="2200" i="1" spc="5" dirty="0">
                <a:solidFill>
                  <a:srgbClr val="7F0000"/>
                </a:solidFill>
                <a:latin typeface="Times New Roman"/>
                <a:cs typeface="Times New Roman"/>
              </a:rPr>
              <a:t>assigned</a:t>
            </a:r>
            <a:r>
              <a:rPr sz="2200" i="1" spc="-25" dirty="0">
                <a:solidFill>
                  <a:srgbClr val="7F0000"/>
                </a:solidFill>
                <a:latin typeface="Times New Roman"/>
                <a:cs typeface="Times New Roman"/>
              </a:rPr>
              <a:t> </a:t>
            </a:r>
            <a:r>
              <a:rPr sz="2200" i="1" spc="5" dirty="0">
                <a:solidFill>
                  <a:srgbClr val="7F0000"/>
                </a:solidFill>
                <a:latin typeface="Times New Roman"/>
                <a:cs typeface="Times New Roman"/>
              </a:rPr>
              <a:t>with</a:t>
            </a:r>
            <a:r>
              <a:rPr sz="2200" i="1" spc="-25" dirty="0">
                <a:solidFill>
                  <a:srgbClr val="7F0000"/>
                </a:solidFill>
                <a:latin typeface="Times New Roman"/>
                <a:cs typeface="Times New Roman"/>
              </a:rPr>
              <a:t> </a:t>
            </a:r>
            <a:r>
              <a:rPr sz="2200" i="1" dirty="0">
                <a:solidFill>
                  <a:srgbClr val="7F0000"/>
                </a:solidFill>
                <a:latin typeface="Times New Roman"/>
                <a:cs typeface="Times New Roman"/>
              </a:rPr>
              <a:t>a</a:t>
            </a:r>
            <a:r>
              <a:rPr sz="2200" i="1" spc="-25" dirty="0">
                <a:solidFill>
                  <a:srgbClr val="7F0000"/>
                </a:solidFill>
                <a:latin typeface="Times New Roman"/>
                <a:cs typeface="Times New Roman"/>
              </a:rPr>
              <a:t> </a:t>
            </a:r>
            <a:r>
              <a:rPr sz="2200" i="1" dirty="0">
                <a:solidFill>
                  <a:srgbClr val="7F0000"/>
                </a:solidFill>
                <a:latin typeface="Times New Roman"/>
                <a:cs typeface="Times New Roman"/>
              </a:rPr>
              <a:t>code</a:t>
            </a:r>
            <a:endParaRPr sz="2200">
              <a:latin typeface="Times New Roman"/>
              <a:cs typeface="Times New Roman"/>
            </a:endParaRPr>
          </a:p>
        </p:txBody>
      </p:sp>
      <p:sp>
        <p:nvSpPr>
          <p:cNvPr id="4" name="object 4"/>
          <p:cNvSpPr txBox="1">
            <a:spLocks noGrp="1"/>
          </p:cNvSpPr>
          <p:nvPr>
            <p:ph type="title"/>
          </p:nvPr>
        </p:nvSpPr>
        <p:spPr>
          <a:xfrm>
            <a:off x="1308494" y="218947"/>
            <a:ext cx="8091170" cy="629285"/>
          </a:xfrm>
          <a:prstGeom prst="rect">
            <a:avLst/>
          </a:prstGeom>
        </p:spPr>
        <p:txBody>
          <a:bodyPr vert="horz" wrap="square" lIns="0" tIns="13970" rIns="0" bIns="0" rtlCol="0">
            <a:spAutoFit/>
          </a:bodyPr>
          <a:lstStyle/>
          <a:p>
            <a:pPr marL="12700">
              <a:lnSpc>
                <a:spcPct val="100000"/>
              </a:lnSpc>
              <a:spcBef>
                <a:spcPts val="110"/>
              </a:spcBef>
            </a:pPr>
            <a:r>
              <a:rPr sz="3950" spc="5" dirty="0"/>
              <a:t>Example</a:t>
            </a:r>
            <a:r>
              <a:rPr sz="3950" spc="15" dirty="0"/>
              <a:t> </a:t>
            </a:r>
            <a:r>
              <a:rPr sz="3950" spc="5" dirty="0"/>
              <a:t>of</a:t>
            </a:r>
            <a:r>
              <a:rPr sz="3950" spc="-25" dirty="0"/>
              <a:t> </a:t>
            </a:r>
            <a:r>
              <a:rPr sz="3950" spc="5" dirty="0"/>
              <a:t>Relations</a:t>
            </a:r>
            <a:r>
              <a:rPr sz="3950" dirty="0"/>
              <a:t> </a:t>
            </a:r>
            <a:r>
              <a:rPr sz="3950" spc="10" dirty="0"/>
              <a:t>and</a:t>
            </a:r>
            <a:r>
              <a:rPr sz="3950" spc="-20" dirty="0"/>
              <a:t> </a:t>
            </a:r>
            <a:r>
              <a:rPr sz="3950" spc="5" dirty="0"/>
              <a:t>Aggregates</a:t>
            </a:r>
            <a:endParaRPr sz="3950"/>
          </a:p>
        </p:txBody>
      </p:sp>
      <p:pic>
        <p:nvPicPr>
          <p:cNvPr id="5" name="object 5"/>
          <p:cNvPicPr/>
          <p:nvPr/>
        </p:nvPicPr>
        <p:blipFill>
          <a:blip r:embed="rId2" cstate="print"/>
          <a:stretch>
            <a:fillRect/>
          </a:stretch>
        </p:blipFill>
        <p:spPr>
          <a:xfrm>
            <a:off x="1534549" y="917447"/>
            <a:ext cx="7732776" cy="563575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681357" y="6906265"/>
            <a:ext cx="220979" cy="259715"/>
          </a:xfrm>
          <a:prstGeom prst="rect">
            <a:avLst/>
          </a:prstGeom>
        </p:spPr>
        <p:txBody>
          <a:bodyPr vert="horz" wrap="square" lIns="0" tIns="17145" rIns="0" bIns="0" rtlCol="0">
            <a:spAutoFit/>
          </a:bodyPr>
          <a:lstStyle/>
          <a:p>
            <a:pPr marL="12700">
              <a:lnSpc>
                <a:spcPct val="100000"/>
              </a:lnSpc>
              <a:spcBef>
                <a:spcPts val="135"/>
              </a:spcBef>
            </a:pPr>
            <a:r>
              <a:rPr sz="1500" spc="15" dirty="0">
                <a:latin typeface="Times New Roman"/>
                <a:cs typeface="Times New Roman"/>
              </a:rPr>
              <a:t>21</a:t>
            </a:r>
            <a:endParaRPr sz="1500">
              <a:latin typeface="Times New Roman"/>
              <a:cs typeface="Times New Roman"/>
            </a:endParaRPr>
          </a:p>
        </p:txBody>
      </p:sp>
      <p:sp>
        <p:nvSpPr>
          <p:cNvPr id="3" name="object 3"/>
          <p:cNvSpPr txBox="1"/>
          <p:nvPr/>
        </p:nvSpPr>
        <p:spPr>
          <a:xfrm>
            <a:off x="677553" y="5961384"/>
            <a:ext cx="8778240" cy="1417320"/>
          </a:xfrm>
          <a:prstGeom prst="rect">
            <a:avLst/>
          </a:prstGeom>
        </p:spPr>
        <p:txBody>
          <a:bodyPr vert="horz" wrap="square" lIns="0" tIns="43815" rIns="0" bIns="0" rtlCol="0">
            <a:spAutoFit/>
          </a:bodyPr>
          <a:lstStyle/>
          <a:p>
            <a:pPr marL="12700" marR="5080">
              <a:lnSpc>
                <a:spcPct val="89300"/>
              </a:lnSpc>
              <a:spcBef>
                <a:spcPts val="345"/>
              </a:spcBef>
            </a:pPr>
            <a:r>
              <a:rPr sz="2000" b="1" i="1" spc="-5" dirty="0">
                <a:solidFill>
                  <a:srgbClr val="7F0000"/>
                </a:solidFill>
                <a:latin typeface="Times New Roman"/>
                <a:cs typeface="Times New Roman"/>
              </a:rPr>
              <a:t>Note</a:t>
            </a:r>
            <a:r>
              <a:rPr sz="2000" i="1" spc="-5" dirty="0">
                <a:solidFill>
                  <a:srgbClr val="7F0000"/>
                </a:solidFill>
                <a:latin typeface="Times New Roman"/>
                <a:cs typeface="Times New Roman"/>
              </a:rPr>
              <a:t>:</a:t>
            </a:r>
            <a:r>
              <a:rPr sz="2000" i="1" spc="-35" dirty="0">
                <a:solidFill>
                  <a:srgbClr val="7F0000"/>
                </a:solidFill>
                <a:latin typeface="Times New Roman"/>
                <a:cs typeface="Times New Roman"/>
              </a:rPr>
              <a:t> </a:t>
            </a:r>
            <a:r>
              <a:rPr sz="2000" i="1" spc="-10" dirty="0">
                <a:solidFill>
                  <a:srgbClr val="7F0000"/>
                </a:solidFill>
                <a:latin typeface="Arial"/>
                <a:cs typeface="Arial"/>
              </a:rPr>
              <a:t>Address</a:t>
            </a:r>
            <a:r>
              <a:rPr sz="2000" i="1" spc="-85" dirty="0">
                <a:solidFill>
                  <a:srgbClr val="7F0000"/>
                </a:solidFill>
                <a:latin typeface="Arial"/>
                <a:cs typeface="Arial"/>
              </a:rPr>
              <a:t> </a:t>
            </a:r>
            <a:r>
              <a:rPr sz="2000" i="1" spc="-10" dirty="0">
                <a:solidFill>
                  <a:srgbClr val="7F0000"/>
                </a:solidFill>
                <a:latin typeface="Times New Roman"/>
                <a:cs typeface="Times New Roman"/>
              </a:rPr>
              <a:t>is</a:t>
            </a:r>
            <a:r>
              <a:rPr sz="2000" i="1" spc="5" dirty="0">
                <a:solidFill>
                  <a:srgbClr val="7F0000"/>
                </a:solidFill>
                <a:latin typeface="Times New Roman"/>
                <a:cs typeface="Times New Roman"/>
              </a:rPr>
              <a:t> </a:t>
            </a:r>
            <a:r>
              <a:rPr sz="2000" i="1" spc="-15" dirty="0">
                <a:solidFill>
                  <a:srgbClr val="7F0000"/>
                </a:solidFill>
                <a:latin typeface="Times New Roman"/>
                <a:cs typeface="Times New Roman"/>
              </a:rPr>
              <a:t>strongly</a:t>
            </a:r>
            <a:r>
              <a:rPr sz="2000" i="1" spc="-40" dirty="0">
                <a:solidFill>
                  <a:srgbClr val="7F0000"/>
                </a:solidFill>
                <a:latin typeface="Times New Roman"/>
                <a:cs typeface="Times New Roman"/>
              </a:rPr>
              <a:t> </a:t>
            </a:r>
            <a:r>
              <a:rPr sz="2000" i="1" spc="-10" dirty="0">
                <a:solidFill>
                  <a:srgbClr val="7F0000"/>
                </a:solidFill>
                <a:latin typeface="Times New Roman"/>
                <a:cs typeface="Times New Roman"/>
              </a:rPr>
              <a:t>aggregated</a:t>
            </a:r>
            <a:r>
              <a:rPr sz="2000" i="1" spc="-50" dirty="0">
                <a:solidFill>
                  <a:srgbClr val="7F0000"/>
                </a:solidFill>
                <a:latin typeface="Times New Roman"/>
                <a:cs typeface="Times New Roman"/>
              </a:rPr>
              <a:t> </a:t>
            </a:r>
            <a:r>
              <a:rPr sz="2000" i="1" spc="-5" dirty="0">
                <a:solidFill>
                  <a:srgbClr val="7F0000"/>
                </a:solidFill>
                <a:latin typeface="Times New Roman"/>
                <a:cs typeface="Times New Roman"/>
              </a:rPr>
              <a:t>into</a:t>
            </a:r>
            <a:r>
              <a:rPr sz="2000" i="1" spc="-30" dirty="0">
                <a:solidFill>
                  <a:srgbClr val="7F0000"/>
                </a:solidFill>
                <a:latin typeface="Times New Roman"/>
                <a:cs typeface="Times New Roman"/>
              </a:rPr>
              <a:t> </a:t>
            </a:r>
            <a:r>
              <a:rPr sz="2000" i="1" spc="-5" dirty="0">
                <a:solidFill>
                  <a:srgbClr val="7F0000"/>
                </a:solidFill>
                <a:latin typeface="Times New Roman"/>
                <a:cs typeface="Times New Roman"/>
              </a:rPr>
              <a:t>Customer</a:t>
            </a:r>
            <a:r>
              <a:rPr sz="2000" i="1" spc="-45" dirty="0">
                <a:solidFill>
                  <a:srgbClr val="7F0000"/>
                </a:solidFill>
                <a:latin typeface="Times New Roman"/>
                <a:cs typeface="Times New Roman"/>
              </a:rPr>
              <a:t> </a:t>
            </a:r>
            <a:r>
              <a:rPr sz="2000" i="1" spc="-10" dirty="0">
                <a:solidFill>
                  <a:srgbClr val="7F0000"/>
                </a:solidFill>
                <a:latin typeface="Times New Roman"/>
                <a:cs typeface="Times New Roman"/>
              </a:rPr>
              <a:t>(implicit</a:t>
            </a:r>
            <a:r>
              <a:rPr sz="2000" i="1" spc="5" dirty="0">
                <a:solidFill>
                  <a:srgbClr val="7F0000"/>
                </a:solidFill>
                <a:latin typeface="Times New Roman"/>
                <a:cs typeface="Times New Roman"/>
              </a:rPr>
              <a:t> </a:t>
            </a:r>
            <a:r>
              <a:rPr sz="2000" i="1" spc="-10" dirty="0">
                <a:solidFill>
                  <a:srgbClr val="7F0000"/>
                </a:solidFill>
                <a:latin typeface="Times New Roman"/>
                <a:cs typeface="Times New Roman"/>
              </a:rPr>
              <a:t>cardinality</a:t>
            </a:r>
            <a:r>
              <a:rPr sz="2000" i="1" spc="-85" dirty="0">
                <a:solidFill>
                  <a:srgbClr val="7F0000"/>
                </a:solidFill>
                <a:latin typeface="Times New Roman"/>
                <a:cs typeface="Times New Roman"/>
              </a:rPr>
              <a:t> </a:t>
            </a:r>
            <a:r>
              <a:rPr sz="2000" i="1" spc="-5" dirty="0">
                <a:solidFill>
                  <a:srgbClr val="7F0000"/>
                </a:solidFill>
                <a:latin typeface="Times New Roman"/>
                <a:cs typeface="Times New Roman"/>
              </a:rPr>
              <a:t>0..1).</a:t>
            </a:r>
            <a:r>
              <a:rPr sz="2000" i="1" spc="-30" dirty="0">
                <a:solidFill>
                  <a:srgbClr val="7F0000"/>
                </a:solidFill>
                <a:latin typeface="Times New Roman"/>
                <a:cs typeface="Times New Roman"/>
              </a:rPr>
              <a:t> </a:t>
            </a:r>
            <a:r>
              <a:rPr sz="2000" i="1" spc="-5" dirty="0">
                <a:solidFill>
                  <a:srgbClr val="7F0000"/>
                </a:solidFill>
                <a:latin typeface="Arial"/>
                <a:cs typeface="Arial"/>
              </a:rPr>
              <a:t>Order </a:t>
            </a:r>
            <a:r>
              <a:rPr sz="2000" i="1" spc="-540" dirty="0">
                <a:solidFill>
                  <a:srgbClr val="7F0000"/>
                </a:solidFill>
                <a:latin typeface="Arial"/>
                <a:cs typeface="Arial"/>
              </a:rPr>
              <a:t> </a:t>
            </a:r>
            <a:r>
              <a:rPr sz="2000" i="1" spc="-10" dirty="0">
                <a:solidFill>
                  <a:srgbClr val="7F0000"/>
                </a:solidFill>
                <a:latin typeface="Times New Roman"/>
                <a:cs typeface="Times New Roman"/>
              </a:rPr>
              <a:t>is </a:t>
            </a:r>
            <a:r>
              <a:rPr sz="2000" i="1" spc="-5" dirty="0">
                <a:solidFill>
                  <a:srgbClr val="7F0000"/>
                </a:solidFill>
                <a:latin typeface="Times New Roman"/>
                <a:cs typeface="Times New Roman"/>
              </a:rPr>
              <a:t>a </a:t>
            </a:r>
            <a:r>
              <a:rPr sz="2000" i="1" spc="-20" dirty="0">
                <a:solidFill>
                  <a:srgbClr val="7F0000"/>
                </a:solidFill>
                <a:latin typeface="Times New Roman"/>
                <a:cs typeface="Times New Roman"/>
              </a:rPr>
              <a:t>strong </a:t>
            </a:r>
            <a:r>
              <a:rPr sz="2000" i="1" spc="-10" dirty="0">
                <a:solidFill>
                  <a:srgbClr val="7F0000"/>
                </a:solidFill>
                <a:latin typeface="Times New Roman"/>
                <a:cs typeface="Times New Roman"/>
              </a:rPr>
              <a:t>aggregation </a:t>
            </a:r>
            <a:r>
              <a:rPr sz="2000" i="1" dirty="0">
                <a:solidFill>
                  <a:srgbClr val="7F0000"/>
                </a:solidFill>
                <a:latin typeface="Times New Roman"/>
                <a:cs typeface="Times New Roman"/>
              </a:rPr>
              <a:t>of </a:t>
            </a:r>
            <a:r>
              <a:rPr sz="2000" i="1" spc="-5" dirty="0">
                <a:solidFill>
                  <a:srgbClr val="7F0000"/>
                </a:solidFill>
                <a:latin typeface="Arial"/>
                <a:cs typeface="Arial"/>
              </a:rPr>
              <a:t>Address</a:t>
            </a:r>
            <a:r>
              <a:rPr sz="2000" i="1" spc="-5" dirty="0">
                <a:solidFill>
                  <a:srgbClr val="7F0000"/>
                </a:solidFill>
                <a:latin typeface="Times New Roman"/>
                <a:cs typeface="Times New Roman"/>
              </a:rPr>
              <a:t>, </a:t>
            </a:r>
            <a:r>
              <a:rPr sz="2000" i="1" spc="-5" dirty="0">
                <a:solidFill>
                  <a:srgbClr val="7F0000"/>
                </a:solidFill>
                <a:latin typeface="Arial"/>
                <a:cs typeface="Arial"/>
              </a:rPr>
              <a:t>OrderItem </a:t>
            </a:r>
            <a:r>
              <a:rPr sz="2000" i="1" dirty="0">
                <a:solidFill>
                  <a:srgbClr val="7F0000"/>
                </a:solidFill>
                <a:latin typeface="Times New Roman"/>
                <a:cs typeface="Times New Roman"/>
              </a:rPr>
              <a:t>and </a:t>
            </a:r>
            <a:r>
              <a:rPr sz="2000" i="1" spc="-10" dirty="0">
                <a:solidFill>
                  <a:srgbClr val="7F0000"/>
                </a:solidFill>
                <a:latin typeface="Arial"/>
                <a:cs typeface="Arial"/>
              </a:rPr>
              <a:t>Payment. Payment </a:t>
            </a:r>
            <a:r>
              <a:rPr sz="2000" i="1" spc="-10" dirty="0">
                <a:solidFill>
                  <a:srgbClr val="7F0000"/>
                </a:solidFill>
                <a:latin typeface="Times New Roman"/>
                <a:cs typeface="Times New Roman"/>
              </a:rPr>
              <a:t>is </a:t>
            </a:r>
            <a:r>
              <a:rPr sz="2000" i="1" spc="-5" dirty="0">
                <a:solidFill>
                  <a:srgbClr val="7F0000"/>
                </a:solidFill>
                <a:latin typeface="Times New Roman"/>
                <a:cs typeface="Times New Roman"/>
              </a:rPr>
              <a:t>a </a:t>
            </a:r>
            <a:r>
              <a:rPr sz="2000" i="1" spc="-20" dirty="0">
                <a:solidFill>
                  <a:srgbClr val="7F0000"/>
                </a:solidFill>
                <a:latin typeface="Times New Roman"/>
                <a:cs typeface="Times New Roman"/>
              </a:rPr>
              <a:t>strong </a:t>
            </a:r>
            <a:r>
              <a:rPr sz="2000" i="1" spc="-15" dirty="0">
                <a:solidFill>
                  <a:srgbClr val="7F0000"/>
                </a:solidFill>
                <a:latin typeface="Times New Roman"/>
                <a:cs typeface="Times New Roman"/>
              </a:rPr>
              <a:t> </a:t>
            </a:r>
            <a:r>
              <a:rPr sz="2000" i="1" spc="-10" dirty="0">
                <a:solidFill>
                  <a:srgbClr val="7F0000"/>
                </a:solidFill>
                <a:latin typeface="Times New Roman"/>
                <a:cs typeface="Times New Roman"/>
              </a:rPr>
              <a:t>aggregation </a:t>
            </a:r>
            <a:r>
              <a:rPr sz="2000" i="1" dirty="0">
                <a:solidFill>
                  <a:srgbClr val="7F0000"/>
                </a:solidFill>
                <a:latin typeface="Times New Roman"/>
                <a:cs typeface="Times New Roman"/>
              </a:rPr>
              <a:t>of </a:t>
            </a:r>
            <a:r>
              <a:rPr sz="2000" i="1" spc="-5" dirty="0">
                <a:solidFill>
                  <a:srgbClr val="7F0000"/>
                </a:solidFill>
                <a:latin typeface="Arial"/>
                <a:cs typeface="Arial"/>
              </a:rPr>
              <a:t>Addresses </a:t>
            </a:r>
            <a:r>
              <a:rPr sz="2000" i="1" spc="-20" dirty="0">
                <a:solidFill>
                  <a:srgbClr val="7F0000"/>
                </a:solidFill>
                <a:latin typeface="Times New Roman"/>
                <a:cs typeface="Times New Roman"/>
              </a:rPr>
              <a:t>(strong </a:t>
            </a:r>
            <a:r>
              <a:rPr sz="2000" i="1" spc="-10" dirty="0">
                <a:solidFill>
                  <a:srgbClr val="7F0000"/>
                </a:solidFill>
                <a:latin typeface="Times New Roman"/>
                <a:cs typeface="Times New Roman"/>
              </a:rPr>
              <a:t>aggregation </a:t>
            </a:r>
            <a:r>
              <a:rPr sz="2000" i="1" spc="-5" dirty="0">
                <a:solidFill>
                  <a:srgbClr val="7F0000"/>
                </a:solidFill>
                <a:latin typeface="Times New Roman"/>
                <a:cs typeface="Times New Roman"/>
              </a:rPr>
              <a:t>means </a:t>
            </a:r>
            <a:r>
              <a:rPr sz="2000" i="1" dirty="0">
                <a:solidFill>
                  <a:srgbClr val="7F0000"/>
                </a:solidFill>
                <a:latin typeface="Times New Roman"/>
                <a:cs typeface="Times New Roman"/>
              </a:rPr>
              <a:t>that </a:t>
            </a:r>
            <a:r>
              <a:rPr sz="2000" i="1" spc="-5" dirty="0">
                <a:solidFill>
                  <a:srgbClr val="7F0000"/>
                </a:solidFill>
                <a:latin typeface="Times New Roman"/>
                <a:cs typeface="Times New Roman"/>
              </a:rPr>
              <a:t>a single istance </a:t>
            </a:r>
            <a:r>
              <a:rPr sz="2000" i="1" dirty="0">
                <a:solidFill>
                  <a:srgbClr val="7F0000"/>
                </a:solidFill>
                <a:latin typeface="Times New Roman"/>
                <a:cs typeface="Times New Roman"/>
              </a:rPr>
              <a:t>of </a:t>
            </a:r>
            <a:r>
              <a:rPr sz="2000" i="1" spc="5" dirty="0">
                <a:solidFill>
                  <a:srgbClr val="7F0000"/>
                </a:solidFill>
                <a:latin typeface="Times New Roman"/>
                <a:cs typeface="Times New Roman"/>
              </a:rPr>
              <a:t> </a:t>
            </a:r>
            <a:r>
              <a:rPr sz="2000" i="1" spc="-10" dirty="0">
                <a:solidFill>
                  <a:srgbClr val="7F0000"/>
                </a:solidFill>
                <a:latin typeface="Arial"/>
                <a:cs typeface="Arial"/>
              </a:rPr>
              <a:t>Address </a:t>
            </a:r>
            <a:r>
              <a:rPr sz="2000" i="1" spc="-10" dirty="0">
                <a:solidFill>
                  <a:srgbClr val="7F0000"/>
                </a:solidFill>
                <a:latin typeface="Times New Roman"/>
                <a:cs typeface="Times New Roman"/>
              </a:rPr>
              <a:t>is aggregated </a:t>
            </a:r>
            <a:r>
              <a:rPr sz="2000" i="1" spc="-5" dirty="0">
                <a:solidFill>
                  <a:srgbClr val="7F0000"/>
                </a:solidFill>
                <a:latin typeface="Times New Roman"/>
                <a:cs typeface="Times New Roman"/>
              </a:rPr>
              <a:t>into a single instance </a:t>
            </a:r>
            <a:r>
              <a:rPr sz="2000" i="1" dirty="0">
                <a:solidFill>
                  <a:srgbClr val="7F0000"/>
                </a:solidFill>
                <a:latin typeface="Times New Roman"/>
                <a:cs typeface="Times New Roman"/>
              </a:rPr>
              <a:t>of </a:t>
            </a:r>
            <a:r>
              <a:rPr sz="2000" i="1" spc="-20" dirty="0">
                <a:solidFill>
                  <a:srgbClr val="7F0000"/>
                </a:solidFill>
                <a:latin typeface="Arial"/>
                <a:cs typeface="Arial"/>
              </a:rPr>
              <a:t>Customer, </a:t>
            </a:r>
            <a:r>
              <a:rPr sz="2000" i="1" dirty="0">
                <a:solidFill>
                  <a:srgbClr val="7F0000"/>
                </a:solidFill>
                <a:latin typeface="Times New Roman"/>
                <a:cs typeface="Times New Roman"/>
              </a:rPr>
              <a:t>or </a:t>
            </a:r>
            <a:r>
              <a:rPr sz="2000" i="1" spc="-5" dirty="0">
                <a:solidFill>
                  <a:srgbClr val="7F0000"/>
                </a:solidFill>
                <a:latin typeface="Arial"/>
                <a:cs typeface="Arial"/>
              </a:rPr>
              <a:t>Order</a:t>
            </a:r>
            <a:r>
              <a:rPr sz="2000" i="1" spc="-5" dirty="0">
                <a:solidFill>
                  <a:srgbClr val="7F0000"/>
                </a:solidFill>
                <a:latin typeface="Times New Roman"/>
                <a:cs typeface="Times New Roman"/>
              </a:rPr>
              <a:t>, </a:t>
            </a:r>
            <a:r>
              <a:rPr sz="2000" i="1" dirty="0">
                <a:solidFill>
                  <a:srgbClr val="7F0000"/>
                </a:solidFill>
                <a:latin typeface="Times New Roman"/>
                <a:cs typeface="Times New Roman"/>
              </a:rPr>
              <a:t>or </a:t>
            </a:r>
            <a:r>
              <a:rPr sz="2000" i="1" spc="-10" dirty="0">
                <a:solidFill>
                  <a:srgbClr val="7F0000"/>
                </a:solidFill>
                <a:latin typeface="Arial"/>
                <a:cs typeface="Arial"/>
              </a:rPr>
              <a:t>Payment</a:t>
            </a:r>
            <a:r>
              <a:rPr sz="2000" i="1" spc="-10" dirty="0">
                <a:solidFill>
                  <a:srgbClr val="7F0000"/>
                </a:solidFill>
                <a:latin typeface="Times New Roman"/>
                <a:cs typeface="Times New Roman"/>
              </a:rPr>
              <a:t>, </a:t>
            </a:r>
            <a:r>
              <a:rPr sz="2000" i="1" spc="-5" dirty="0">
                <a:solidFill>
                  <a:srgbClr val="7F0000"/>
                </a:solidFill>
                <a:latin typeface="Times New Roman"/>
                <a:cs typeface="Times New Roman"/>
              </a:rPr>
              <a:t> </a:t>
            </a:r>
            <a:r>
              <a:rPr sz="2000" i="1" dirty="0">
                <a:solidFill>
                  <a:srgbClr val="7F0000"/>
                </a:solidFill>
                <a:latin typeface="Times New Roman"/>
                <a:cs typeface="Times New Roman"/>
              </a:rPr>
              <a:t>but</a:t>
            </a:r>
            <a:r>
              <a:rPr sz="2000" i="1" spc="-55" dirty="0">
                <a:solidFill>
                  <a:srgbClr val="7F0000"/>
                </a:solidFill>
                <a:latin typeface="Times New Roman"/>
                <a:cs typeface="Times New Roman"/>
              </a:rPr>
              <a:t> </a:t>
            </a:r>
            <a:r>
              <a:rPr sz="2000" i="1" dirty="0">
                <a:solidFill>
                  <a:srgbClr val="7F0000"/>
                </a:solidFill>
                <a:latin typeface="Times New Roman"/>
                <a:cs typeface="Times New Roman"/>
              </a:rPr>
              <a:t>not</a:t>
            </a:r>
            <a:r>
              <a:rPr sz="2000" i="1" spc="-25" dirty="0">
                <a:solidFill>
                  <a:srgbClr val="7F0000"/>
                </a:solidFill>
                <a:latin typeface="Times New Roman"/>
                <a:cs typeface="Times New Roman"/>
              </a:rPr>
              <a:t> </a:t>
            </a:r>
            <a:r>
              <a:rPr sz="2000" i="1" spc="-10" dirty="0">
                <a:solidFill>
                  <a:srgbClr val="7F0000"/>
                </a:solidFill>
                <a:latin typeface="Times New Roman"/>
                <a:cs typeface="Times New Roman"/>
              </a:rPr>
              <a:t>in </a:t>
            </a:r>
            <a:r>
              <a:rPr sz="2000" i="1" spc="-25" dirty="0">
                <a:solidFill>
                  <a:srgbClr val="7F0000"/>
                </a:solidFill>
                <a:latin typeface="Times New Roman"/>
                <a:cs typeface="Times New Roman"/>
              </a:rPr>
              <a:t>more</a:t>
            </a:r>
            <a:r>
              <a:rPr sz="2000" i="1" spc="-20" dirty="0">
                <a:solidFill>
                  <a:srgbClr val="7F0000"/>
                </a:solidFill>
                <a:latin typeface="Times New Roman"/>
                <a:cs typeface="Times New Roman"/>
              </a:rPr>
              <a:t> </a:t>
            </a:r>
            <a:r>
              <a:rPr sz="2000" i="1" dirty="0">
                <a:solidFill>
                  <a:srgbClr val="7F0000"/>
                </a:solidFill>
                <a:latin typeface="Times New Roman"/>
                <a:cs typeface="Times New Roman"/>
              </a:rPr>
              <a:t>than</a:t>
            </a:r>
            <a:r>
              <a:rPr sz="2000" i="1" spc="445" dirty="0">
                <a:solidFill>
                  <a:srgbClr val="7F0000"/>
                </a:solidFill>
                <a:latin typeface="Times New Roman"/>
                <a:cs typeface="Times New Roman"/>
              </a:rPr>
              <a:t> </a:t>
            </a:r>
            <a:r>
              <a:rPr sz="2000" i="1" dirty="0">
                <a:solidFill>
                  <a:srgbClr val="7F0000"/>
                </a:solidFill>
                <a:latin typeface="Times New Roman"/>
                <a:cs typeface="Times New Roman"/>
              </a:rPr>
              <a:t>one)</a:t>
            </a:r>
            <a:endParaRPr sz="2000">
              <a:latin typeface="Times New Roman"/>
              <a:cs typeface="Times New Roman"/>
            </a:endParaRPr>
          </a:p>
        </p:txBody>
      </p:sp>
      <p:sp>
        <p:nvSpPr>
          <p:cNvPr id="4" name="object 4"/>
          <p:cNvSpPr txBox="1">
            <a:spLocks noGrp="1"/>
          </p:cNvSpPr>
          <p:nvPr>
            <p:ph type="title"/>
          </p:nvPr>
        </p:nvSpPr>
        <p:spPr>
          <a:xfrm>
            <a:off x="1308494" y="218947"/>
            <a:ext cx="8091170" cy="629285"/>
          </a:xfrm>
          <a:prstGeom prst="rect">
            <a:avLst/>
          </a:prstGeom>
        </p:spPr>
        <p:txBody>
          <a:bodyPr vert="horz" wrap="square" lIns="0" tIns="13970" rIns="0" bIns="0" rtlCol="0">
            <a:spAutoFit/>
          </a:bodyPr>
          <a:lstStyle/>
          <a:p>
            <a:pPr marL="12700">
              <a:lnSpc>
                <a:spcPct val="100000"/>
              </a:lnSpc>
              <a:spcBef>
                <a:spcPts val="110"/>
              </a:spcBef>
            </a:pPr>
            <a:r>
              <a:rPr sz="3950" spc="5" dirty="0"/>
              <a:t>Example</a:t>
            </a:r>
            <a:r>
              <a:rPr sz="3950" spc="15" dirty="0"/>
              <a:t> </a:t>
            </a:r>
            <a:r>
              <a:rPr sz="3950" spc="5" dirty="0"/>
              <a:t>of</a:t>
            </a:r>
            <a:r>
              <a:rPr sz="3950" spc="-25" dirty="0"/>
              <a:t> </a:t>
            </a:r>
            <a:r>
              <a:rPr sz="3950" spc="5" dirty="0"/>
              <a:t>Relations</a:t>
            </a:r>
            <a:r>
              <a:rPr sz="3950" dirty="0"/>
              <a:t> </a:t>
            </a:r>
            <a:r>
              <a:rPr sz="3950" spc="10" dirty="0"/>
              <a:t>and</a:t>
            </a:r>
            <a:r>
              <a:rPr sz="3950" spc="-20" dirty="0"/>
              <a:t> </a:t>
            </a:r>
            <a:r>
              <a:rPr sz="3950" spc="5" dirty="0"/>
              <a:t>Aggregates</a:t>
            </a:r>
            <a:endParaRPr sz="3950"/>
          </a:p>
        </p:txBody>
      </p:sp>
      <p:pic>
        <p:nvPicPr>
          <p:cNvPr id="5" name="object 5"/>
          <p:cNvPicPr/>
          <p:nvPr/>
        </p:nvPicPr>
        <p:blipFill>
          <a:blip r:embed="rId2" cstate="print"/>
          <a:stretch>
            <a:fillRect/>
          </a:stretch>
        </p:blipFill>
        <p:spPr>
          <a:xfrm>
            <a:off x="976765" y="917447"/>
            <a:ext cx="8872728" cy="51358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1384300" y="1647825"/>
            <a:ext cx="8059420" cy="1381788"/>
          </a:xfrm>
          <a:prstGeom prst="rect">
            <a:avLst/>
          </a:prstGeom>
        </p:spPr>
        <p:txBody>
          <a:bodyPr vert="horz" wrap="square" lIns="0" tIns="14604" rIns="0" bIns="0" rtlCol="0">
            <a:spAutoFit/>
          </a:bodyPr>
          <a:lstStyle/>
          <a:p>
            <a:pPr marL="12700">
              <a:lnSpc>
                <a:spcPct val="100000"/>
              </a:lnSpc>
              <a:spcBef>
                <a:spcPts val="114"/>
              </a:spcBef>
            </a:pPr>
            <a:r>
              <a:rPr sz="4400" b="1" spc="5" dirty="0">
                <a:latin typeface="Calibri"/>
                <a:cs typeface="Calibri"/>
              </a:rPr>
              <a:t>NoSQL</a:t>
            </a:r>
            <a:r>
              <a:rPr sz="4400" b="1" spc="-20" dirty="0">
                <a:latin typeface="Calibri"/>
                <a:cs typeface="Calibri"/>
              </a:rPr>
              <a:t> </a:t>
            </a:r>
            <a:r>
              <a:rPr sz="4400" b="1" spc="-5" dirty="0">
                <a:latin typeface="Calibri"/>
                <a:cs typeface="Calibri"/>
              </a:rPr>
              <a:t>Databases:</a:t>
            </a:r>
            <a:r>
              <a:rPr sz="4400" b="1" spc="-10" dirty="0">
                <a:latin typeface="Calibri"/>
                <a:cs typeface="Calibri"/>
              </a:rPr>
              <a:t> </a:t>
            </a:r>
            <a:r>
              <a:rPr sz="4400" b="1" spc="-15" dirty="0">
                <a:latin typeface="Calibri"/>
                <a:cs typeface="Calibri"/>
              </a:rPr>
              <a:t>Aggregated</a:t>
            </a:r>
            <a:r>
              <a:rPr sz="4400" b="1" spc="-10" dirty="0">
                <a:latin typeface="Calibri"/>
                <a:cs typeface="Calibri"/>
              </a:rPr>
              <a:t> </a:t>
            </a:r>
            <a:r>
              <a:rPr sz="4400" b="1" spc="5" dirty="0">
                <a:latin typeface="Calibri"/>
                <a:cs typeface="Calibri"/>
              </a:rPr>
              <a:t>DBs</a:t>
            </a:r>
            <a:endParaRPr lang="en-IN" sz="4400" b="1" spc="5" dirty="0">
              <a:latin typeface="Calibri"/>
              <a:cs typeface="Calibri"/>
            </a:endParaRPr>
          </a:p>
          <a:p>
            <a:pPr marL="12700" algn="ctr">
              <a:lnSpc>
                <a:spcPct val="100000"/>
              </a:lnSpc>
              <a:spcBef>
                <a:spcPts val="114"/>
              </a:spcBef>
            </a:pPr>
            <a:r>
              <a:rPr lang="en-IN" sz="4400" b="1" spc="5" dirty="0">
                <a:latin typeface="Calibri"/>
                <a:cs typeface="Calibri"/>
              </a:rPr>
              <a:t>Module 1</a:t>
            </a:r>
            <a:endParaRPr sz="44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681357" y="6906265"/>
            <a:ext cx="220979" cy="259715"/>
          </a:xfrm>
          <a:prstGeom prst="rect">
            <a:avLst/>
          </a:prstGeom>
        </p:spPr>
        <p:txBody>
          <a:bodyPr vert="horz" wrap="square" lIns="0" tIns="17145" rIns="0" bIns="0" rtlCol="0">
            <a:spAutoFit/>
          </a:bodyPr>
          <a:lstStyle/>
          <a:p>
            <a:pPr marL="12700">
              <a:lnSpc>
                <a:spcPct val="100000"/>
              </a:lnSpc>
              <a:spcBef>
                <a:spcPts val="135"/>
              </a:spcBef>
            </a:pPr>
            <a:r>
              <a:rPr sz="1500" spc="15" dirty="0">
                <a:latin typeface="Times New Roman"/>
                <a:cs typeface="Times New Roman"/>
              </a:rPr>
              <a:t>22</a:t>
            </a:r>
            <a:endParaRPr sz="1500">
              <a:latin typeface="Times New Roman"/>
              <a:cs typeface="Times New Roman"/>
            </a:endParaRPr>
          </a:p>
        </p:txBody>
      </p:sp>
      <p:sp>
        <p:nvSpPr>
          <p:cNvPr id="3" name="object 3"/>
          <p:cNvSpPr txBox="1">
            <a:spLocks noGrp="1"/>
          </p:cNvSpPr>
          <p:nvPr>
            <p:ph type="title"/>
          </p:nvPr>
        </p:nvSpPr>
        <p:spPr>
          <a:xfrm>
            <a:off x="1305446" y="97028"/>
            <a:ext cx="8091170" cy="629285"/>
          </a:xfrm>
          <a:prstGeom prst="rect">
            <a:avLst/>
          </a:prstGeom>
        </p:spPr>
        <p:txBody>
          <a:bodyPr vert="horz" wrap="square" lIns="0" tIns="13970" rIns="0" bIns="0" rtlCol="0">
            <a:spAutoFit/>
          </a:bodyPr>
          <a:lstStyle/>
          <a:p>
            <a:pPr marL="12700">
              <a:lnSpc>
                <a:spcPct val="100000"/>
              </a:lnSpc>
              <a:spcBef>
                <a:spcPts val="110"/>
              </a:spcBef>
            </a:pPr>
            <a:r>
              <a:rPr sz="3950" spc="5" dirty="0"/>
              <a:t>Example</a:t>
            </a:r>
            <a:r>
              <a:rPr sz="3950" spc="15" dirty="0"/>
              <a:t> </a:t>
            </a:r>
            <a:r>
              <a:rPr sz="3950" spc="5" dirty="0"/>
              <a:t>of</a:t>
            </a:r>
            <a:r>
              <a:rPr sz="3950" spc="-25" dirty="0"/>
              <a:t> </a:t>
            </a:r>
            <a:r>
              <a:rPr sz="3950" spc="5" dirty="0"/>
              <a:t>Relations</a:t>
            </a:r>
            <a:r>
              <a:rPr sz="3950" dirty="0"/>
              <a:t> </a:t>
            </a:r>
            <a:r>
              <a:rPr sz="3950" spc="10" dirty="0"/>
              <a:t>and</a:t>
            </a:r>
            <a:r>
              <a:rPr sz="3950" spc="-20" dirty="0"/>
              <a:t> </a:t>
            </a:r>
            <a:r>
              <a:rPr sz="3950" spc="5" dirty="0"/>
              <a:t>Aggregates</a:t>
            </a:r>
            <a:endParaRPr sz="3950"/>
          </a:p>
        </p:txBody>
      </p:sp>
      <p:grpSp>
        <p:nvGrpSpPr>
          <p:cNvPr id="4" name="object 4"/>
          <p:cNvGrpSpPr/>
          <p:nvPr/>
        </p:nvGrpSpPr>
        <p:grpSpPr>
          <a:xfrm>
            <a:off x="583573" y="886968"/>
            <a:ext cx="5958840" cy="6669405"/>
            <a:chOff x="583573" y="886968"/>
            <a:chExt cx="5958840" cy="6669405"/>
          </a:xfrm>
        </p:grpSpPr>
        <p:pic>
          <p:nvPicPr>
            <p:cNvPr id="5" name="object 5"/>
            <p:cNvPicPr/>
            <p:nvPr/>
          </p:nvPicPr>
          <p:blipFill>
            <a:blip r:embed="rId2" cstate="print"/>
            <a:stretch>
              <a:fillRect/>
            </a:stretch>
          </p:blipFill>
          <p:spPr>
            <a:xfrm>
              <a:off x="583573" y="886968"/>
              <a:ext cx="5958840" cy="6669023"/>
            </a:xfrm>
            <a:prstGeom prst="rect">
              <a:avLst/>
            </a:prstGeom>
          </p:spPr>
        </p:pic>
        <p:sp>
          <p:nvSpPr>
            <p:cNvPr id="6" name="object 6"/>
            <p:cNvSpPr/>
            <p:nvPr/>
          </p:nvSpPr>
          <p:spPr>
            <a:xfrm>
              <a:off x="3253613" y="5212092"/>
              <a:ext cx="2365375" cy="289560"/>
            </a:xfrm>
            <a:custGeom>
              <a:avLst/>
              <a:gdLst/>
              <a:ahLst/>
              <a:cxnLst/>
              <a:rect l="l" t="t" r="r" b="b"/>
              <a:pathLst>
                <a:path w="2365375" h="289560">
                  <a:moveTo>
                    <a:pt x="79248" y="30480"/>
                  </a:moveTo>
                  <a:lnTo>
                    <a:pt x="0" y="30480"/>
                  </a:lnTo>
                  <a:lnTo>
                    <a:pt x="0" y="289560"/>
                  </a:lnTo>
                  <a:lnTo>
                    <a:pt x="79248" y="289560"/>
                  </a:lnTo>
                  <a:lnTo>
                    <a:pt x="79248" y="30480"/>
                  </a:lnTo>
                  <a:close/>
                </a:path>
                <a:path w="2365375" h="289560">
                  <a:moveTo>
                    <a:pt x="2365248" y="0"/>
                  </a:moveTo>
                  <a:lnTo>
                    <a:pt x="2286000" y="0"/>
                  </a:lnTo>
                  <a:lnTo>
                    <a:pt x="2286000" y="259080"/>
                  </a:lnTo>
                  <a:lnTo>
                    <a:pt x="2365248" y="259080"/>
                  </a:lnTo>
                  <a:lnTo>
                    <a:pt x="2365248" y="0"/>
                  </a:lnTo>
                  <a:close/>
                </a:path>
              </a:pathLst>
            </a:custGeom>
            <a:solidFill>
              <a:srgbClr val="FFFFFF"/>
            </a:solidFill>
          </p:spPr>
          <p:txBody>
            <a:bodyPr wrap="square" lIns="0" tIns="0" rIns="0" bIns="0" rtlCol="0"/>
            <a:lstStyle/>
            <a:p>
              <a:endParaRPr/>
            </a:p>
          </p:txBody>
        </p:sp>
      </p:grpSp>
      <p:sp>
        <p:nvSpPr>
          <p:cNvPr id="7" name="object 7"/>
          <p:cNvSpPr txBox="1"/>
          <p:nvPr/>
        </p:nvSpPr>
        <p:spPr>
          <a:xfrm>
            <a:off x="6072522" y="795020"/>
            <a:ext cx="4011295" cy="6028690"/>
          </a:xfrm>
          <a:prstGeom prst="rect">
            <a:avLst/>
          </a:prstGeom>
        </p:spPr>
        <p:txBody>
          <a:bodyPr vert="horz" wrap="square" lIns="0" tIns="17145" rIns="0" bIns="0" rtlCol="0">
            <a:spAutoFit/>
          </a:bodyPr>
          <a:lstStyle/>
          <a:p>
            <a:pPr marL="12700">
              <a:lnSpc>
                <a:spcPct val="100000"/>
              </a:lnSpc>
              <a:spcBef>
                <a:spcPts val="135"/>
              </a:spcBef>
            </a:pPr>
            <a:r>
              <a:rPr sz="2050" spc="15" dirty="0">
                <a:solidFill>
                  <a:srgbClr val="0000FF"/>
                </a:solidFill>
                <a:latin typeface="Times New Roman"/>
                <a:cs typeface="Times New Roman"/>
              </a:rPr>
              <a:t>There</a:t>
            </a:r>
            <a:r>
              <a:rPr sz="2050" spc="-10" dirty="0">
                <a:solidFill>
                  <a:srgbClr val="0000FF"/>
                </a:solidFill>
                <a:latin typeface="Times New Roman"/>
                <a:cs typeface="Times New Roman"/>
              </a:rPr>
              <a:t> </a:t>
            </a:r>
            <a:r>
              <a:rPr sz="2050" spc="15" dirty="0">
                <a:solidFill>
                  <a:srgbClr val="0000FF"/>
                </a:solidFill>
                <a:latin typeface="Times New Roman"/>
                <a:cs typeface="Times New Roman"/>
              </a:rPr>
              <a:t>are</a:t>
            </a:r>
            <a:r>
              <a:rPr sz="2050" spc="-5" dirty="0">
                <a:solidFill>
                  <a:srgbClr val="0000FF"/>
                </a:solidFill>
                <a:latin typeface="Times New Roman"/>
                <a:cs typeface="Times New Roman"/>
              </a:rPr>
              <a:t> </a:t>
            </a:r>
            <a:r>
              <a:rPr sz="2050" spc="15" dirty="0">
                <a:solidFill>
                  <a:srgbClr val="0000FF"/>
                </a:solidFill>
                <a:latin typeface="Times New Roman"/>
                <a:cs typeface="Times New Roman"/>
              </a:rPr>
              <a:t>two</a:t>
            </a:r>
            <a:r>
              <a:rPr sz="2050" spc="20" dirty="0">
                <a:solidFill>
                  <a:srgbClr val="0000FF"/>
                </a:solidFill>
                <a:latin typeface="Times New Roman"/>
                <a:cs typeface="Times New Roman"/>
              </a:rPr>
              <a:t> </a:t>
            </a:r>
            <a:r>
              <a:rPr sz="2050" spc="10" dirty="0">
                <a:solidFill>
                  <a:srgbClr val="0000FF"/>
                </a:solidFill>
                <a:latin typeface="Times New Roman"/>
                <a:cs typeface="Times New Roman"/>
              </a:rPr>
              <a:t>main</a:t>
            </a:r>
            <a:r>
              <a:rPr sz="2050" spc="20" dirty="0">
                <a:solidFill>
                  <a:srgbClr val="0000FF"/>
                </a:solidFill>
                <a:latin typeface="Times New Roman"/>
                <a:cs typeface="Times New Roman"/>
              </a:rPr>
              <a:t> </a:t>
            </a:r>
            <a:r>
              <a:rPr sz="2050" spc="5" dirty="0">
                <a:solidFill>
                  <a:srgbClr val="0000FF"/>
                </a:solidFill>
                <a:latin typeface="Times New Roman"/>
                <a:cs typeface="Times New Roman"/>
              </a:rPr>
              <a:t>aggregates:</a:t>
            </a:r>
            <a:endParaRPr sz="2050">
              <a:latin typeface="Times New Roman"/>
              <a:cs typeface="Times New Roman"/>
            </a:endParaRPr>
          </a:p>
          <a:p>
            <a:pPr marL="12700">
              <a:lnSpc>
                <a:spcPct val="100000"/>
              </a:lnSpc>
              <a:spcBef>
                <a:spcPts val="60"/>
              </a:spcBef>
            </a:pPr>
            <a:r>
              <a:rPr sz="2050" i="1" spc="20" dirty="0">
                <a:solidFill>
                  <a:srgbClr val="0000FF"/>
                </a:solidFill>
                <a:latin typeface="Times New Roman"/>
                <a:cs typeface="Times New Roman"/>
              </a:rPr>
              <a:t>customer</a:t>
            </a:r>
            <a:r>
              <a:rPr sz="2050" i="1" spc="-55" dirty="0">
                <a:solidFill>
                  <a:srgbClr val="0000FF"/>
                </a:solidFill>
                <a:latin typeface="Times New Roman"/>
                <a:cs typeface="Times New Roman"/>
              </a:rPr>
              <a:t> </a:t>
            </a:r>
            <a:r>
              <a:rPr sz="2050" spc="20" dirty="0">
                <a:solidFill>
                  <a:srgbClr val="0000FF"/>
                </a:solidFill>
                <a:latin typeface="Times New Roman"/>
                <a:cs typeface="Times New Roman"/>
              </a:rPr>
              <a:t>and</a:t>
            </a:r>
            <a:r>
              <a:rPr sz="2050" spc="-20" dirty="0">
                <a:solidFill>
                  <a:srgbClr val="0000FF"/>
                </a:solidFill>
                <a:latin typeface="Times New Roman"/>
                <a:cs typeface="Times New Roman"/>
              </a:rPr>
              <a:t> </a:t>
            </a:r>
            <a:r>
              <a:rPr sz="2050" i="1" spc="5" dirty="0">
                <a:solidFill>
                  <a:srgbClr val="0000FF"/>
                </a:solidFill>
                <a:latin typeface="Times New Roman"/>
                <a:cs typeface="Times New Roman"/>
              </a:rPr>
              <a:t>order</a:t>
            </a:r>
            <a:endParaRPr sz="2050">
              <a:latin typeface="Times New Roman"/>
              <a:cs typeface="Times New Roman"/>
            </a:endParaRPr>
          </a:p>
          <a:p>
            <a:pPr marL="12700" marR="93345">
              <a:lnSpc>
                <a:spcPct val="102200"/>
              </a:lnSpc>
              <a:spcBef>
                <a:spcPts val="680"/>
              </a:spcBef>
            </a:pPr>
            <a:r>
              <a:rPr sz="2050" spc="20" dirty="0">
                <a:solidFill>
                  <a:srgbClr val="0000FF"/>
                </a:solidFill>
                <a:latin typeface="Times New Roman"/>
                <a:cs typeface="Times New Roman"/>
              </a:rPr>
              <a:t>The </a:t>
            </a:r>
            <a:r>
              <a:rPr sz="2050" spc="15" dirty="0">
                <a:solidFill>
                  <a:srgbClr val="0000FF"/>
                </a:solidFill>
                <a:latin typeface="Times New Roman"/>
                <a:cs typeface="Times New Roman"/>
              </a:rPr>
              <a:t>customer contains a </a:t>
            </a:r>
            <a:r>
              <a:rPr sz="2050" spc="5" dirty="0">
                <a:solidFill>
                  <a:srgbClr val="0000FF"/>
                </a:solidFill>
                <a:latin typeface="Times New Roman"/>
                <a:cs typeface="Times New Roman"/>
              </a:rPr>
              <a:t>list </a:t>
            </a:r>
            <a:r>
              <a:rPr sz="2050" spc="20" dirty="0">
                <a:solidFill>
                  <a:srgbClr val="0000FF"/>
                </a:solidFill>
                <a:latin typeface="Times New Roman"/>
                <a:cs typeface="Times New Roman"/>
              </a:rPr>
              <a:t>of </a:t>
            </a:r>
            <a:r>
              <a:rPr sz="2050" spc="25" dirty="0">
                <a:solidFill>
                  <a:srgbClr val="0000FF"/>
                </a:solidFill>
                <a:latin typeface="Times New Roman"/>
                <a:cs typeface="Times New Roman"/>
              </a:rPr>
              <a:t> </a:t>
            </a:r>
            <a:r>
              <a:rPr sz="2050" spc="10" dirty="0">
                <a:solidFill>
                  <a:srgbClr val="0000FF"/>
                </a:solidFill>
                <a:latin typeface="Times New Roman"/>
                <a:cs typeface="Times New Roman"/>
              </a:rPr>
              <a:t>billing </a:t>
            </a:r>
            <a:r>
              <a:rPr sz="2050" spc="20" dirty="0">
                <a:solidFill>
                  <a:srgbClr val="0000FF"/>
                </a:solidFill>
                <a:latin typeface="Times New Roman"/>
                <a:cs typeface="Times New Roman"/>
              </a:rPr>
              <a:t>addresses and </a:t>
            </a:r>
            <a:r>
              <a:rPr sz="2050" spc="15" dirty="0">
                <a:solidFill>
                  <a:srgbClr val="0000FF"/>
                </a:solidFill>
                <a:latin typeface="Times New Roman"/>
                <a:cs typeface="Times New Roman"/>
              </a:rPr>
              <a:t>a name; the </a:t>
            </a:r>
            <a:r>
              <a:rPr sz="2050" spc="20" dirty="0">
                <a:solidFill>
                  <a:srgbClr val="0000FF"/>
                </a:solidFill>
                <a:latin typeface="Times New Roman"/>
                <a:cs typeface="Times New Roman"/>
              </a:rPr>
              <a:t> order</a:t>
            </a:r>
            <a:r>
              <a:rPr sz="2050" spc="-15" dirty="0">
                <a:solidFill>
                  <a:srgbClr val="0000FF"/>
                </a:solidFill>
                <a:latin typeface="Times New Roman"/>
                <a:cs typeface="Times New Roman"/>
              </a:rPr>
              <a:t> </a:t>
            </a:r>
            <a:r>
              <a:rPr sz="2050" spc="15" dirty="0">
                <a:solidFill>
                  <a:srgbClr val="0000FF"/>
                </a:solidFill>
                <a:latin typeface="Times New Roman"/>
                <a:cs typeface="Times New Roman"/>
              </a:rPr>
              <a:t>contains</a:t>
            </a:r>
            <a:r>
              <a:rPr sz="2050" spc="-35" dirty="0">
                <a:solidFill>
                  <a:srgbClr val="0000FF"/>
                </a:solidFill>
                <a:latin typeface="Times New Roman"/>
                <a:cs typeface="Times New Roman"/>
              </a:rPr>
              <a:t> </a:t>
            </a:r>
            <a:r>
              <a:rPr sz="2050" spc="15" dirty="0">
                <a:solidFill>
                  <a:srgbClr val="0000FF"/>
                </a:solidFill>
                <a:latin typeface="Times New Roman"/>
                <a:cs typeface="Times New Roman"/>
              </a:rPr>
              <a:t>a</a:t>
            </a:r>
            <a:r>
              <a:rPr sz="2050" spc="20" dirty="0">
                <a:solidFill>
                  <a:srgbClr val="0000FF"/>
                </a:solidFill>
                <a:latin typeface="Times New Roman"/>
                <a:cs typeface="Times New Roman"/>
              </a:rPr>
              <a:t> </a:t>
            </a:r>
            <a:r>
              <a:rPr sz="2050" spc="5" dirty="0">
                <a:solidFill>
                  <a:srgbClr val="0000FF"/>
                </a:solidFill>
                <a:latin typeface="Times New Roman"/>
                <a:cs typeface="Times New Roman"/>
              </a:rPr>
              <a:t>list </a:t>
            </a:r>
            <a:r>
              <a:rPr sz="2050" spc="20" dirty="0">
                <a:solidFill>
                  <a:srgbClr val="0000FF"/>
                </a:solidFill>
                <a:latin typeface="Times New Roman"/>
                <a:cs typeface="Times New Roman"/>
              </a:rPr>
              <a:t>of</a:t>
            </a:r>
            <a:r>
              <a:rPr sz="2050" spc="15" dirty="0">
                <a:solidFill>
                  <a:srgbClr val="0000FF"/>
                </a:solidFill>
                <a:latin typeface="Times New Roman"/>
                <a:cs typeface="Times New Roman"/>
              </a:rPr>
              <a:t> </a:t>
            </a:r>
            <a:r>
              <a:rPr sz="2050" spc="20" dirty="0">
                <a:solidFill>
                  <a:srgbClr val="0000FF"/>
                </a:solidFill>
                <a:latin typeface="Times New Roman"/>
                <a:cs typeface="Times New Roman"/>
              </a:rPr>
              <a:t>order</a:t>
            </a:r>
            <a:r>
              <a:rPr sz="2050" spc="-15" dirty="0">
                <a:solidFill>
                  <a:srgbClr val="0000FF"/>
                </a:solidFill>
                <a:latin typeface="Times New Roman"/>
                <a:cs typeface="Times New Roman"/>
              </a:rPr>
              <a:t> </a:t>
            </a:r>
            <a:r>
              <a:rPr sz="2050" spc="10" dirty="0">
                <a:solidFill>
                  <a:srgbClr val="0000FF"/>
                </a:solidFill>
                <a:latin typeface="Times New Roman"/>
                <a:cs typeface="Times New Roman"/>
              </a:rPr>
              <a:t>items,</a:t>
            </a:r>
            <a:r>
              <a:rPr sz="2050" spc="20" dirty="0">
                <a:solidFill>
                  <a:srgbClr val="0000FF"/>
                </a:solidFill>
                <a:latin typeface="Times New Roman"/>
                <a:cs typeface="Times New Roman"/>
              </a:rPr>
              <a:t> </a:t>
            </a:r>
            <a:r>
              <a:rPr sz="2050" spc="15" dirty="0">
                <a:solidFill>
                  <a:srgbClr val="0000FF"/>
                </a:solidFill>
                <a:latin typeface="Times New Roman"/>
                <a:cs typeface="Times New Roman"/>
              </a:rPr>
              <a:t>a </a:t>
            </a:r>
            <a:r>
              <a:rPr sz="2050" spc="-500" dirty="0">
                <a:solidFill>
                  <a:srgbClr val="0000FF"/>
                </a:solidFill>
                <a:latin typeface="Times New Roman"/>
                <a:cs typeface="Times New Roman"/>
              </a:rPr>
              <a:t> </a:t>
            </a:r>
            <a:r>
              <a:rPr sz="2050" spc="20" dirty="0">
                <a:solidFill>
                  <a:srgbClr val="0000FF"/>
                </a:solidFill>
                <a:latin typeface="Times New Roman"/>
                <a:cs typeface="Times New Roman"/>
              </a:rPr>
              <a:t>shipping </a:t>
            </a:r>
            <a:r>
              <a:rPr sz="2050" spc="15" dirty="0">
                <a:solidFill>
                  <a:srgbClr val="0000FF"/>
                </a:solidFill>
                <a:latin typeface="Times New Roman"/>
                <a:cs typeface="Times New Roman"/>
              </a:rPr>
              <a:t>address, </a:t>
            </a:r>
            <a:r>
              <a:rPr sz="2050" spc="20" dirty="0">
                <a:solidFill>
                  <a:srgbClr val="0000FF"/>
                </a:solidFill>
                <a:latin typeface="Times New Roman"/>
                <a:cs typeface="Times New Roman"/>
              </a:rPr>
              <a:t>and </a:t>
            </a:r>
            <a:r>
              <a:rPr sz="2050" spc="15" dirty="0">
                <a:solidFill>
                  <a:srgbClr val="0000FF"/>
                </a:solidFill>
                <a:latin typeface="Times New Roman"/>
                <a:cs typeface="Times New Roman"/>
              </a:rPr>
              <a:t>a </a:t>
            </a:r>
            <a:r>
              <a:rPr sz="2050" spc="5" dirty="0">
                <a:solidFill>
                  <a:srgbClr val="0000FF"/>
                </a:solidFill>
                <a:latin typeface="Times New Roman"/>
                <a:cs typeface="Times New Roman"/>
              </a:rPr>
              <a:t>list </a:t>
            </a:r>
            <a:r>
              <a:rPr sz="2050" spc="20" dirty="0">
                <a:solidFill>
                  <a:srgbClr val="0000FF"/>
                </a:solidFill>
                <a:latin typeface="Times New Roman"/>
                <a:cs typeface="Times New Roman"/>
              </a:rPr>
              <a:t>of </a:t>
            </a:r>
            <a:r>
              <a:rPr sz="2050" spc="25" dirty="0">
                <a:solidFill>
                  <a:srgbClr val="0000FF"/>
                </a:solidFill>
                <a:latin typeface="Times New Roman"/>
                <a:cs typeface="Times New Roman"/>
              </a:rPr>
              <a:t> </a:t>
            </a:r>
            <a:r>
              <a:rPr sz="2050" spc="10" dirty="0">
                <a:solidFill>
                  <a:srgbClr val="0000FF"/>
                </a:solidFill>
                <a:latin typeface="Times New Roman"/>
                <a:cs typeface="Times New Roman"/>
              </a:rPr>
              <a:t>payments. </a:t>
            </a:r>
            <a:r>
              <a:rPr sz="2050" spc="20" dirty="0">
                <a:solidFill>
                  <a:srgbClr val="0000FF"/>
                </a:solidFill>
                <a:latin typeface="Times New Roman"/>
                <a:cs typeface="Times New Roman"/>
              </a:rPr>
              <a:t>Each </a:t>
            </a:r>
            <a:r>
              <a:rPr sz="2050" spc="10" dirty="0">
                <a:solidFill>
                  <a:srgbClr val="0000FF"/>
                </a:solidFill>
                <a:latin typeface="Times New Roman"/>
                <a:cs typeface="Times New Roman"/>
              </a:rPr>
              <a:t>payment </a:t>
            </a:r>
            <a:r>
              <a:rPr sz="2050" spc="15" dirty="0">
                <a:solidFill>
                  <a:srgbClr val="0000FF"/>
                </a:solidFill>
                <a:latin typeface="Times New Roman"/>
                <a:cs typeface="Times New Roman"/>
              </a:rPr>
              <a:t>contains a </a:t>
            </a:r>
            <a:r>
              <a:rPr sz="2050" spc="20" dirty="0">
                <a:solidFill>
                  <a:srgbClr val="0000FF"/>
                </a:solidFill>
                <a:latin typeface="Times New Roman"/>
                <a:cs typeface="Times New Roman"/>
              </a:rPr>
              <a:t> </a:t>
            </a:r>
            <a:r>
              <a:rPr sz="2050" spc="10" dirty="0">
                <a:solidFill>
                  <a:srgbClr val="0000FF"/>
                </a:solidFill>
                <a:latin typeface="Times New Roman"/>
                <a:cs typeface="Times New Roman"/>
              </a:rPr>
              <a:t>billing</a:t>
            </a:r>
            <a:r>
              <a:rPr sz="2050" spc="-5" dirty="0">
                <a:solidFill>
                  <a:srgbClr val="0000FF"/>
                </a:solidFill>
                <a:latin typeface="Times New Roman"/>
                <a:cs typeface="Times New Roman"/>
              </a:rPr>
              <a:t> </a:t>
            </a:r>
            <a:r>
              <a:rPr sz="2050" spc="20" dirty="0">
                <a:solidFill>
                  <a:srgbClr val="0000FF"/>
                </a:solidFill>
                <a:latin typeface="Times New Roman"/>
                <a:cs typeface="Times New Roman"/>
              </a:rPr>
              <a:t>address</a:t>
            </a:r>
            <a:r>
              <a:rPr sz="2050" spc="-5" dirty="0">
                <a:solidFill>
                  <a:srgbClr val="0000FF"/>
                </a:solidFill>
                <a:latin typeface="Times New Roman"/>
                <a:cs typeface="Times New Roman"/>
              </a:rPr>
              <a:t> </a:t>
            </a:r>
            <a:r>
              <a:rPr sz="2050" spc="15" dirty="0">
                <a:solidFill>
                  <a:srgbClr val="0000FF"/>
                </a:solidFill>
                <a:latin typeface="Times New Roman"/>
                <a:cs typeface="Times New Roman"/>
              </a:rPr>
              <a:t>for</a:t>
            </a:r>
            <a:r>
              <a:rPr sz="2050" spc="10" dirty="0">
                <a:solidFill>
                  <a:srgbClr val="0000FF"/>
                </a:solidFill>
                <a:latin typeface="Times New Roman"/>
                <a:cs typeface="Times New Roman"/>
              </a:rPr>
              <a:t> </a:t>
            </a:r>
            <a:r>
              <a:rPr sz="2050" spc="15" dirty="0">
                <a:solidFill>
                  <a:srgbClr val="0000FF"/>
                </a:solidFill>
                <a:latin typeface="Times New Roman"/>
                <a:cs typeface="Times New Roman"/>
              </a:rPr>
              <a:t>that</a:t>
            </a:r>
            <a:r>
              <a:rPr sz="2050" spc="-15" dirty="0">
                <a:solidFill>
                  <a:srgbClr val="0000FF"/>
                </a:solidFill>
                <a:latin typeface="Times New Roman"/>
                <a:cs typeface="Times New Roman"/>
              </a:rPr>
              <a:t> </a:t>
            </a:r>
            <a:r>
              <a:rPr sz="2050" spc="10" dirty="0">
                <a:solidFill>
                  <a:srgbClr val="0000FF"/>
                </a:solidFill>
                <a:latin typeface="Times New Roman"/>
                <a:cs typeface="Times New Roman"/>
              </a:rPr>
              <a:t>payment.</a:t>
            </a:r>
            <a:endParaRPr sz="2050">
              <a:latin typeface="Times New Roman"/>
              <a:cs typeface="Times New Roman"/>
            </a:endParaRPr>
          </a:p>
          <a:p>
            <a:pPr marL="12700" marR="284480">
              <a:lnSpc>
                <a:spcPct val="102200"/>
              </a:lnSpc>
              <a:spcBef>
                <a:spcPts val="655"/>
              </a:spcBef>
            </a:pPr>
            <a:r>
              <a:rPr sz="2050" spc="25" dirty="0">
                <a:solidFill>
                  <a:srgbClr val="0000FF"/>
                </a:solidFill>
                <a:latin typeface="Times New Roman"/>
                <a:cs typeface="Times New Roman"/>
              </a:rPr>
              <a:t>A </a:t>
            </a:r>
            <a:r>
              <a:rPr sz="2050" spc="5" dirty="0">
                <a:solidFill>
                  <a:srgbClr val="0000FF"/>
                </a:solidFill>
                <a:latin typeface="Times New Roman"/>
                <a:cs typeface="Times New Roman"/>
              </a:rPr>
              <a:t>single </a:t>
            </a:r>
            <a:r>
              <a:rPr sz="2050" spc="10" dirty="0">
                <a:solidFill>
                  <a:srgbClr val="0000FF"/>
                </a:solidFill>
                <a:latin typeface="Times New Roman"/>
                <a:cs typeface="Times New Roman"/>
              </a:rPr>
              <a:t>logical </a:t>
            </a:r>
            <a:r>
              <a:rPr sz="2050" spc="20" dirty="0">
                <a:solidFill>
                  <a:srgbClr val="0000FF"/>
                </a:solidFill>
                <a:latin typeface="Times New Roman"/>
                <a:cs typeface="Times New Roman"/>
              </a:rPr>
              <a:t>address </a:t>
            </a:r>
            <a:r>
              <a:rPr sz="2050" spc="15" dirty="0">
                <a:solidFill>
                  <a:srgbClr val="0000FF"/>
                </a:solidFill>
                <a:latin typeface="Times New Roman"/>
                <a:cs typeface="Times New Roman"/>
              </a:rPr>
              <a:t>record </a:t>
            </a:r>
            <a:r>
              <a:rPr sz="2050" spc="20" dirty="0">
                <a:solidFill>
                  <a:srgbClr val="0000FF"/>
                </a:solidFill>
                <a:latin typeface="Times New Roman"/>
                <a:cs typeface="Times New Roman"/>
              </a:rPr>
              <a:t> appears </a:t>
            </a:r>
            <a:r>
              <a:rPr sz="2050" spc="15" dirty="0">
                <a:solidFill>
                  <a:srgbClr val="0000FF"/>
                </a:solidFill>
                <a:latin typeface="Times New Roman"/>
                <a:cs typeface="Times New Roman"/>
              </a:rPr>
              <a:t>three </a:t>
            </a:r>
            <a:r>
              <a:rPr sz="2050" spc="10" dirty="0">
                <a:solidFill>
                  <a:srgbClr val="0000FF"/>
                </a:solidFill>
                <a:latin typeface="Times New Roman"/>
                <a:cs typeface="Times New Roman"/>
              </a:rPr>
              <a:t>times in </a:t>
            </a:r>
            <a:r>
              <a:rPr sz="2050" spc="15" dirty="0">
                <a:solidFill>
                  <a:srgbClr val="0000FF"/>
                </a:solidFill>
                <a:latin typeface="Times New Roman"/>
                <a:cs typeface="Times New Roman"/>
              </a:rPr>
              <a:t>the example </a:t>
            </a:r>
            <a:r>
              <a:rPr sz="2050" spc="-500" dirty="0">
                <a:solidFill>
                  <a:srgbClr val="0000FF"/>
                </a:solidFill>
                <a:latin typeface="Times New Roman"/>
                <a:cs typeface="Times New Roman"/>
              </a:rPr>
              <a:t> </a:t>
            </a:r>
            <a:r>
              <a:rPr sz="2050" spc="15" dirty="0">
                <a:solidFill>
                  <a:srgbClr val="0000FF"/>
                </a:solidFill>
                <a:latin typeface="Times New Roman"/>
                <a:cs typeface="Times New Roman"/>
              </a:rPr>
              <a:t>data, but, instead </a:t>
            </a:r>
            <a:r>
              <a:rPr sz="2050" spc="20" dirty="0">
                <a:solidFill>
                  <a:srgbClr val="0000FF"/>
                </a:solidFill>
                <a:latin typeface="Times New Roman"/>
                <a:cs typeface="Times New Roman"/>
              </a:rPr>
              <a:t>of </a:t>
            </a:r>
            <a:r>
              <a:rPr sz="2050" spc="15" dirty="0">
                <a:solidFill>
                  <a:srgbClr val="0000FF"/>
                </a:solidFill>
                <a:latin typeface="Times New Roman"/>
                <a:cs typeface="Times New Roman"/>
              </a:rPr>
              <a:t>using </a:t>
            </a:r>
            <a:r>
              <a:rPr sz="2050" spc="5" dirty="0">
                <a:solidFill>
                  <a:srgbClr val="0000FF"/>
                </a:solidFill>
                <a:latin typeface="Times New Roman"/>
                <a:cs typeface="Times New Roman"/>
              </a:rPr>
              <a:t>IDs, it </a:t>
            </a:r>
            <a:r>
              <a:rPr sz="2050" spc="10" dirty="0">
                <a:solidFill>
                  <a:srgbClr val="0000FF"/>
                </a:solidFill>
                <a:latin typeface="Times New Roman"/>
                <a:cs typeface="Times New Roman"/>
              </a:rPr>
              <a:t>is </a:t>
            </a:r>
            <a:r>
              <a:rPr sz="2050" spc="-500" dirty="0">
                <a:solidFill>
                  <a:srgbClr val="0000FF"/>
                </a:solidFill>
                <a:latin typeface="Times New Roman"/>
                <a:cs typeface="Times New Roman"/>
              </a:rPr>
              <a:t> </a:t>
            </a:r>
            <a:r>
              <a:rPr sz="2050" spc="15" dirty="0">
                <a:solidFill>
                  <a:srgbClr val="0000FF"/>
                </a:solidFill>
                <a:latin typeface="Times New Roman"/>
                <a:cs typeface="Times New Roman"/>
              </a:rPr>
              <a:t>treated as a value </a:t>
            </a:r>
            <a:r>
              <a:rPr sz="2050" spc="20" dirty="0">
                <a:solidFill>
                  <a:srgbClr val="0000FF"/>
                </a:solidFill>
                <a:latin typeface="Times New Roman"/>
                <a:cs typeface="Times New Roman"/>
              </a:rPr>
              <a:t>and copied each </a:t>
            </a:r>
            <a:r>
              <a:rPr sz="2050" spc="25" dirty="0">
                <a:solidFill>
                  <a:srgbClr val="0000FF"/>
                </a:solidFill>
                <a:latin typeface="Times New Roman"/>
                <a:cs typeface="Times New Roman"/>
              </a:rPr>
              <a:t> </a:t>
            </a:r>
            <a:r>
              <a:rPr sz="2050" spc="10" dirty="0">
                <a:solidFill>
                  <a:srgbClr val="0000FF"/>
                </a:solidFill>
                <a:latin typeface="Times New Roman"/>
                <a:cs typeface="Times New Roman"/>
              </a:rPr>
              <a:t>time.</a:t>
            </a:r>
            <a:endParaRPr sz="2050">
              <a:latin typeface="Times New Roman"/>
              <a:cs typeface="Times New Roman"/>
            </a:endParaRPr>
          </a:p>
          <a:p>
            <a:pPr marL="12700" marR="264160">
              <a:lnSpc>
                <a:spcPct val="102400"/>
              </a:lnSpc>
              <a:spcBef>
                <a:spcPts val="670"/>
              </a:spcBef>
            </a:pPr>
            <a:r>
              <a:rPr sz="2050" spc="20" dirty="0">
                <a:solidFill>
                  <a:srgbClr val="0000FF"/>
                </a:solidFill>
                <a:latin typeface="Times New Roman"/>
                <a:cs typeface="Times New Roman"/>
              </a:rPr>
              <a:t>The</a:t>
            </a:r>
            <a:r>
              <a:rPr sz="2050" spc="-10" dirty="0">
                <a:solidFill>
                  <a:srgbClr val="0000FF"/>
                </a:solidFill>
                <a:latin typeface="Times New Roman"/>
                <a:cs typeface="Times New Roman"/>
              </a:rPr>
              <a:t> </a:t>
            </a:r>
            <a:r>
              <a:rPr sz="2050" spc="15" dirty="0">
                <a:solidFill>
                  <a:srgbClr val="0000FF"/>
                </a:solidFill>
                <a:latin typeface="Times New Roman"/>
                <a:cs typeface="Times New Roman"/>
              </a:rPr>
              <a:t>link </a:t>
            </a:r>
            <a:r>
              <a:rPr sz="2050" spc="20" dirty="0">
                <a:solidFill>
                  <a:srgbClr val="0000FF"/>
                </a:solidFill>
                <a:latin typeface="Times New Roman"/>
                <a:cs typeface="Times New Roman"/>
              </a:rPr>
              <a:t>between</a:t>
            </a:r>
            <a:r>
              <a:rPr sz="2050" spc="-35" dirty="0">
                <a:solidFill>
                  <a:srgbClr val="0000FF"/>
                </a:solidFill>
                <a:latin typeface="Times New Roman"/>
                <a:cs typeface="Times New Roman"/>
              </a:rPr>
              <a:t> </a:t>
            </a:r>
            <a:r>
              <a:rPr sz="2050" spc="15" dirty="0">
                <a:solidFill>
                  <a:srgbClr val="0000FF"/>
                </a:solidFill>
                <a:latin typeface="Times New Roman"/>
                <a:cs typeface="Times New Roman"/>
              </a:rPr>
              <a:t>the</a:t>
            </a:r>
            <a:r>
              <a:rPr sz="2050" spc="-10" dirty="0">
                <a:solidFill>
                  <a:srgbClr val="0000FF"/>
                </a:solidFill>
                <a:latin typeface="Times New Roman"/>
                <a:cs typeface="Times New Roman"/>
              </a:rPr>
              <a:t> </a:t>
            </a:r>
            <a:r>
              <a:rPr sz="2050" spc="15" dirty="0">
                <a:solidFill>
                  <a:srgbClr val="0000FF"/>
                </a:solidFill>
                <a:latin typeface="Times New Roman"/>
                <a:cs typeface="Times New Roman"/>
              </a:rPr>
              <a:t>customer</a:t>
            </a:r>
            <a:r>
              <a:rPr sz="2050" spc="-15" dirty="0">
                <a:solidFill>
                  <a:srgbClr val="0000FF"/>
                </a:solidFill>
                <a:latin typeface="Times New Roman"/>
                <a:cs typeface="Times New Roman"/>
              </a:rPr>
              <a:t> </a:t>
            </a:r>
            <a:r>
              <a:rPr sz="2050" spc="20" dirty="0">
                <a:solidFill>
                  <a:srgbClr val="0000FF"/>
                </a:solidFill>
                <a:latin typeface="Times New Roman"/>
                <a:cs typeface="Times New Roman"/>
              </a:rPr>
              <a:t>and </a:t>
            </a:r>
            <a:r>
              <a:rPr sz="2050" spc="-500" dirty="0">
                <a:solidFill>
                  <a:srgbClr val="0000FF"/>
                </a:solidFill>
                <a:latin typeface="Times New Roman"/>
                <a:cs typeface="Times New Roman"/>
              </a:rPr>
              <a:t> </a:t>
            </a:r>
            <a:r>
              <a:rPr sz="2050" spc="15" dirty="0">
                <a:solidFill>
                  <a:srgbClr val="0000FF"/>
                </a:solidFill>
                <a:latin typeface="Times New Roman"/>
                <a:cs typeface="Times New Roman"/>
              </a:rPr>
              <a:t>the</a:t>
            </a:r>
            <a:r>
              <a:rPr sz="2050" spc="-5" dirty="0">
                <a:solidFill>
                  <a:srgbClr val="0000FF"/>
                </a:solidFill>
                <a:latin typeface="Times New Roman"/>
                <a:cs typeface="Times New Roman"/>
              </a:rPr>
              <a:t> </a:t>
            </a:r>
            <a:r>
              <a:rPr sz="2050" spc="20" dirty="0">
                <a:solidFill>
                  <a:srgbClr val="0000FF"/>
                </a:solidFill>
                <a:latin typeface="Times New Roman"/>
                <a:cs typeface="Times New Roman"/>
              </a:rPr>
              <a:t>order</a:t>
            </a:r>
            <a:r>
              <a:rPr sz="2050" spc="-10" dirty="0">
                <a:solidFill>
                  <a:srgbClr val="0000FF"/>
                </a:solidFill>
                <a:latin typeface="Times New Roman"/>
                <a:cs typeface="Times New Roman"/>
              </a:rPr>
              <a:t> </a:t>
            </a:r>
            <a:r>
              <a:rPr sz="2050" dirty="0">
                <a:solidFill>
                  <a:srgbClr val="0000FF"/>
                </a:solidFill>
                <a:latin typeface="Times New Roman"/>
                <a:cs typeface="Times New Roman"/>
              </a:rPr>
              <a:t>isn’t</a:t>
            </a:r>
            <a:r>
              <a:rPr sz="2050" spc="30" dirty="0">
                <a:solidFill>
                  <a:srgbClr val="0000FF"/>
                </a:solidFill>
                <a:latin typeface="Times New Roman"/>
                <a:cs typeface="Times New Roman"/>
              </a:rPr>
              <a:t> </a:t>
            </a:r>
            <a:r>
              <a:rPr sz="2050" spc="20" dirty="0">
                <a:solidFill>
                  <a:srgbClr val="0000FF"/>
                </a:solidFill>
                <a:latin typeface="Times New Roman"/>
                <a:cs typeface="Times New Roman"/>
              </a:rPr>
              <a:t>an</a:t>
            </a:r>
            <a:r>
              <a:rPr sz="2050" dirty="0">
                <a:solidFill>
                  <a:srgbClr val="0000FF"/>
                </a:solidFill>
                <a:latin typeface="Times New Roman"/>
                <a:cs typeface="Times New Roman"/>
              </a:rPr>
              <a:t> </a:t>
            </a:r>
            <a:r>
              <a:rPr sz="2050" spc="5" dirty="0">
                <a:solidFill>
                  <a:srgbClr val="0000FF"/>
                </a:solidFill>
                <a:latin typeface="Times New Roman"/>
                <a:cs typeface="Times New Roman"/>
              </a:rPr>
              <a:t>aggregation.</a:t>
            </a:r>
            <a:endParaRPr sz="2050">
              <a:latin typeface="Times New Roman"/>
              <a:cs typeface="Times New Roman"/>
            </a:endParaRPr>
          </a:p>
          <a:p>
            <a:pPr marL="12700" marR="5080">
              <a:lnSpc>
                <a:spcPts val="2520"/>
              </a:lnSpc>
              <a:spcBef>
                <a:spcPts val="70"/>
              </a:spcBef>
            </a:pPr>
            <a:r>
              <a:rPr sz="2050" spc="5" dirty="0">
                <a:solidFill>
                  <a:srgbClr val="0000FF"/>
                </a:solidFill>
                <a:latin typeface="Times New Roman"/>
                <a:cs typeface="Times New Roman"/>
              </a:rPr>
              <a:t>However, </a:t>
            </a:r>
            <a:r>
              <a:rPr sz="2050" spc="15" dirty="0">
                <a:solidFill>
                  <a:srgbClr val="0000FF"/>
                </a:solidFill>
                <a:latin typeface="Times New Roman"/>
                <a:cs typeface="Times New Roman"/>
              </a:rPr>
              <a:t>we’ve </a:t>
            </a:r>
            <a:r>
              <a:rPr sz="2050" spc="20" dirty="0">
                <a:solidFill>
                  <a:srgbClr val="0000FF"/>
                </a:solidFill>
                <a:latin typeface="Times New Roman"/>
                <a:cs typeface="Times New Roman"/>
              </a:rPr>
              <a:t>shown </a:t>
            </a:r>
            <a:r>
              <a:rPr sz="2050" spc="15" dirty="0">
                <a:solidFill>
                  <a:srgbClr val="0000FF"/>
                </a:solidFill>
                <a:latin typeface="Times New Roman"/>
                <a:cs typeface="Times New Roman"/>
              </a:rPr>
              <a:t>the </a:t>
            </a:r>
            <a:r>
              <a:rPr sz="2050" spc="20" dirty="0">
                <a:solidFill>
                  <a:srgbClr val="0000FF"/>
                </a:solidFill>
                <a:latin typeface="Times New Roman"/>
                <a:cs typeface="Times New Roman"/>
              </a:rPr>
              <a:t>product </a:t>
            </a:r>
            <a:r>
              <a:rPr sz="2050" spc="25" dirty="0">
                <a:solidFill>
                  <a:srgbClr val="0000FF"/>
                </a:solidFill>
                <a:latin typeface="Times New Roman"/>
                <a:cs typeface="Times New Roman"/>
              </a:rPr>
              <a:t> </a:t>
            </a:r>
            <a:r>
              <a:rPr sz="2050" spc="15" dirty="0">
                <a:solidFill>
                  <a:srgbClr val="0000FF"/>
                </a:solidFill>
                <a:latin typeface="Times New Roman"/>
                <a:cs typeface="Times New Roman"/>
              </a:rPr>
              <a:t>name</a:t>
            </a:r>
            <a:r>
              <a:rPr sz="2050" spc="-10" dirty="0">
                <a:solidFill>
                  <a:srgbClr val="0000FF"/>
                </a:solidFill>
                <a:latin typeface="Times New Roman"/>
                <a:cs typeface="Times New Roman"/>
              </a:rPr>
              <a:t> </a:t>
            </a:r>
            <a:r>
              <a:rPr sz="2050" spc="15" dirty="0">
                <a:solidFill>
                  <a:srgbClr val="0000FF"/>
                </a:solidFill>
                <a:latin typeface="Times New Roman"/>
                <a:cs typeface="Times New Roman"/>
              </a:rPr>
              <a:t>as</a:t>
            </a:r>
            <a:r>
              <a:rPr sz="2050" spc="10" dirty="0">
                <a:solidFill>
                  <a:srgbClr val="0000FF"/>
                </a:solidFill>
                <a:latin typeface="Times New Roman"/>
                <a:cs typeface="Times New Roman"/>
              </a:rPr>
              <a:t> </a:t>
            </a:r>
            <a:r>
              <a:rPr sz="2050" spc="15" dirty="0">
                <a:solidFill>
                  <a:srgbClr val="0000FF"/>
                </a:solidFill>
                <a:latin typeface="Times New Roman"/>
                <a:cs typeface="Times New Roman"/>
              </a:rPr>
              <a:t>part</a:t>
            </a:r>
            <a:r>
              <a:rPr sz="2050" spc="-20" dirty="0">
                <a:solidFill>
                  <a:srgbClr val="0000FF"/>
                </a:solidFill>
                <a:latin typeface="Times New Roman"/>
                <a:cs typeface="Times New Roman"/>
              </a:rPr>
              <a:t> </a:t>
            </a:r>
            <a:r>
              <a:rPr sz="2050" spc="20" dirty="0">
                <a:solidFill>
                  <a:srgbClr val="0000FF"/>
                </a:solidFill>
                <a:latin typeface="Times New Roman"/>
                <a:cs typeface="Times New Roman"/>
              </a:rPr>
              <a:t>of</a:t>
            </a:r>
            <a:r>
              <a:rPr sz="2050" spc="10" dirty="0">
                <a:solidFill>
                  <a:srgbClr val="0000FF"/>
                </a:solidFill>
                <a:latin typeface="Times New Roman"/>
                <a:cs typeface="Times New Roman"/>
              </a:rPr>
              <a:t> </a:t>
            </a:r>
            <a:r>
              <a:rPr sz="2050" spc="15" dirty="0">
                <a:solidFill>
                  <a:srgbClr val="0000FF"/>
                </a:solidFill>
                <a:latin typeface="Times New Roman"/>
                <a:cs typeface="Times New Roman"/>
              </a:rPr>
              <a:t>the</a:t>
            </a:r>
            <a:r>
              <a:rPr sz="2050" spc="-5" dirty="0">
                <a:solidFill>
                  <a:srgbClr val="0000FF"/>
                </a:solidFill>
                <a:latin typeface="Times New Roman"/>
                <a:cs typeface="Times New Roman"/>
              </a:rPr>
              <a:t> </a:t>
            </a:r>
            <a:r>
              <a:rPr sz="2050" spc="20" dirty="0">
                <a:solidFill>
                  <a:srgbClr val="0000FF"/>
                </a:solidFill>
                <a:latin typeface="Times New Roman"/>
                <a:cs typeface="Times New Roman"/>
              </a:rPr>
              <a:t>order</a:t>
            </a:r>
            <a:r>
              <a:rPr sz="2050" spc="-15" dirty="0">
                <a:solidFill>
                  <a:srgbClr val="0000FF"/>
                </a:solidFill>
                <a:latin typeface="Times New Roman"/>
                <a:cs typeface="Times New Roman"/>
              </a:rPr>
              <a:t> </a:t>
            </a:r>
            <a:r>
              <a:rPr sz="2050" spc="10" dirty="0">
                <a:solidFill>
                  <a:srgbClr val="0000FF"/>
                </a:solidFill>
                <a:latin typeface="Times New Roman"/>
                <a:cs typeface="Times New Roman"/>
              </a:rPr>
              <a:t>to</a:t>
            </a:r>
            <a:r>
              <a:rPr sz="2050" spc="20" dirty="0">
                <a:solidFill>
                  <a:srgbClr val="0000FF"/>
                </a:solidFill>
                <a:latin typeface="Times New Roman"/>
                <a:cs typeface="Times New Roman"/>
              </a:rPr>
              <a:t> </a:t>
            </a:r>
            <a:r>
              <a:rPr sz="2050" spc="10" dirty="0">
                <a:solidFill>
                  <a:srgbClr val="0000FF"/>
                </a:solidFill>
                <a:latin typeface="Times New Roman"/>
                <a:cs typeface="Times New Roman"/>
              </a:rPr>
              <a:t>minimize </a:t>
            </a:r>
            <a:r>
              <a:rPr sz="2050" spc="-500" dirty="0">
                <a:solidFill>
                  <a:srgbClr val="0000FF"/>
                </a:solidFill>
                <a:latin typeface="Times New Roman"/>
                <a:cs typeface="Times New Roman"/>
              </a:rPr>
              <a:t> </a:t>
            </a:r>
            <a:r>
              <a:rPr sz="2050" spc="15" dirty="0">
                <a:solidFill>
                  <a:srgbClr val="0000FF"/>
                </a:solidFill>
                <a:latin typeface="Times New Roman"/>
                <a:cs typeface="Times New Roman"/>
              </a:rPr>
              <a:t>the</a:t>
            </a:r>
            <a:r>
              <a:rPr sz="2050" spc="-5" dirty="0">
                <a:solidFill>
                  <a:srgbClr val="0000FF"/>
                </a:solidFill>
                <a:latin typeface="Times New Roman"/>
                <a:cs typeface="Times New Roman"/>
              </a:rPr>
              <a:t> </a:t>
            </a:r>
            <a:r>
              <a:rPr sz="2050" spc="20" dirty="0">
                <a:solidFill>
                  <a:srgbClr val="0000FF"/>
                </a:solidFill>
                <a:latin typeface="Times New Roman"/>
                <a:cs typeface="Times New Roman"/>
              </a:rPr>
              <a:t>number</a:t>
            </a:r>
            <a:r>
              <a:rPr sz="2050" spc="10" dirty="0">
                <a:solidFill>
                  <a:srgbClr val="0000FF"/>
                </a:solidFill>
                <a:latin typeface="Times New Roman"/>
                <a:cs typeface="Times New Roman"/>
              </a:rPr>
              <a:t> </a:t>
            </a:r>
            <a:r>
              <a:rPr sz="2050" spc="20" dirty="0">
                <a:solidFill>
                  <a:srgbClr val="0000FF"/>
                </a:solidFill>
                <a:latin typeface="Times New Roman"/>
                <a:cs typeface="Times New Roman"/>
              </a:rPr>
              <a:t>of</a:t>
            </a:r>
            <a:r>
              <a:rPr sz="2050" spc="-15" dirty="0">
                <a:solidFill>
                  <a:srgbClr val="0000FF"/>
                </a:solidFill>
                <a:latin typeface="Times New Roman"/>
                <a:cs typeface="Times New Roman"/>
              </a:rPr>
              <a:t> </a:t>
            </a:r>
            <a:r>
              <a:rPr sz="2050" spc="5" dirty="0">
                <a:solidFill>
                  <a:srgbClr val="0000FF"/>
                </a:solidFill>
                <a:latin typeface="Times New Roman"/>
                <a:cs typeface="Times New Roman"/>
              </a:rPr>
              <a:t>aggregates</a:t>
            </a:r>
            <a:r>
              <a:rPr sz="2050" spc="105" dirty="0">
                <a:solidFill>
                  <a:srgbClr val="0000FF"/>
                </a:solidFill>
                <a:latin typeface="Times New Roman"/>
                <a:cs typeface="Times New Roman"/>
              </a:rPr>
              <a:t> </a:t>
            </a:r>
            <a:r>
              <a:rPr sz="2050" spc="20" dirty="0">
                <a:solidFill>
                  <a:srgbClr val="0000FF"/>
                </a:solidFill>
                <a:latin typeface="Times New Roman"/>
                <a:cs typeface="Times New Roman"/>
              </a:rPr>
              <a:t>we</a:t>
            </a:r>
            <a:r>
              <a:rPr sz="2050" spc="-5" dirty="0">
                <a:solidFill>
                  <a:srgbClr val="0000FF"/>
                </a:solidFill>
                <a:latin typeface="Times New Roman"/>
                <a:cs typeface="Times New Roman"/>
              </a:rPr>
              <a:t> </a:t>
            </a:r>
            <a:r>
              <a:rPr sz="2050" spc="15" dirty="0">
                <a:solidFill>
                  <a:srgbClr val="0000FF"/>
                </a:solidFill>
                <a:latin typeface="Times New Roman"/>
                <a:cs typeface="Times New Roman"/>
              </a:rPr>
              <a:t>access</a:t>
            </a:r>
            <a:endParaRPr sz="2050">
              <a:latin typeface="Times New Roman"/>
              <a:cs typeface="Times New Roman"/>
            </a:endParaRPr>
          </a:p>
        </p:txBody>
      </p:sp>
      <p:sp>
        <p:nvSpPr>
          <p:cNvPr id="8" name="object 8"/>
          <p:cNvSpPr txBox="1"/>
          <p:nvPr/>
        </p:nvSpPr>
        <p:spPr>
          <a:xfrm>
            <a:off x="6072522" y="6799585"/>
            <a:ext cx="2618105" cy="344170"/>
          </a:xfrm>
          <a:prstGeom prst="rect">
            <a:avLst/>
          </a:prstGeom>
        </p:spPr>
        <p:txBody>
          <a:bodyPr vert="horz" wrap="square" lIns="0" tIns="17145" rIns="0" bIns="0" rtlCol="0">
            <a:spAutoFit/>
          </a:bodyPr>
          <a:lstStyle/>
          <a:p>
            <a:pPr marL="12700">
              <a:lnSpc>
                <a:spcPct val="100000"/>
              </a:lnSpc>
              <a:spcBef>
                <a:spcPts val="135"/>
              </a:spcBef>
            </a:pPr>
            <a:r>
              <a:rPr sz="2050" spc="20" dirty="0">
                <a:solidFill>
                  <a:srgbClr val="0000FF"/>
                </a:solidFill>
                <a:latin typeface="Times New Roman"/>
                <a:cs typeface="Times New Roman"/>
              </a:rPr>
              <a:t>during</a:t>
            </a:r>
            <a:r>
              <a:rPr sz="2050" spc="-20" dirty="0">
                <a:solidFill>
                  <a:srgbClr val="0000FF"/>
                </a:solidFill>
                <a:latin typeface="Times New Roman"/>
                <a:cs typeface="Times New Roman"/>
              </a:rPr>
              <a:t> </a:t>
            </a:r>
            <a:r>
              <a:rPr sz="2050" spc="15" dirty="0">
                <a:solidFill>
                  <a:srgbClr val="0000FF"/>
                </a:solidFill>
                <a:latin typeface="Times New Roman"/>
                <a:cs typeface="Times New Roman"/>
              </a:rPr>
              <a:t>a</a:t>
            </a:r>
            <a:r>
              <a:rPr sz="2050" spc="-20" dirty="0">
                <a:solidFill>
                  <a:srgbClr val="0000FF"/>
                </a:solidFill>
                <a:latin typeface="Times New Roman"/>
                <a:cs typeface="Times New Roman"/>
              </a:rPr>
              <a:t> </a:t>
            </a:r>
            <a:r>
              <a:rPr sz="2050" spc="15" dirty="0">
                <a:solidFill>
                  <a:srgbClr val="0000FF"/>
                </a:solidFill>
                <a:latin typeface="Times New Roman"/>
                <a:cs typeface="Times New Roman"/>
              </a:rPr>
              <a:t>data</a:t>
            </a:r>
            <a:r>
              <a:rPr sz="2050" spc="-20" dirty="0">
                <a:solidFill>
                  <a:srgbClr val="0000FF"/>
                </a:solidFill>
                <a:latin typeface="Times New Roman"/>
                <a:cs typeface="Times New Roman"/>
              </a:rPr>
              <a:t> </a:t>
            </a:r>
            <a:r>
              <a:rPr sz="2050" spc="15" dirty="0">
                <a:solidFill>
                  <a:srgbClr val="0000FF"/>
                </a:solidFill>
                <a:latin typeface="Times New Roman"/>
                <a:cs typeface="Times New Roman"/>
              </a:rPr>
              <a:t>interaction</a:t>
            </a:r>
            <a:endParaRPr sz="205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53041" y="6552696"/>
            <a:ext cx="4424045" cy="361950"/>
          </a:xfrm>
          <a:prstGeom prst="rect">
            <a:avLst/>
          </a:prstGeom>
        </p:spPr>
        <p:txBody>
          <a:bodyPr vert="horz" wrap="square" lIns="0" tIns="13335" rIns="0" bIns="0" rtlCol="0">
            <a:spAutoFit/>
          </a:bodyPr>
          <a:lstStyle/>
          <a:p>
            <a:pPr marL="12700">
              <a:lnSpc>
                <a:spcPct val="100000"/>
              </a:lnSpc>
              <a:spcBef>
                <a:spcPts val="105"/>
              </a:spcBef>
            </a:pPr>
            <a:r>
              <a:rPr sz="2200" i="1" spc="-5" dirty="0">
                <a:solidFill>
                  <a:srgbClr val="7F0000"/>
                </a:solidFill>
                <a:latin typeface="Times New Roman"/>
                <a:cs typeface="Times New Roman"/>
              </a:rPr>
              <a:t>An </a:t>
            </a:r>
            <a:r>
              <a:rPr sz="2200" i="1" spc="5" dirty="0">
                <a:solidFill>
                  <a:srgbClr val="7F0000"/>
                </a:solidFill>
                <a:latin typeface="Times New Roman"/>
                <a:cs typeface="Times New Roman"/>
              </a:rPr>
              <a:t>alternative</a:t>
            </a:r>
            <a:r>
              <a:rPr sz="2200" i="1" spc="-95" dirty="0">
                <a:solidFill>
                  <a:srgbClr val="7F0000"/>
                </a:solidFill>
                <a:latin typeface="Times New Roman"/>
                <a:cs typeface="Times New Roman"/>
              </a:rPr>
              <a:t> </a:t>
            </a:r>
            <a:r>
              <a:rPr sz="2200" i="1" dirty="0">
                <a:solidFill>
                  <a:srgbClr val="7F0000"/>
                </a:solidFill>
                <a:latin typeface="Times New Roman"/>
                <a:cs typeface="Times New Roman"/>
              </a:rPr>
              <a:t>way</a:t>
            </a:r>
            <a:r>
              <a:rPr sz="2200" i="1" spc="25" dirty="0">
                <a:solidFill>
                  <a:srgbClr val="7F0000"/>
                </a:solidFill>
                <a:latin typeface="Times New Roman"/>
                <a:cs typeface="Times New Roman"/>
              </a:rPr>
              <a:t> </a:t>
            </a:r>
            <a:r>
              <a:rPr sz="2200" i="1" dirty="0">
                <a:solidFill>
                  <a:srgbClr val="7F0000"/>
                </a:solidFill>
                <a:latin typeface="Times New Roman"/>
                <a:cs typeface="Times New Roman"/>
              </a:rPr>
              <a:t>of</a:t>
            </a:r>
            <a:r>
              <a:rPr sz="2200" i="1" spc="-15" dirty="0">
                <a:solidFill>
                  <a:srgbClr val="7F0000"/>
                </a:solidFill>
                <a:latin typeface="Times New Roman"/>
                <a:cs typeface="Times New Roman"/>
              </a:rPr>
              <a:t> </a:t>
            </a:r>
            <a:r>
              <a:rPr sz="2200" i="1" spc="-5" dirty="0">
                <a:solidFill>
                  <a:srgbClr val="7F0000"/>
                </a:solidFill>
                <a:latin typeface="Times New Roman"/>
                <a:cs typeface="Times New Roman"/>
              </a:rPr>
              <a:t>aggregating</a:t>
            </a:r>
            <a:r>
              <a:rPr sz="2200" i="1" spc="-70" dirty="0">
                <a:solidFill>
                  <a:srgbClr val="7F0000"/>
                </a:solidFill>
                <a:latin typeface="Times New Roman"/>
                <a:cs typeface="Times New Roman"/>
              </a:rPr>
              <a:t> </a:t>
            </a:r>
            <a:r>
              <a:rPr sz="2200" i="1" spc="5" dirty="0">
                <a:solidFill>
                  <a:srgbClr val="7F0000"/>
                </a:solidFill>
                <a:latin typeface="Times New Roman"/>
                <a:cs typeface="Times New Roman"/>
              </a:rPr>
              <a:t>data</a:t>
            </a:r>
            <a:endParaRPr sz="2200">
              <a:latin typeface="Times New Roman"/>
              <a:cs typeface="Times New Roman"/>
            </a:endParaRPr>
          </a:p>
        </p:txBody>
      </p:sp>
      <p:sp>
        <p:nvSpPr>
          <p:cNvPr id="3" name="object 3"/>
          <p:cNvSpPr txBox="1">
            <a:spLocks noGrp="1"/>
          </p:cNvSpPr>
          <p:nvPr>
            <p:ph type="title"/>
          </p:nvPr>
        </p:nvSpPr>
        <p:spPr>
          <a:xfrm>
            <a:off x="1308494" y="218947"/>
            <a:ext cx="8091170" cy="629285"/>
          </a:xfrm>
          <a:prstGeom prst="rect">
            <a:avLst/>
          </a:prstGeom>
        </p:spPr>
        <p:txBody>
          <a:bodyPr vert="horz" wrap="square" lIns="0" tIns="13970" rIns="0" bIns="0" rtlCol="0">
            <a:spAutoFit/>
          </a:bodyPr>
          <a:lstStyle/>
          <a:p>
            <a:pPr marL="12700">
              <a:lnSpc>
                <a:spcPct val="100000"/>
              </a:lnSpc>
              <a:spcBef>
                <a:spcPts val="110"/>
              </a:spcBef>
            </a:pPr>
            <a:r>
              <a:rPr sz="3950" spc="5" dirty="0"/>
              <a:t>Example</a:t>
            </a:r>
            <a:r>
              <a:rPr sz="3950" spc="15" dirty="0"/>
              <a:t> </a:t>
            </a:r>
            <a:r>
              <a:rPr sz="3950" spc="5" dirty="0"/>
              <a:t>of</a:t>
            </a:r>
            <a:r>
              <a:rPr sz="3950" spc="-25" dirty="0"/>
              <a:t> </a:t>
            </a:r>
            <a:r>
              <a:rPr sz="3950" spc="5" dirty="0"/>
              <a:t>Relations</a:t>
            </a:r>
            <a:r>
              <a:rPr sz="3950" dirty="0"/>
              <a:t> </a:t>
            </a:r>
            <a:r>
              <a:rPr sz="3950" spc="10" dirty="0"/>
              <a:t>and</a:t>
            </a:r>
            <a:r>
              <a:rPr sz="3950" spc="-20" dirty="0"/>
              <a:t> </a:t>
            </a:r>
            <a:r>
              <a:rPr sz="3950" spc="5" dirty="0"/>
              <a:t>Aggregates</a:t>
            </a:r>
            <a:endParaRPr sz="3950"/>
          </a:p>
        </p:txBody>
      </p:sp>
      <p:pic>
        <p:nvPicPr>
          <p:cNvPr id="4" name="object 4"/>
          <p:cNvPicPr/>
          <p:nvPr/>
        </p:nvPicPr>
        <p:blipFill>
          <a:blip r:embed="rId2" cstate="print"/>
          <a:stretch>
            <a:fillRect/>
          </a:stretch>
        </p:blipFill>
        <p:spPr>
          <a:xfrm>
            <a:off x="309253" y="917447"/>
            <a:ext cx="10076684" cy="5483352"/>
          </a:xfrm>
          <a:prstGeom prst="rect">
            <a:avLst/>
          </a:prstGeom>
        </p:spPr>
      </p:pic>
      <p:sp>
        <p:nvSpPr>
          <p:cNvPr id="5" name="object 5"/>
          <p:cNvSpPr txBox="1"/>
          <p:nvPr/>
        </p:nvSpPr>
        <p:spPr>
          <a:xfrm>
            <a:off x="7264291" y="6269233"/>
            <a:ext cx="365760" cy="427990"/>
          </a:xfrm>
          <a:prstGeom prst="rect">
            <a:avLst/>
          </a:prstGeom>
        </p:spPr>
        <p:txBody>
          <a:bodyPr vert="horz" wrap="square" lIns="0" tIns="11430" rIns="0" bIns="0" rtlCol="0">
            <a:spAutoFit/>
          </a:bodyPr>
          <a:lstStyle/>
          <a:p>
            <a:pPr marL="12700">
              <a:lnSpc>
                <a:spcPct val="100000"/>
              </a:lnSpc>
              <a:spcBef>
                <a:spcPts val="90"/>
              </a:spcBef>
            </a:pPr>
            <a:r>
              <a:rPr sz="2650" spc="5" dirty="0">
                <a:latin typeface="Times New Roman"/>
                <a:cs typeface="Times New Roman"/>
              </a:rPr>
              <a:t>...</a:t>
            </a:r>
            <a:r>
              <a:rPr sz="2650" spc="-5" dirty="0">
                <a:latin typeface="Times New Roman"/>
                <a:cs typeface="Times New Roman"/>
              </a:rPr>
              <a:t>.</a:t>
            </a:r>
            <a:endParaRPr sz="265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21</a:t>
            </a:fld>
            <a:endParaRPr spc="1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1606" y="551180"/>
            <a:ext cx="8580755" cy="629285"/>
          </a:xfrm>
          <a:prstGeom prst="rect">
            <a:avLst/>
          </a:prstGeom>
        </p:spPr>
        <p:txBody>
          <a:bodyPr vert="horz" wrap="square" lIns="0" tIns="13970" rIns="0" bIns="0" rtlCol="0">
            <a:spAutoFit/>
          </a:bodyPr>
          <a:lstStyle/>
          <a:p>
            <a:pPr marL="12700">
              <a:lnSpc>
                <a:spcPct val="100000"/>
              </a:lnSpc>
              <a:spcBef>
                <a:spcPts val="110"/>
              </a:spcBef>
            </a:pPr>
            <a:r>
              <a:rPr sz="3950" dirty="0"/>
              <a:t>Consequences</a:t>
            </a:r>
            <a:r>
              <a:rPr sz="3950" spc="60" dirty="0"/>
              <a:t> </a:t>
            </a:r>
            <a:r>
              <a:rPr sz="3950" spc="5" dirty="0"/>
              <a:t>of</a:t>
            </a:r>
            <a:r>
              <a:rPr sz="3950" spc="25" dirty="0"/>
              <a:t> </a:t>
            </a:r>
            <a:r>
              <a:rPr sz="3950" spc="5" dirty="0"/>
              <a:t>Aggregate</a:t>
            </a:r>
            <a:r>
              <a:rPr sz="3950" spc="10" dirty="0"/>
              <a:t> </a:t>
            </a:r>
            <a:r>
              <a:rPr sz="3950" dirty="0"/>
              <a:t>Orientation</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912249" y="1547877"/>
            <a:ext cx="9008110" cy="5031121"/>
          </a:xfrm>
          <a:prstGeom prst="rect">
            <a:avLst/>
          </a:prstGeom>
        </p:spPr>
        <p:txBody>
          <a:bodyPr vert="horz" wrap="square" lIns="0" tIns="48260" rIns="0" bIns="0" rtlCol="0">
            <a:spAutoFit/>
          </a:bodyPr>
          <a:lstStyle/>
          <a:p>
            <a:pPr marL="390525" marR="64135" indent="-378460" algn="just">
              <a:lnSpc>
                <a:spcPct val="91000"/>
              </a:lnSpc>
              <a:spcBef>
                <a:spcPts val="380"/>
              </a:spcBef>
              <a:buChar char="•"/>
              <a:tabLst>
                <a:tab pos="390525" algn="l"/>
                <a:tab pos="391160" algn="l"/>
              </a:tabLst>
            </a:pPr>
            <a:r>
              <a:rPr sz="2400" spc="15" dirty="0">
                <a:latin typeface="Times New Roman"/>
                <a:cs typeface="Times New Roman"/>
              </a:rPr>
              <a:t>The </a:t>
            </a:r>
            <a:r>
              <a:rPr sz="2400" dirty="0">
                <a:latin typeface="Times New Roman"/>
                <a:cs typeface="Times New Roman"/>
              </a:rPr>
              <a:t>fact </a:t>
            </a:r>
            <a:r>
              <a:rPr sz="2400" spc="10" dirty="0">
                <a:latin typeface="Times New Roman"/>
                <a:cs typeface="Times New Roman"/>
              </a:rPr>
              <a:t>that an </a:t>
            </a:r>
            <a:r>
              <a:rPr sz="2400" spc="15" dirty="0">
                <a:latin typeface="Times New Roman"/>
                <a:cs typeface="Times New Roman"/>
              </a:rPr>
              <a:t>order </a:t>
            </a:r>
            <a:r>
              <a:rPr sz="2400" spc="5" dirty="0">
                <a:latin typeface="Times New Roman"/>
                <a:cs typeface="Times New Roman"/>
              </a:rPr>
              <a:t>consists </a:t>
            </a:r>
            <a:r>
              <a:rPr sz="2400" spc="15" dirty="0">
                <a:latin typeface="Times New Roman"/>
                <a:cs typeface="Times New Roman"/>
              </a:rPr>
              <a:t>of order </a:t>
            </a:r>
            <a:r>
              <a:rPr sz="2400" dirty="0">
                <a:latin typeface="Times New Roman"/>
                <a:cs typeface="Times New Roman"/>
              </a:rPr>
              <a:t>items, </a:t>
            </a:r>
            <a:r>
              <a:rPr sz="2400" spc="10" dirty="0">
                <a:latin typeface="Times New Roman"/>
                <a:cs typeface="Times New Roman"/>
              </a:rPr>
              <a:t>a shipping address, </a:t>
            </a:r>
            <a:r>
              <a:rPr sz="2400" spc="15" dirty="0">
                <a:latin typeface="Times New Roman"/>
                <a:cs typeface="Times New Roman"/>
              </a:rPr>
              <a:t>and </a:t>
            </a:r>
            <a:r>
              <a:rPr sz="2400" spc="-585" dirty="0">
                <a:latin typeface="Times New Roman"/>
                <a:cs typeface="Times New Roman"/>
              </a:rPr>
              <a:t> </a:t>
            </a:r>
            <a:r>
              <a:rPr sz="2400" spc="10" dirty="0">
                <a:latin typeface="Times New Roman"/>
                <a:cs typeface="Times New Roman"/>
              </a:rPr>
              <a:t>a payment can </a:t>
            </a:r>
            <a:r>
              <a:rPr sz="2400" spc="15" dirty="0">
                <a:latin typeface="Times New Roman"/>
                <a:cs typeface="Times New Roman"/>
              </a:rPr>
              <a:t>be </a:t>
            </a:r>
            <a:r>
              <a:rPr sz="2400" spc="10" dirty="0">
                <a:latin typeface="Times New Roman"/>
                <a:cs typeface="Times New Roman"/>
              </a:rPr>
              <a:t>expressed </a:t>
            </a:r>
            <a:r>
              <a:rPr sz="2400" spc="5" dirty="0">
                <a:latin typeface="Times New Roman"/>
                <a:cs typeface="Times New Roman"/>
              </a:rPr>
              <a:t>in </a:t>
            </a:r>
            <a:r>
              <a:rPr sz="2400" spc="10" dirty="0">
                <a:latin typeface="Times New Roman"/>
                <a:cs typeface="Times New Roman"/>
              </a:rPr>
              <a:t>the relational model </a:t>
            </a:r>
            <a:r>
              <a:rPr sz="2400" spc="5" dirty="0">
                <a:latin typeface="Times New Roman"/>
                <a:cs typeface="Times New Roman"/>
              </a:rPr>
              <a:t>in terms </a:t>
            </a:r>
            <a:r>
              <a:rPr sz="2400" spc="15" dirty="0">
                <a:latin typeface="Times New Roman"/>
                <a:cs typeface="Times New Roman"/>
              </a:rPr>
              <a:t>of </a:t>
            </a:r>
            <a:r>
              <a:rPr sz="2400" spc="20" dirty="0">
                <a:latin typeface="Times New Roman"/>
                <a:cs typeface="Times New Roman"/>
              </a:rPr>
              <a:t> </a:t>
            </a:r>
            <a:r>
              <a:rPr sz="2400" spc="10" dirty="0">
                <a:latin typeface="Times New Roman"/>
                <a:cs typeface="Times New Roman"/>
              </a:rPr>
              <a:t>foreign </a:t>
            </a:r>
            <a:r>
              <a:rPr sz="2400" spc="15" dirty="0">
                <a:latin typeface="Times New Roman"/>
                <a:cs typeface="Times New Roman"/>
              </a:rPr>
              <a:t>key </a:t>
            </a:r>
            <a:r>
              <a:rPr sz="2400" spc="10" dirty="0">
                <a:latin typeface="Times New Roman"/>
                <a:cs typeface="Times New Roman"/>
              </a:rPr>
              <a:t>relationships </a:t>
            </a:r>
            <a:r>
              <a:rPr sz="2400" spc="15" dirty="0">
                <a:latin typeface="Times New Roman"/>
                <a:cs typeface="Times New Roman"/>
              </a:rPr>
              <a:t>but </a:t>
            </a:r>
            <a:r>
              <a:rPr sz="2400" spc="10" dirty="0">
                <a:solidFill>
                  <a:srgbClr val="7F0000"/>
                </a:solidFill>
                <a:latin typeface="Times New Roman"/>
                <a:cs typeface="Times New Roman"/>
              </a:rPr>
              <a:t>there </a:t>
            </a:r>
            <a:r>
              <a:rPr sz="2400" spc="5" dirty="0">
                <a:solidFill>
                  <a:srgbClr val="7F0000"/>
                </a:solidFill>
                <a:latin typeface="Times New Roman"/>
                <a:cs typeface="Times New Roman"/>
              </a:rPr>
              <a:t>is </a:t>
            </a:r>
            <a:r>
              <a:rPr sz="2400" spc="10" dirty="0">
                <a:solidFill>
                  <a:srgbClr val="7F0000"/>
                </a:solidFill>
                <a:latin typeface="Times New Roman"/>
                <a:cs typeface="Times New Roman"/>
              </a:rPr>
              <a:t>nothing </a:t>
            </a:r>
            <a:r>
              <a:rPr sz="2400" spc="5" dirty="0">
                <a:solidFill>
                  <a:srgbClr val="7F0000"/>
                </a:solidFill>
                <a:latin typeface="Times New Roman"/>
                <a:cs typeface="Times New Roman"/>
              </a:rPr>
              <a:t>to distinguish </a:t>
            </a:r>
            <a:r>
              <a:rPr sz="2400" spc="10" dirty="0">
                <a:solidFill>
                  <a:srgbClr val="7F0000"/>
                </a:solidFill>
                <a:latin typeface="Times New Roman"/>
                <a:cs typeface="Times New Roman"/>
              </a:rPr>
              <a:t> relationships that represent aggregations from those that </a:t>
            </a:r>
            <a:r>
              <a:rPr sz="2400" spc="5" dirty="0">
                <a:solidFill>
                  <a:srgbClr val="7F0000"/>
                </a:solidFill>
                <a:latin typeface="Times New Roman"/>
                <a:cs typeface="Times New Roman"/>
              </a:rPr>
              <a:t>don’t</a:t>
            </a:r>
            <a:r>
              <a:rPr sz="2400" spc="5" dirty="0">
                <a:latin typeface="Times New Roman"/>
                <a:cs typeface="Times New Roman"/>
              </a:rPr>
              <a:t>. </a:t>
            </a:r>
            <a:endParaRPr lang="en-IN" sz="2400" spc="5" dirty="0">
              <a:latin typeface="Times New Roman"/>
              <a:cs typeface="Times New Roman"/>
            </a:endParaRPr>
          </a:p>
          <a:p>
            <a:pPr marL="390525" marR="64135" indent="-378460" algn="just">
              <a:lnSpc>
                <a:spcPct val="91000"/>
              </a:lnSpc>
              <a:spcBef>
                <a:spcPts val="380"/>
              </a:spcBef>
              <a:buChar char="•"/>
              <a:tabLst>
                <a:tab pos="390525" algn="l"/>
                <a:tab pos="391160" algn="l"/>
              </a:tabLst>
            </a:pPr>
            <a:r>
              <a:rPr sz="2400" spc="10" dirty="0">
                <a:latin typeface="Times New Roman"/>
                <a:cs typeface="Times New Roman"/>
              </a:rPr>
              <a:t>As a </a:t>
            </a:r>
            <a:r>
              <a:rPr sz="2400" spc="15" dirty="0">
                <a:latin typeface="Times New Roman"/>
                <a:cs typeface="Times New Roman"/>
              </a:rPr>
              <a:t> </a:t>
            </a:r>
            <a:r>
              <a:rPr sz="2400" spc="5" dirty="0">
                <a:latin typeface="Times New Roman"/>
                <a:cs typeface="Times New Roman"/>
              </a:rPr>
              <a:t>result, </a:t>
            </a:r>
            <a:r>
              <a:rPr sz="2400" spc="10" dirty="0">
                <a:latin typeface="Times New Roman"/>
                <a:cs typeface="Times New Roman"/>
              </a:rPr>
              <a:t>the database </a:t>
            </a:r>
            <a:r>
              <a:rPr sz="2400" dirty="0">
                <a:latin typeface="Times New Roman"/>
                <a:cs typeface="Times New Roman"/>
              </a:rPr>
              <a:t>can’t </a:t>
            </a:r>
            <a:r>
              <a:rPr sz="2400" spc="10" dirty="0">
                <a:latin typeface="Times New Roman"/>
                <a:cs typeface="Times New Roman"/>
              </a:rPr>
              <a:t>use the </a:t>
            </a:r>
            <a:r>
              <a:rPr sz="2400" spc="15" dirty="0">
                <a:latin typeface="Times New Roman"/>
                <a:cs typeface="Times New Roman"/>
              </a:rPr>
              <a:t>knowledge about </a:t>
            </a:r>
            <a:r>
              <a:rPr sz="2400" spc="10" dirty="0">
                <a:latin typeface="Times New Roman"/>
                <a:cs typeface="Times New Roman"/>
              </a:rPr>
              <a:t>an aggregate </a:t>
            </a:r>
            <a:r>
              <a:rPr sz="2400" spc="15" dirty="0">
                <a:latin typeface="Times New Roman"/>
                <a:cs typeface="Times New Roman"/>
              </a:rPr>
              <a:t> </a:t>
            </a:r>
            <a:r>
              <a:rPr sz="2400" spc="10" dirty="0">
                <a:latin typeface="Times New Roman"/>
                <a:cs typeface="Times New Roman"/>
              </a:rPr>
              <a:t>structure</a:t>
            </a:r>
            <a:r>
              <a:rPr sz="2400" spc="-25" dirty="0">
                <a:latin typeface="Times New Roman"/>
                <a:cs typeface="Times New Roman"/>
              </a:rPr>
              <a:t> </a:t>
            </a:r>
            <a:r>
              <a:rPr sz="2400" spc="5" dirty="0">
                <a:latin typeface="Times New Roman"/>
                <a:cs typeface="Times New Roman"/>
              </a:rPr>
              <a:t>to</a:t>
            </a:r>
            <a:r>
              <a:rPr sz="2400" spc="10" dirty="0">
                <a:latin typeface="Times New Roman"/>
                <a:cs typeface="Times New Roman"/>
              </a:rPr>
              <a:t> help </a:t>
            </a:r>
            <a:r>
              <a:rPr sz="2400" dirty="0">
                <a:latin typeface="Times New Roman"/>
                <a:cs typeface="Times New Roman"/>
              </a:rPr>
              <a:t>it</a:t>
            </a:r>
            <a:r>
              <a:rPr sz="2400" spc="-5" dirty="0">
                <a:latin typeface="Times New Roman"/>
                <a:cs typeface="Times New Roman"/>
              </a:rPr>
              <a:t> </a:t>
            </a:r>
            <a:r>
              <a:rPr sz="2400" spc="5" dirty="0">
                <a:latin typeface="Times New Roman"/>
                <a:cs typeface="Times New Roman"/>
              </a:rPr>
              <a:t>store</a:t>
            </a:r>
            <a:r>
              <a:rPr sz="2400" dirty="0">
                <a:latin typeface="Times New Roman"/>
                <a:cs typeface="Times New Roman"/>
              </a:rPr>
              <a:t> </a:t>
            </a:r>
            <a:r>
              <a:rPr sz="2400" spc="15" dirty="0">
                <a:latin typeface="Times New Roman"/>
                <a:cs typeface="Times New Roman"/>
              </a:rPr>
              <a:t>and</a:t>
            </a:r>
            <a:r>
              <a:rPr sz="2400" spc="-15" dirty="0">
                <a:latin typeface="Times New Roman"/>
                <a:cs typeface="Times New Roman"/>
              </a:rPr>
              <a:t> </a:t>
            </a:r>
            <a:r>
              <a:rPr sz="2400" spc="5" dirty="0">
                <a:latin typeface="Times New Roman"/>
                <a:cs typeface="Times New Roman"/>
              </a:rPr>
              <a:t>distribute</a:t>
            </a:r>
            <a:r>
              <a:rPr sz="2400"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0" dirty="0">
                <a:latin typeface="Times New Roman"/>
                <a:cs typeface="Times New Roman"/>
              </a:rPr>
              <a:t>data</a:t>
            </a:r>
            <a:endParaRPr sz="2400" dirty="0">
              <a:latin typeface="Times New Roman"/>
              <a:cs typeface="Times New Roman"/>
            </a:endParaRPr>
          </a:p>
          <a:p>
            <a:pPr marL="390525" marR="317500" indent="-378460" algn="just">
              <a:lnSpc>
                <a:spcPct val="91300"/>
              </a:lnSpc>
              <a:spcBef>
                <a:spcPts val="565"/>
              </a:spcBef>
              <a:buChar char="•"/>
              <a:tabLst>
                <a:tab pos="390525" algn="l"/>
                <a:tab pos="391160" algn="l"/>
              </a:tabLst>
            </a:pPr>
            <a:r>
              <a:rPr sz="2400" spc="10" dirty="0">
                <a:solidFill>
                  <a:srgbClr val="0000FF"/>
                </a:solidFill>
                <a:latin typeface="Times New Roman"/>
                <a:cs typeface="Times New Roman"/>
              </a:rPr>
              <a:t>Aggregation </a:t>
            </a:r>
            <a:r>
              <a:rPr sz="2400" spc="5" dirty="0">
                <a:latin typeface="Times New Roman"/>
                <a:cs typeface="Times New Roman"/>
              </a:rPr>
              <a:t>is </a:t>
            </a:r>
            <a:r>
              <a:rPr sz="2400" dirty="0">
                <a:latin typeface="Times New Roman"/>
                <a:cs typeface="Times New Roman"/>
              </a:rPr>
              <a:t>however, </a:t>
            </a:r>
            <a:r>
              <a:rPr sz="2400" spc="15" dirty="0">
                <a:latin typeface="Times New Roman"/>
                <a:cs typeface="Times New Roman"/>
              </a:rPr>
              <a:t>not </a:t>
            </a:r>
            <a:r>
              <a:rPr sz="2400" spc="10" dirty="0">
                <a:latin typeface="Times New Roman"/>
                <a:cs typeface="Times New Roman"/>
              </a:rPr>
              <a:t>a logical data property: It </a:t>
            </a:r>
            <a:r>
              <a:rPr sz="2400" spc="5" dirty="0">
                <a:solidFill>
                  <a:srgbClr val="0000FF"/>
                </a:solidFill>
                <a:latin typeface="Times New Roman"/>
                <a:cs typeface="Times New Roman"/>
              </a:rPr>
              <a:t>is all </a:t>
            </a:r>
            <a:r>
              <a:rPr sz="2400" spc="15" dirty="0">
                <a:solidFill>
                  <a:srgbClr val="0000FF"/>
                </a:solidFill>
                <a:latin typeface="Times New Roman"/>
                <a:cs typeface="Times New Roman"/>
              </a:rPr>
              <a:t>about </a:t>
            </a:r>
            <a:r>
              <a:rPr sz="2400" spc="20" dirty="0">
                <a:solidFill>
                  <a:srgbClr val="0000FF"/>
                </a:solidFill>
                <a:latin typeface="Times New Roman"/>
                <a:cs typeface="Times New Roman"/>
              </a:rPr>
              <a:t> how</a:t>
            </a:r>
            <a:r>
              <a:rPr sz="2400" spc="-25" dirty="0">
                <a:solidFill>
                  <a:srgbClr val="0000FF"/>
                </a:solidFill>
                <a:latin typeface="Times New Roman"/>
                <a:cs typeface="Times New Roman"/>
              </a:rPr>
              <a:t> </a:t>
            </a:r>
            <a:r>
              <a:rPr sz="2400" spc="10" dirty="0">
                <a:solidFill>
                  <a:srgbClr val="0000FF"/>
                </a:solidFill>
                <a:latin typeface="Times New Roman"/>
                <a:cs typeface="Times New Roman"/>
              </a:rPr>
              <a:t>the</a:t>
            </a:r>
            <a:r>
              <a:rPr sz="2400" dirty="0">
                <a:solidFill>
                  <a:srgbClr val="0000FF"/>
                </a:solidFill>
                <a:latin typeface="Times New Roman"/>
                <a:cs typeface="Times New Roman"/>
              </a:rPr>
              <a:t> </a:t>
            </a:r>
            <a:r>
              <a:rPr sz="2400" spc="10" dirty="0">
                <a:solidFill>
                  <a:srgbClr val="0000FF"/>
                </a:solidFill>
                <a:latin typeface="Times New Roman"/>
                <a:cs typeface="Times New Roman"/>
              </a:rPr>
              <a:t>data</a:t>
            </a:r>
            <a:r>
              <a:rPr sz="2400" dirty="0">
                <a:solidFill>
                  <a:srgbClr val="0000FF"/>
                </a:solidFill>
                <a:latin typeface="Times New Roman"/>
                <a:cs typeface="Times New Roman"/>
              </a:rPr>
              <a:t> </a:t>
            </a:r>
            <a:r>
              <a:rPr sz="2400" spc="5" dirty="0">
                <a:solidFill>
                  <a:srgbClr val="0000FF"/>
                </a:solidFill>
                <a:latin typeface="Times New Roman"/>
                <a:cs typeface="Times New Roman"/>
              </a:rPr>
              <a:t>is</a:t>
            </a:r>
            <a:r>
              <a:rPr sz="2400" spc="-10" dirty="0">
                <a:solidFill>
                  <a:srgbClr val="0000FF"/>
                </a:solidFill>
                <a:latin typeface="Times New Roman"/>
                <a:cs typeface="Times New Roman"/>
              </a:rPr>
              <a:t> </a:t>
            </a:r>
            <a:r>
              <a:rPr sz="2400" spc="10" dirty="0">
                <a:solidFill>
                  <a:srgbClr val="0000FF"/>
                </a:solidFill>
                <a:latin typeface="Times New Roman"/>
                <a:cs typeface="Times New Roman"/>
              </a:rPr>
              <a:t>being</a:t>
            </a:r>
            <a:r>
              <a:rPr sz="2400" spc="-15" dirty="0">
                <a:solidFill>
                  <a:srgbClr val="0000FF"/>
                </a:solidFill>
                <a:latin typeface="Times New Roman"/>
                <a:cs typeface="Times New Roman"/>
              </a:rPr>
              <a:t> </a:t>
            </a:r>
            <a:r>
              <a:rPr sz="2400" spc="10" dirty="0">
                <a:solidFill>
                  <a:srgbClr val="0000FF"/>
                </a:solidFill>
                <a:latin typeface="Times New Roman"/>
                <a:cs typeface="Times New Roman"/>
              </a:rPr>
              <a:t>used </a:t>
            </a:r>
            <a:r>
              <a:rPr sz="2400" spc="15" dirty="0">
                <a:solidFill>
                  <a:srgbClr val="0000FF"/>
                </a:solidFill>
                <a:latin typeface="Times New Roman"/>
                <a:cs typeface="Times New Roman"/>
              </a:rPr>
              <a:t>by</a:t>
            </a:r>
            <a:r>
              <a:rPr sz="2400" spc="-15" dirty="0">
                <a:solidFill>
                  <a:srgbClr val="0000FF"/>
                </a:solidFill>
                <a:latin typeface="Times New Roman"/>
                <a:cs typeface="Times New Roman"/>
              </a:rPr>
              <a:t> </a:t>
            </a:r>
            <a:r>
              <a:rPr sz="2400" spc="10" dirty="0">
                <a:solidFill>
                  <a:srgbClr val="0000FF"/>
                </a:solidFill>
                <a:latin typeface="Times New Roman"/>
                <a:cs typeface="Times New Roman"/>
              </a:rPr>
              <a:t>applications</a:t>
            </a:r>
            <a:r>
              <a:rPr sz="2400" spc="-35" dirty="0">
                <a:solidFill>
                  <a:srgbClr val="0000FF"/>
                </a:solidFill>
                <a:latin typeface="Times New Roman"/>
                <a:cs typeface="Times New Roman"/>
              </a:rPr>
              <a:t> </a:t>
            </a:r>
            <a:r>
              <a:rPr sz="2400" spc="10" dirty="0">
                <a:latin typeface="Times New Roman"/>
                <a:cs typeface="Times New Roman"/>
              </a:rPr>
              <a:t>--</a:t>
            </a:r>
            <a:r>
              <a:rPr sz="2400" spc="5" dirty="0">
                <a:latin typeface="Times New Roman"/>
                <a:cs typeface="Times New Roman"/>
              </a:rPr>
              <a:t> </a:t>
            </a:r>
            <a:r>
              <a:rPr sz="2400" spc="10" dirty="0">
                <a:latin typeface="Times New Roman"/>
                <a:cs typeface="Times New Roman"/>
              </a:rPr>
              <a:t>a</a:t>
            </a:r>
            <a:r>
              <a:rPr sz="2400" dirty="0">
                <a:latin typeface="Times New Roman"/>
                <a:cs typeface="Times New Roman"/>
              </a:rPr>
              <a:t> </a:t>
            </a:r>
            <a:r>
              <a:rPr sz="2400" spc="10" dirty="0">
                <a:latin typeface="Times New Roman"/>
                <a:cs typeface="Times New Roman"/>
              </a:rPr>
              <a:t>concern</a:t>
            </a:r>
            <a:r>
              <a:rPr sz="2400" spc="-40" dirty="0">
                <a:latin typeface="Times New Roman"/>
                <a:cs typeface="Times New Roman"/>
              </a:rPr>
              <a:t> </a:t>
            </a:r>
            <a:r>
              <a:rPr sz="2400" spc="10" dirty="0">
                <a:latin typeface="Times New Roman"/>
                <a:cs typeface="Times New Roman"/>
              </a:rPr>
              <a:t>that</a:t>
            </a:r>
            <a:r>
              <a:rPr sz="2400" dirty="0">
                <a:latin typeface="Times New Roman"/>
                <a:cs typeface="Times New Roman"/>
              </a:rPr>
              <a:t> </a:t>
            </a:r>
            <a:r>
              <a:rPr sz="2400" spc="5" dirty="0">
                <a:latin typeface="Times New Roman"/>
                <a:cs typeface="Times New Roman"/>
              </a:rPr>
              <a:t>is</a:t>
            </a:r>
            <a:r>
              <a:rPr sz="2400" spc="15" dirty="0">
                <a:latin typeface="Times New Roman"/>
                <a:cs typeface="Times New Roman"/>
              </a:rPr>
              <a:t> </a:t>
            </a:r>
            <a:r>
              <a:rPr sz="2400" spc="5" dirty="0">
                <a:latin typeface="Times New Roman"/>
                <a:cs typeface="Times New Roman"/>
              </a:rPr>
              <a:t>often </a:t>
            </a:r>
            <a:r>
              <a:rPr sz="2400" spc="-585" dirty="0">
                <a:latin typeface="Times New Roman"/>
                <a:cs typeface="Times New Roman"/>
              </a:rPr>
              <a:t> </a:t>
            </a:r>
            <a:r>
              <a:rPr sz="2400" spc="10" dirty="0">
                <a:latin typeface="Times New Roman"/>
                <a:cs typeface="Times New Roman"/>
              </a:rPr>
              <a:t>outside</a:t>
            </a:r>
            <a:r>
              <a:rPr sz="2400" spc="-30"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5" dirty="0">
                <a:latin typeface="Times New Roman"/>
                <a:cs typeface="Times New Roman"/>
              </a:rPr>
              <a:t>boundary</a:t>
            </a:r>
            <a:r>
              <a:rPr sz="2400" spc="-60" dirty="0">
                <a:latin typeface="Times New Roman"/>
                <a:cs typeface="Times New Roman"/>
              </a:rPr>
              <a:t> </a:t>
            </a:r>
            <a:r>
              <a:rPr sz="2400" spc="15" dirty="0">
                <a:latin typeface="Times New Roman"/>
                <a:cs typeface="Times New Roman"/>
              </a:rPr>
              <a:t>of</a:t>
            </a:r>
            <a:r>
              <a:rPr sz="2400" spc="5" dirty="0">
                <a:latin typeface="Times New Roman"/>
                <a:cs typeface="Times New Roman"/>
              </a:rPr>
              <a:t> </a:t>
            </a:r>
            <a:r>
              <a:rPr sz="2400" spc="10" dirty="0">
                <a:latin typeface="Times New Roman"/>
                <a:cs typeface="Times New Roman"/>
              </a:rPr>
              <a:t>data</a:t>
            </a:r>
            <a:r>
              <a:rPr sz="2400" dirty="0">
                <a:latin typeface="Times New Roman"/>
                <a:cs typeface="Times New Roman"/>
              </a:rPr>
              <a:t> </a:t>
            </a:r>
            <a:r>
              <a:rPr sz="2400" spc="10" dirty="0">
                <a:latin typeface="Times New Roman"/>
                <a:cs typeface="Times New Roman"/>
              </a:rPr>
              <a:t>modeling</a:t>
            </a:r>
            <a:endParaRPr sz="2400" dirty="0">
              <a:latin typeface="Times New Roman"/>
              <a:cs typeface="Times New Roman"/>
            </a:endParaRPr>
          </a:p>
          <a:p>
            <a:pPr marL="390525" marR="5080" indent="-378460" algn="just">
              <a:lnSpc>
                <a:spcPct val="91300"/>
              </a:lnSpc>
              <a:spcBef>
                <a:spcPts val="560"/>
              </a:spcBef>
              <a:buChar char="•"/>
              <a:tabLst>
                <a:tab pos="390525" algn="l"/>
                <a:tab pos="391160" algn="l"/>
              </a:tabLst>
            </a:pPr>
            <a:r>
              <a:rPr sz="2400" spc="5" dirty="0">
                <a:latin typeface="Times New Roman"/>
                <a:cs typeface="Times New Roman"/>
              </a:rPr>
              <a:t>Also, </a:t>
            </a:r>
            <a:r>
              <a:rPr sz="2400" spc="10" dirty="0">
                <a:solidFill>
                  <a:srgbClr val="7F0000"/>
                </a:solidFill>
                <a:latin typeface="Times New Roman"/>
                <a:cs typeface="Times New Roman"/>
              </a:rPr>
              <a:t>an aggregate structure </a:t>
            </a:r>
            <a:r>
              <a:rPr sz="2400" spc="5" dirty="0">
                <a:solidFill>
                  <a:srgbClr val="7F0000"/>
                </a:solidFill>
                <a:latin typeface="Times New Roman"/>
                <a:cs typeface="Times New Roman"/>
              </a:rPr>
              <a:t>may </a:t>
            </a:r>
            <a:r>
              <a:rPr sz="2400" spc="10" dirty="0">
                <a:solidFill>
                  <a:srgbClr val="7F0000"/>
                </a:solidFill>
                <a:latin typeface="Times New Roman"/>
                <a:cs typeface="Times New Roman"/>
              </a:rPr>
              <a:t>help </a:t>
            </a:r>
            <a:r>
              <a:rPr sz="2400" spc="5" dirty="0">
                <a:solidFill>
                  <a:srgbClr val="7F0000"/>
                </a:solidFill>
                <a:latin typeface="Times New Roman"/>
                <a:cs typeface="Times New Roman"/>
              </a:rPr>
              <a:t>with some </a:t>
            </a:r>
            <a:r>
              <a:rPr sz="2400" spc="10" dirty="0">
                <a:solidFill>
                  <a:srgbClr val="7F0000"/>
                </a:solidFill>
                <a:latin typeface="Times New Roman"/>
                <a:cs typeface="Times New Roman"/>
              </a:rPr>
              <a:t>data interactions </a:t>
            </a:r>
            <a:r>
              <a:rPr sz="2400" spc="15" dirty="0">
                <a:solidFill>
                  <a:srgbClr val="7F0000"/>
                </a:solidFill>
                <a:latin typeface="Times New Roman"/>
                <a:cs typeface="Times New Roman"/>
              </a:rPr>
              <a:t>but </a:t>
            </a:r>
            <a:r>
              <a:rPr sz="2400" spc="-585" dirty="0">
                <a:solidFill>
                  <a:srgbClr val="7F0000"/>
                </a:solidFill>
                <a:latin typeface="Times New Roman"/>
                <a:cs typeface="Times New Roman"/>
              </a:rPr>
              <a:t> </a:t>
            </a:r>
            <a:r>
              <a:rPr sz="2400" spc="15" dirty="0">
                <a:solidFill>
                  <a:srgbClr val="7F0000"/>
                </a:solidFill>
                <a:latin typeface="Times New Roman"/>
                <a:cs typeface="Times New Roman"/>
              </a:rPr>
              <a:t>be </a:t>
            </a:r>
            <a:r>
              <a:rPr sz="2400" spc="10" dirty="0">
                <a:solidFill>
                  <a:srgbClr val="7F0000"/>
                </a:solidFill>
                <a:latin typeface="Times New Roman"/>
                <a:cs typeface="Times New Roman"/>
              </a:rPr>
              <a:t>an obstacle </a:t>
            </a:r>
            <a:r>
              <a:rPr sz="2400" spc="5" dirty="0">
                <a:solidFill>
                  <a:srgbClr val="7F0000"/>
                </a:solidFill>
                <a:latin typeface="Times New Roman"/>
                <a:cs typeface="Times New Roman"/>
              </a:rPr>
              <a:t>for </a:t>
            </a:r>
            <a:r>
              <a:rPr sz="2400" spc="10" dirty="0">
                <a:solidFill>
                  <a:srgbClr val="7F0000"/>
                </a:solidFill>
                <a:latin typeface="Times New Roman"/>
                <a:cs typeface="Times New Roman"/>
              </a:rPr>
              <a:t>others </a:t>
            </a:r>
            <a:r>
              <a:rPr sz="2400" spc="5" dirty="0">
                <a:latin typeface="Times New Roman"/>
                <a:cs typeface="Times New Roman"/>
              </a:rPr>
              <a:t>(in </a:t>
            </a:r>
            <a:r>
              <a:rPr sz="2400" spc="15" dirty="0">
                <a:latin typeface="Times New Roman"/>
                <a:cs typeface="Times New Roman"/>
              </a:rPr>
              <a:t>our </a:t>
            </a:r>
            <a:r>
              <a:rPr sz="2400" spc="10" dirty="0">
                <a:latin typeface="Times New Roman"/>
                <a:cs typeface="Times New Roman"/>
              </a:rPr>
              <a:t>example, </a:t>
            </a:r>
            <a:r>
              <a:rPr sz="2400" spc="5" dirty="0">
                <a:latin typeface="Times New Roman"/>
                <a:cs typeface="Times New Roman"/>
              </a:rPr>
              <a:t>to </a:t>
            </a:r>
            <a:r>
              <a:rPr sz="2400" spc="10" dirty="0">
                <a:latin typeface="Times New Roman"/>
                <a:cs typeface="Times New Roman"/>
              </a:rPr>
              <a:t>get </a:t>
            </a:r>
            <a:r>
              <a:rPr sz="2400" spc="5" dirty="0">
                <a:latin typeface="Times New Roman"/>
                <a:cs typeface="Times New Roman"/>
              </a:rPr>
              <a:t>to </a:t>
            </a:r>
            <a:r>
              <a:rPr sz="2400" spc="15" dirty="0">
                <a:latin typeface="Times New Roman"/>
                <a:cs typeface="Times New Roman"/>
              </a:rPr>
              <a:t>product </a:t>
            </a:r>
            <a:r>
              <a:rPr sz="2400" spc="5" dirty="0">
                <a:latin typeface="Times New Roman"/>
                <a:cs typeface="Times New Roman"/>
              </a:rPr>
              <a:t>sales </a:t>
            </a:r>
            <a:r>
              <a:rPr sz="2400" spc="10" dirty="0">
                <a:latin typeface="Times New Roman"/>
                <a:cs typeface="Times New Roman"/>
              </a:rPr>
              <a:t> </a:t>
            </a:r>
            <a:r>
              <a:rPr sz="2400" spc="-15" dirty="0">
                <a:latin typeface="Times New Roman"/>
                <a:cs typeface="Times New Roman"/>
              </a:rPr>
              <a:t>history,</a:t>
            </a:r>
            <a:r>
              <a:rPr sz="2400" spc="15" dirty="0">
                <a:latin typeface="Times New Roman"/>
                <a:cs typeface="Times New Roman"/>
              </a:rPr>
              <a:t> </a:t>
            </a:r>
            <a:r>
              <a:rPr sz="2400" spc="10" dirty="0">
                <a:latin typeface="Times New Roman"/>
                <a:cs typeface="Times New Roman"/>
              </a:rPr>
              <a:t>you’ll</a:t>
            </a:r>
            <a:r>
              <a:rPr sz="2400" spc="-5" dirty="0">
                <a:latin typeface="Times New Roman"/>
                <a:cs typeface="Times New Roman"/>
              </a:rPr>
              <a:t> </a:t>
            </a:r>
            <a:r>
              <a:rPr sz="2400" spc="15" dirty="0">
                <a:latin typeface="Times New Roman"/>
                <a:cs typeface="Times New Roman"/>
              </a:rPr>
              <a:t>have</a:t>
            </a:r>
            <a:r>
              <a:rPr sz="2400" spc="-25" dirty="0">
                <a:latin typeface="Times New Roman"/>
                <a:cs typeface="Times New Roman"/>
              </a:rPr>
              <a:t> </a:t>
            </a:r>
            <a:r>
              <a:rPr sz="2400" spc="5" dirty="0">
                <a:latin typeface="Times New Roman"/>
                <a:cs typeface="Times New Roman"/>
              </a:rPr>
              <a:t>to</a:t>
            </a:r>
            <a:r>
              <a:rPr sz="2400" spc="15" dirty="0">
                <a:latin typeface="Times New Roman"/>
                <a:cs typeface="Times New Roman"/>
              </a:rPr>
              <a:t> </a:t>
            </a:r>
            <a:r>
              <a:rPr sz="2400" spc="10" dirty="0">
                <a:latin typeface="Times New Roman"/>
                <a:cs typeface="Times New Roman"/>
              </a:rPr>
              <a:t>dig </a:t>
            </a:r>
            <a:r>
              <a:rPr sz="2400" spc="5" dirty="0">
                <a:latin typeface="Times New Roman"/>
                <a:cs typeface="Times New Roman"/>
              </a:rPr>
              <a:t>into</a:t>
            </a:r>
            <a:r>
              <a:rPr sz="2400" spc="10" dirty="0">
                <a:latin typeface="Times New Roman"/>
                <a:cs typeface="Times New Roman"/>
              </a:rPr>
              <a:t> every</a:t>
            </a:r>
            <a:r>
              <a:rPr sz="2400" spc="-15" dirty="0">
                <a:latin typeface="Times New Roman"/>
                <a:cs typeface="Times New Roman"/>
              </a:rPr>
              <a:t> </a:t>
            </a:r>
            <a:r>
              <a:rPr sz="2400" spc="10" dirty="0">
                <a:latin typeface="Times New Roman"/>
                <a:cs typeface="Times New Roman"/>
              </a:rPr>
              <a:t>aggregate</a:t>
            </a:r>
            <a:r>
              <a:rPr sz="2400" spc="-45" dirty="0">
                <a:latin typeface="Times New Roman"/>
                <a:cs typeface="Times New Roman"/>
              </a:rPr>
              <a:t> </a:t>
            </a:r>
            <a:r>
              <a:rPr sz="2400" spc="5" dirty="0">
                <a:latin typeface="Times New Roman"/>
                <a:cs typeface="Times New Roman"/>
              </a:rPr>
              <a:t>in</a:t>
            </a:r>
            <a:r>
              <a:rPr sz="2400" spc="15"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0" dirty="0">
                <a:latin typeface="Times New Roman"/>
                <a:cs typeface="Times New Roman"/>
              </a:rPr>
              <a:t>database)</a:t>
            </a:r>
            <a:endParaRPr sz="2400" dirty="0">
              <a:latin typeface="Times New Roman"/>
              <a:cs typeface="Times New Roman"/>
            </a:endParaRPr>
          </a:p>
          <a:p>
            <a:pPr marL="390525" marR="866775" indent="-378460" algn="just">
              <a:lnSpc>
                <a:spcPts val="2620"/>
              </a:lnSpc>
              <a:spcBef>
                <a:spcPts val="620"/>
              </a:spcBef>
              <a:buChar char="•"/>
              <a:tabLst>
                <a:tab pos="390525" algn="l"/>
                <a:tab pos="391160" algn="l"/>
              </a:tabLst>
            </a:pPr>
            <a:r>
              <a:rPr sz="2400" spc="15" dirty="0">
                <a:latin typeface="Times New Roman"/>
                <a:cs typeface="Times New Roman"/>
              </a:rPr>
              <a:t>The</a:t>
            </a:r>
            <a:r>
              <a:rPr sz="2400" dirty="0">
                <a:latin typeface="Times New Roman"/>
                <a:cs typeface="Times New Roman"/>
              </a:rPr>
              <a:t> </a:t>
            </a:r>
            <a:r>
              <a:rPr sz="2400" spc="10" dirty="0">
                <a:latin typeface="Times New Roman"/>
                <a:cs typeface="Times New Roman"/>
              </a:rPr>
              <a:t>clinching</a:t>
            </a:r>
            <a:r>
              <a:rPr sz="2400" spc="-40" dirty="0">
                <a:latin typeface="Times New Roman"/>
                <a:cs typeface="Times New Roman"/>
              </a:rPr>
              <a:t> </a:t>
            </a:r>
            <a:r>
              <a:rPr sz="2400" spc="10" dirty="0">
                <a:latin typeface="Times New Roman"/>
                <a:cs typeface="Times New Roman"/>
              </a:rPr>
              <a:t>reason</a:t>
            </a:r>
            <a:r>
              <a:rPr sz="2400" spc="-15" dirty="0">
                <a:latin typeface="Times New Roman"/>
                <a:cs typeface="Times New Roman"/>
              </a:rPr>
              <a:t> </a:t>
            </a:r>
            <a:r>
              <a:rPr sz="2400" spc="5" dirty="0">
                <a:latin typeface="Times New Roman"/>
                <a:cs typeface="Times New Roman"/>
              </a:rPr>
              <a:t>for</a:t>
            </a:r>
            <a:r>
              <a:rPr sz="2400" spc="30" dirty="0">
                <a:latin typeface="Times New Roman"/>
                <a:cs typeface="Times New Roman"/>
              </a:rPr>
              <a:t> </a:t>
            </a:r>
            <a:r>
              <a:rPr sz="2400" b="1" spc="10" dirty="0">
                <a:latin typeface="Times New Roman"/>
                <a:cs typeface="Times New Roman"/>
              </a:rPr>
              <a:t>aggregate</a:t>
            </a:r>
            <a:r>
              <a:rPr sz="2400" b="1" spc="-40" dirty="0">
                <a:latin typeface="Times New Roman"/>
                <a:cs typeface="Times New Roman"/>
              </a:rPr>
              <a:t> </a:t>
            </a:r>
            <a:r>
              <a:rPr sz="2400" b="1" spc="10" dirty="0">
                <a:latin typeface="Times New Roman"/>
                <a:cs typeface="Times New Roman"/>
              </a:rPr>
              <a:t>orientation</a:t>
            </a:r>
            <a:r>
              <a:rPr sz="2400" b="1" spc="-30" dirty="0">
                <a:latin typeface="Times New Roman"/>
                <a:cs typeface="Times New Roman"/>
              </a:rPr>
              <a:t> </a:t>
            </a:r>
            <a:r>
              <a:rPr sz="2400" spc="5" dirty="0">
                <a:latin typeface="Times New Roman"/>
                <a:cs typeface="Times New Roman"/>
              </a:rPr>
              <a:t>is</a:t>
            </a:r>
            <a:r>
              <a:rPr sz="2400" spc="15" dirty="0">
                <a:latin typeface="Times New Roman"/>
                <a:cs typeface="Times New Roman"/>
              </a:rPr>
              <a:t> </a:t>
            </a:r>
            <a:r>
              <a:rPr sz="2400" spc="10" dirty="0">
                <a:latin typeface="Times New Roman"/>
                <a:cs typeface="Times New Roman"/>
              </a:rPr>
              <a:t>that</a:t>
            </a:r>
            <a:r>
              <a:rPr sz="2400" spc="-5" dirty="0">
                <a:latin typeface="Times New Roman"/>
                <a:cs typeface="Times New Roman"/>
              </a:rPr>
              <a:t> </a:t>
            </a:r>
            <a:r>
              <a:rPr sz="2400" dirty="0">
                <a:latin typeface="Times New Roman"/>
                <a:cs typeface="Times New Roman"/>
              </a:rPr>
              <a:t>it </a:t>
            </a:r>
            <a:r>
              <a:rPr sz="2400" b="1" spc="5" dirty="0">
                <a:latin typeface="Times New Roman"/>
                <a:cs typeface="Times New Roman"/>
              </a:rPr>
              <a:t>helps </a:t>
            </a:r>
            <a:r>
              <a:rPr sz="2400" b="1" spc="-585" dirty="0">
                <a:latin typeface="Times New Roman"/>
                <a:cs typeface="Times New Roman"/>
              </a:rPr>
              <a:t> </a:t>
            </a:r>
            <a:r>
              <a:rPr sz="2400" b="1" spc="5" dirty="0">
                <a:latin typeface="Times New Roman"/>
                <a:cs typeface="Times New Roman"/>
              </a:rPr>
              <a:t>greatly</a:t>
            </a:r>
            <a:r>
              <a:rPr sz="2400" b="1" spc="-20" dirty="0">
                <a:latin typeface="Times New Roman"/>
                <a:cs typeface="Times New Roman"/>
              </a:rPr>
              <a:t> </a:t>
            </a:r>
            <a:r>
              <a:rPr sz="2400" b="1" spc="15" dirty="0">
                <a:latin typeface="Times New Roman"/>
                <a:cs typeface="Times New Roman"/>
              </a:rPr>
              <a:t>with</a:t>
            </a:r>
            <a:r>
              <a:rPr sz="2400" b="1" spc="-5" dirty="0">
                <a:latin typeface="Times New Roman"/>
                <a:cs typeface="Times New Roman"/>
              </a:rPr>
              <a:t> </a:t>
            </a:r>
            <a:r>
              <a:rPr sz="2400" b="1" spc="5" dirty="0">
                <a:latin typeface="Times New Roman"/>
                <a:cs typeface="Times New Roman"/>
              </a:rPr>
              <a:t>running</a:t>
            </a:r>
            <a:r>
              <a:rPr sz="2400" b="1" spc="35" dirty="0">
                <a:latin typeface="Times New Roman"/>
                <a:cs typeface="Times New Roman"/>
              </a:rPr>
              <a:t> </a:t>
            </a:r>
            <a:r>
              <a:rPr sz="2400" b="1" spc="15" dirty="0">
                <a:latin typeface="Times New Roman"/>
                <a:cs typeface="Times New Roman"/>
              </a:rPr>
              <a:t>on</a:t>
            </a:r>
            <a:r>
              <a:rPr sz="2400" b="1" spc="-5" dirty="0">
                <a:latin typeface="Times New Roman"/>
                <a:cs typeface="Times New Roman"/>
              </a:rPr>
              <a:t> </a:t>
            </a:r>
            <a:r>
              <a:rPr sz="2400" b="1" spc="10" dirty="0">
                <a:latin typeface="Times New Roman"/>
                <a:cs typeface="Times New Roman"/>
              </a:rPr>
              <a:t>a </a:t>
            </a:r>
            <a:r>
              <a:rPr sz="2400" b="1" spc="5" dirty="0">
                <a:latin typeface="Times New Roman"/>
                <a:cs typeface="Times New Roman"/>
              </a:rPr>
              <a:t>cluster</a:t>
            </a:r>
            <a:r>
              <a:rPr sz="2400" spc="5" dirty="0">
                <a:latin typeface="Times New Roman"/>
                <a:cs typeface="Times New Roman"/>
              </a:rPr>
              <a:t>!</a:t>
            </a:r>
            <a:endParaRPr sz="2400" dirty="0">
              <a:latin typeface="Times New Roman"/>
              <a:cs typeface="Times New Roman"/>
            </a:endParaRPr>
          </a:p>
        </p:txBody>
      </p:sp>
      <p:sp>
        <p:nvSpPr>
          <p:cNvPr id="5" name="object 5"/>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22</a:t>
            </a:fld>
            <a:endParaRPr spc="1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21693" y="6915409"/>
            <a:ext cx="220979" cy="259715"/>
          </a:xfrm>
          <a:prstGeom prst="rect">
            <a:avLst/>
          </a:prstGeom>
        </p:spPr>
        <p:txBody>
          <a:bodyPr vert="horz" wrap="square" lIns="0" tIns="17145" rIns="0" bIns="0" rtlCol="0">
            <a:spAutoFit/>
          </a:bodyPr>
          <a:lstStyle/>
          <a:p>
            <a:pPr marL="12700">
              <a:lnSpc>
                <a:spcPct val="100000"/>
              </a:lnSpc>
              <a:spcBef>
                <a:spcPts val="135"/>
              </a:spcBef>
            </a:pPr>
            <a:r>
              <a:rPr sz="1500" spc="15" dirty="0">
                <a:latin typeface="Times New Roman"/>
                <a:cs typeface="Times New Roman"/>
              </a:rPr>
              <a:t>25</a:t>
            </a:r>
            <a:endParaRPr sz="1500">
              <a:latin typeface="Times New Roman"/>
              <a:cs typeface="Times New Roman"/>
            </a:endParaRPr>
          </a:p>
        </p:txBody>
      </p:sp>
      <p:sp>
        <p:nvSpPr>
          <p:cNvPr id="3" name="object 3"/>
          <p:cNvSpPr txBox="1">
            <a:spLocks noGrp="1"/>
          </p:cNvSpPr>
          <p:nvPr>
            <p:ph type="title"/>
          </p:nvPr>
        </p:nvSpPr>
        <p:spPr>
          <a:xfrm>
            <a:off x="1061606" y="551180"/>
            <a:ext cx="8580755" cy="629285"/>
          </a:xfrm>
          <a:prstGeom prst="rect">
            <a:avLst/>
          </a:prstGeom>
        </p:spPr>
        <p:txBody>
          <a:bodyPr vert="horz" wrap="square" lIns="0" tIns="13970" rIns="0" bIns="0" rtlCol="0">
            <a:spAutoFit/>
          </a:bodyPr>
          <a:lstStyle/>
          <a:p>
            <a:pPr marL="12700">
              <a:lnSpc>
                <a:spcPct val="100000"/>
              </a:lnSpc>
              <a:spcBef>
                <a:spcPts val="110"/>
              </a:spcBef>
            </a:pPr>
            <a:r>
              <a:rPr sz="3950" dirty="0"/>
              <a:t>Consequences</a:t>
            </a:r>
            <a:r>
              <a:rPr sz="3950" spc="60" dirty="0"/>
              <a:t> </a:t>
            </a:r>
            <a:r>
              <a:rPr sz="3950" spc="5" dirty="0"/>
              <a:t>of</a:t>
            </a:r>
            <a:r>
              <a:rPr sz="3950" spc="25" dirty="0"/>
              <a:t> </a:t>
            </a:r>
            <a:r>
              <a:rPr sz="3950" spc="5" dirty="0"/>
              <a:t>Aggregate</a:t>
            </a:r>
            <a:r>
              <a:rPr sz="3950" spc="10" dirty="0"/>
              <a:t> </a:t>
            </a:r>
            <a:r>
              <a:rPr sz="3950" dirty="0"/>
              <a:t>Orientation</a:t>
            </a:r>
            <a:endParaRPr sz="3950"/>
          </a:p>
        </p:txBody>
      </p:sp>
      <p:sp>
        <p:nvSpPr>
          <p:cNvPr id="4" name="object 4"/>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753753" y="1432663"/>
            <a:ext cx="9284970" cy="5387340"/>
          </a:xfrm>
          <a:prstGeom prst="rect">
            <a:avLst/>
          </a:prstGeom>
        </p:spPr>
        <p:txBody>
          <a:bodyPr vert="horz" wrap="square" lIns="0" tIns="51435" rIns="0" bIns="0" rtlCol="0">
            <a:spAutoFit/>
          </a:bodyPr>
          <a:lstStyle/>
          <a:p>
            <a:pPr marL="390525" indent="-378460" algn="just">
              <a:lnSpc>
                <a:spcPct val="100000"/>
              </a:lnSpc>
              <a:spcBef>
                <a:spcPts val="405"/>
              </a:spcBef>
              <a:buChar char="•"/>
              <a:tabLst>
                <a:tab pos="390525" algn="l"/>
                <a:tab pos="391160" algn="l"/>
              </a:tabLst>
            </a:pPr>
            <a:r>
              <a:rPr sz="2400" spc="10" dirty="0">
                <a:latin typeface="Times New Roman"/>
                <a:cs typeface="Times New Roman"/>
              </a:rPr>
              <a:t>Aggregates</a:t>
            </a:r>
            <a:r>
              <a:rPr sz="2400" spc="-25" dirty="0">
                <a:latin typeface="Times New Roman"/>
                <a:cs typeface="Times New Roman"/>
              </a:rPr>
              <a:t> </a:t>
            </a:r>
            <a:r>
              <a:rPr sz="2400" spc="15" dirty="0">
                <a:latin typeface="Times New Roman"/>
                <a:cs typeface="Times New Roman"/>
              </a:rPr>
              <a:t>have</a:t>
            </a:r>
            <a:r>
              <a:rPr sz="2400" spc="-15" dirty="0">
                <a:latin typeface="Times New Roman"/>
                <a:cs typeface="Times New Roman"/>
              </a:rPr>
              <a:t> </a:t>
            </a:r>
            <a:r>
              <a:rPr sz="2400" spc="10" dirty="0">
                <a:latin typeface="Times New Roman"/>
                <a:cs typeface="Times New Roman"/>
              </a:rPr>
              <a:t>an</a:t>
            </a:r>
            <a:r>
              <a:rPr sz="2400" spc="-5" dirty="0">
                <a:latin typeface="Times New Roman"/>
                <a:cs typeface="Times New Roman"/>
              </a:rPr>
              <a:t> </a:t>
            </a:r>
            <a:r>
              <a:rPr sz="2400" spc="10" dirty="0">
                <a:latin typeface="Times New Roman"/>
                <a:cs typeface="Times New Roman"/>
              </a:rPr>
              <a:t>important</a:t>
            </a:r>
            <a:r>
              <a:rPr sz="2400" spc="5" dirty="0">
                <a:latin typeface="Times New Roman"/>
                <a:cs typeface="Times New Roman"/>
              </a:rPr>
              <a:t> </a:t>
            </a:r>
            <a:r>
              <a:rPr sz="2400" spc="10" dirty="0">
                <a:latin typeface="Times New Roman"/>
                <a:cs typeface="Times New Roman"/>
              </a:rPr>
              <a:t>consequence</a:t>
            </a:r>
            <a:r>
              <a:rPr sz="2400" spc="-35" dirty="0">
                <a:latin typeface="Times New Roman"/>
                <a:cs typeface="Times New Roman"/>
              </a:rPr>
              <a:t> </a:t>
            </a:r>
            <a:r>
              <a:rPr sz="2400" spc="5" dirty="0">
                <a:latin typeface="Times New Roman"/>
                <a:cs typeface="Times New Roman"/>
              </a:rPr>
              <a:t>for</a:t>
            </a:r>
            <a:r>
              <a:rPr sz="2400" spc="15" dirty="0">
                <a:latin typeface="Times New Roman"/>
                <a:cs typeface="Times New Roman"/>
              </a:rPr>
              <a:t> </a:t>
            </a:r>
            <a:r>
              <a:rPr sz="2400" spc="5" dirty="0">
                <a:latin typeface="Times New Roman"/>
                <a:cs typeface="Times New Roman"/>
              </a:rPr>
              <a:t>transactions.</a:t>
            </a:r>
            <a:endParaRPr sz="2400" dirty="0">
              <a:latin typeface="Times New Roman"/>
              <a:cs typeface="Times New Roman"/>
            </a:endParaRPr>
          </a:p>
          <a:p>
            <a:pPr marL="390525" marR="6350" indent="-378460" algn="just">
              <a:lnSpc>
                <a:spcPts val="2620"/>
              </a:lnSpc>
              <a:spcBef>
                <a:spcPts val="615"/>
              </a:spcBef>
              <a:buChar char="•"/>
              <a:tabLst>
                <a:tab pos="390525" algn="l"/>
                <a:tab pos="391160" algn="l"/>
              </a:tabLst>
            </a:pPr>
            <a:r>
              <a:rPr sz="2400" spc="5" dirty="0">
                <a:latin typeface="Times New Roman"/>
                <a:cs typeface="Times New Roman"/>
              </a:rPr>
              <a:t>Relational </a:t>
            </a:r>
            <a:r>
              <a:rPr sz="2400" spc="10" dirty="0">
                <a:latin typeface="Times New Roman"/>
                <a:cs typeface="Times New Roman"/>
              </a:rPr>
              <a:t>databases allow you </a:t>
            </a:r>
            <a:r>
              <a:rPr sz="2400" spc="5" dirty="0">
                <a:latin typeface="Times New Roman"/>
                <a:cs typeface="Times New Roman"/>
              </a:rPr>
              <a:t>to </a:t>
            </a:r>
            <a:r>
              <a:rPr sz="2400" spc="10" dirty="0">
                <a:latin typeface="Times New Roman"/>
                <a:cs typeface="Times New Roman"/>
              </a:rPr>
              <a:t>manipulate </a:t>
            </a:r>
            <a:r>
              <a:rPr sz="2400" spc="15" dirty="0">
                <a:latin typeface="Times New Roman"/>
                <a:cs typeface="Times New Roman"/>
              </a:rPr>
              <a:t>any </a:t>
            </a:r>
            <a:r>
              <a:rPr sz="2400" spc="10" dirty="0">
                <a:latin typeface="Times New Roman"/>
                <a:cs typeface="Times New Roman"/>
              </a:rPr>
              <a:t>combination </a:t>
            </a:r>
            <a:r>
              <a:rPr sz="2400" spc="15" dirty="0">
                <a:latin typeface="Times New Roman"/>
                <a:cs typeface="Times New Roman"/>
              </a:rPr>
              <a:t>of rows </a:t>
            </a:r>
            <a:r>
              <a:rPr sz="2400" spc="20" dirty="0">
                <a:latin typeface="Times New Roman"/>
                <a:cs typeface="Times New Roman"/>
              </a:rPr>
              <a:t> </a:t>
            </a:r>
            <a:r>
              <a:rPr sz="2400" spc="10" dirty="0">
                <a:latin typeface="Times New Roman"/>
                <a:cs typeface="Times New Roman"/>
              </a:rPr>
              <a:t>from </a:t>
            </a:r>
            <a:r>
              <a:rPr sz="2400" spc="15" dirty="0">
                <a:latin typeface="Times New Roman"/>
                <a:cs typeface="Times New Roman"/>
              </a:rPr>
              <a:t>any </a:t>
            </a:r>
            <a:r>
              <a:rPr sz="2400" spc="5" dirty="0">
                <a:latin typeface="Times New Roman"/>
                <a:cs typeface="Times New Roman"/>
              </a:rPr>
              <a:t>tables in </a:t>
            </a:r>
            <a:r>
              <a:rPr sz="2400" spc="10" dirty="0">
                <a:latin typeface="Times New Roman"/>
                <a:cs typeface="Times New Roman"/>
              </a:rPr>
              <a:t>a </a:t>
            </a:r>
            <a:r>
              <a:rPr sz="2400" spc="5" dirty="0">
                <a:latin typeface="Times New Roman"/>
                <a:cs typeface="Times New Roman"/>
              </a:rPr>
              <a:t>single </a:t>
            </a:r>
            <a:r>
              <a:rPr sz="2400" spc="10" dirty="0">
                <a:latin typeface="Times New Roman"/>
                <a:cs typeface="Times New Roman"/>
              </a:rPr>
              <a:t>(ACID) </a:t>
            </a:r>
            <a:r>
              <a:rPr sz="2400" spc="5" dirty="0">
                <a:latin typeface="Times New Roman"/>
                <a:cs typeface="Times New Roman"/>
              </a:rPr>
              <a:t>transaction </a:t>
            </a:r>
            <a:r>
              <a:rPr sz="2400" dirty="0">
                <a:latin typeface="Times New Roman"/>
                <a:cs typeface="Times New Roman"/>
              </a:rPr>
              <a:t>(i.e., </a:t>
            </a:r>
            <a:r>
              <a:rPr sz="2400" spc="5" dirty="0">
                <a:latin typeface="Times New Roman"/>
                <a:cs typeface="Times New Roman"/>
              </a:rPr>
              <a:t>Atomic, Consistent, </a:t>
            </a:r>
            <a:r>
              <a:rPr sz="2400" spc="-585" dirty="0">
                <a:latin typeface="Times New Roman"/>
                <a:cs typeface="Times New Roman"/>
              </a:rPr>
              <a:t> </a:t>
            </a:r>
            <a:r>
              <a:rPr sz="2400" spc="5" dirty="0">
                <a:latin typeface="Times New Roman"/>
                <a:cs typeface="Times New Roman"/>
              </a:rPr>
              <a:t>Isolated,</a:t>
            </a:r>
            <a:r>
              <a:rPr sz="2400" spc="-15" dirty="0">
                <a:latin typeface="Times New Roman"/>
                <a:cs typeface="Times New Roman"/>
              </a:rPr>
              <a:t> </a:t>
            </a:r>
            <a:r>
              <a:rPr sz="2400" spc="15" dirty="0">
                <a:latin typeface="Times New Roman"/>
                <a:cs typeface="Times New Roman"/>
              </a:rPr>
              <a:t>and</a:t>
            </a:r>
            <a:r>
              <a:rPr sz="2400" spc="-15" dirty="0">
                <a:latin typeface="Times New Roman"/>
                <a:cs typeface="Times New Roman"/>
              </a:rPr>
              <a:t> </a:t>
            </a:r>
            <a:r>
              <a:rPr sz="2400" spc="10" dirty="0">
                <a:latin typeface="Times New Roman"/>
                <a:cs typeface="Times New Roman"/>
              </a:rPr>
              <a:t>Durable)</a:t>
            </a:r>
            <a:endParaRPr sz="2400" dirty="0">
              <a:latin typeface="Times New Roman"/>
              <a:cs typeface="Times New Roman"/>
            </a:endParaRPr>
          </a:p>
          <a:p>
            <a:pPr marL="390525" marR="295910" indent="-378460" algn="just">
              <a:lnSpc>
                <a:spcPts val="2620"/>
              </a:lnSpc>
              <a:spcBef>
                <a:spcPts val="590"/>
              </a:spcBef>
              <a:buChar char="•"/>
              <a:tabLst>
                <a:tab pos="390525" algn="l"/>
                <a:tab pos="391160" algn="l"/>
              </a:tabLst>
            </a:pPr>
            <a:r>
              <a:rPr sz="2400" spc="10" dirty="0">
                <a:latin typeface="Times New Roman"/>
                <a:cs typeface="Times New Roman"/>
              </a:rPr>
              <a:t>I</a:t>
            </a:r>
            <a:r>
              <a:rPr sz="2400" dirty="0">
                <a:latin typeface="Times New Roman"/>
                <a:cs typeface="Times New Roman"/>
              </a:rPr>
              <a:t>t</a:t>
            </a:r>
            <a:r>
              <a:rPr sz="2400" spc="-135" dirty="0">
                <a:latin typeface="Times New Roman"/>
                <a:cs typeface="Times New Roman"/>
              </a:rPr>
              <a:t>’</a:t>
            </a:r>
            <a:r>
              <a:rPr sz="2400" spc="5" dirty="0">
                <a:latin typeface="Times New Roman"/>
                <a:cs typeface="Times New Roman"/>
              </a:rPr>
              <a:t>s</a:t>
            </a:r>
            <a:r>
              <a:rPr sz="2400" spc="15" dirty="0">
                <a:latin typeface="Times New Roman"/>
                <a:cs typeface="Times New Roman"/>
              </a:rPr>
              <a:t> </a:t>
            </a:r>
            <a:r>
              <a:rPr sz="2400" spc="20" dirty="0">
                <a:latin typeface="Times New Roman"/>
                <a:cs typeface="Times New Roman"/>
              </a:rPr>
              <a:t>o</a:t>
            </a:r>
            <a:r>
              <a:rPr sz="2400" spc="-15" dirty="0">
                <a:latin typeface="Times New Roman"/>
                <a:cs typeface="Times New Roman"/>
              </a:rPr>
              <a:t>f</a:t>
            </a:r>
            <a:r>
              <a:rPr sz="2400" dirty="0">
                <a:latin typeface="Times New Roman"/>
                <a:cs typeface="Times New Roman"/>
              </a:rPr>
              <a:t>t</a:t>
            </a:r>
            <a:r>
              <a:rPr sz="2400" spc="10" dirty="0">
                <a:latin typeface="Times New Roman"/>
                <a:cs typeface="Times New Roman"/>
              </a:rPr>
              <a:t>en </a:t>
            </a:r>
            <a:r>
              <a:rPr sz="2400" spc="-5" dirty="0">
                <a:latin typeface="Times New Roman"/>
                <a:cs typeface="Times New Roman"/>
              </a:rPr>
              <a:t>s</a:t>
            </a:r>
            <a:r>
              <a:rPr sz="2400" spc="10" dirty="0">
                <a:latin typeface="Times New Roman"/>
                <a:cs typeface="Times New Roman"/>
              </a:rPr>
              <a:t>a</a:t>
            </a:r>
            <a:r>
              <a:rPr sz="2400" dirty="0">
                <a:latin typeface="Times New Roman"/>
                <a:cs typeface="Times New Roman"/>
              </a:rPr>
              <a:t>i</a:t>
            </a:r>
            <a:r>
              <a:rPr sz="2400" spc="10" dirty="0">
                <a:latin typeface="Times New Roman"/>
                <a:cs typeface="Times New Roman"/>
              </a:rPr>
              <a:t>d </a:t>
            </a:r>
            <a:r>
              <a:rPr sz="2400" dirty="0">
                <a:latin typeface="Times New Roman"/>
                <a:cs typeface="Times New Roman"/>
              </a:rPr>
              <a:t>t</a:t>
            </a:r>
            <a:r>
              <a:rPr sz="2400" spc="20" dirty="0">
                <a:latin typeface="Times New Roman"/>
                <a:cs typeface="Times New Roman"/>
              </a:rPr>
              <a:t>h</a:t>
            </a:r>
            <a:r>
              <a:rPr sz="2400" spc="10" dirty="0">
                <a:latin typeface="Times New Roman"/>
                <a:cs typeface="Times New Roman"/>
              </a:rPr>
              <a:t>a</a:t>
            </a:r>
            <a:r>
              <a:rPr sz="2400" spc="5" dirty="0">
                <a:latin typeface="Times New Roman"/>
                <a:cs typeface="Times New Roman"/>
              </a:rPr>
              <a:t>t</a:t>
            </a:r>
            <a:r>
              <a:rPr sz="2400" spc="-5" dirty="0">
                <a:latin typeface="Times New Roman"/>
                <a:cs typeface="Times New Roman"/>
              </a:rPr>
              <a:t> </a:t>
            </a:r>
            <a:r>
              <a:rPr sz="2400" spc="15" dirty="0">
                <a:solidFill>
                  <a:srgbClr val="007F00"/>
                </a:solidFill>
                <a:latin typeface="Times New Roman"/>
                <a:cs typeface="Times New Roman"/>
              </a:rPr>
              <a:t>N</a:t>
            </a:r>
            <a:r>
              <a:rPr sz="2400" spc="20" dirty="0">
                <a:solidFill>
                  <a:srgbClr val="007F00"/>
                </a:solidFill>
                <a:latin typeface="Times New Roman"/>
                <a:cs typeface="Times New Roman"/>
              </a:rPr>
              <a:t>o</a:t>
            </a:r>
            <a:r>
              <a:rPr sz="2400" spc="5" dirty="0">
                <a:solidFill>
                  <a:srgbClr val="007F00"/>
                </a:solidFill>
                <a:latin typeface="Times New Roman"/>
                <a:cs typeface="Times New Roman"/>
              </a:rPr>
              <a:t>S</a:t>
            </a:r>
            <a:r>
              <a:rPr sz="2400" spc="15" dirty="0">
                <a:solidFill>
                  <a:srgbClr val="007F00"/>
                </a:solidFill>
                <a:latin typeface="Times New Roman"/>
                <a:cs typeface="Times New Roman"/>
              </a:rPr>
              <a:t>QL</a:t>
            </a:r>
            <a:r>
              <a:rPr sz="2400" spc="-90" dirty="0">
                <a:solidFill>
                  <a:srgbClr val="007F00"/>
                </a:solidFill>
                <a:latin typeface="Times New Roman"/>
                <a:cs typeface="Times New Roman"/>
              </a:rPr>
              <a:t> </a:t>
            </a:r>
            <a:r>
              <a:rPr sz="2400" spc="20" dirty="0">
                <a:solidFill>
                  <a:srgbClr val="007F00"/>
                </a:solidFill>
                <a:latin typeface="Times New Roman"/>
                <a:cs typeface="Times New Roman"/>
              </a:rPr>
              <a:t>d</a:t>
            </a:r>
            <a:r>
              <a:rPr sz="2400" spc="10" dirty="0">
                <a:solidFill>
                  <a:srgbClr val="007F00"/>
                </a:solidFill>
                <a:latin typeface="Times New Roman"/>
                <a:cs typeface="Times New Roman"/>
              </a:rPr>
              <a:t>a</a:t>
            </a:r>
            <a:r>
              <a:rPr sz="2400" dirty="0">
                <a:solidFill>
                  <a:srgbClr val="007F00"/>
                </a:solidFill>
                <a:latin typeface="Times New Roman"/>
                <a:cs typeface="Times New Roman"/>
              </a:rPr>
              <a:t>t</a:t>
            </a:r>
            <a:r>
              <a:rPr sz="2400" spc="10" dirty="0">
                <a:solidFill>
                  <a:srgbClr val="007F00"/>
                </a:solidFill>
                <a:latin typeface="Times New Roman"/>
                <a:cs typeface="Times New Roman"/>
              </a:rPr>
              <a:t>a</a:t>
            </a:r>
            <a:r>
              <a:rPr sz="2400" spc="20" dirty="0">
                <a:solidFill>
                  <a:srgbClr val="007F00"/>
                </a:solidFill>
                <a:latin typeface="Times New Roman"/>
                <a:cs typeface="Times New Roman"/>
              </a:rPr>
              <a:t>b</a:t>
            </a:r>
            <a:r>
              <a:rPr sz="2400" spc="10" dirty="0">
                <a:solidFill>
                  <a:srgbClr val="007F00"/>
                </a:solidFill>
                <a:latin typeface="Times New Roman"/>
                <a:cs typeface="Times New Roman"/>
              </a:rPr>
              <a:t>a</a:t>
            </a:r>
            <a:r>
              <a:rPr sz="2400" spc="-5" dirty="0">
                <a:solidFill>
                  <a:srgbClr val="007F00"/>
                </a:solidFill>
                <a:latin typeface="Times New Roman"/>
                <a:cs typeface="Times New Roman"/>
              </a:rPr>
              <a:t>s</a:t>
            </a:r>
            <a:r>
              <a:rPr sz="2400" spc="10" dirty="0">
                <a:solidFill>
                  <a:srgbClr val="007F00"/>
                </a:solidFill>
                <a:latin typeface="Times New Roman"/>
                <a:cs typeface="Times New Roman"/>
              </a:rPr>
              <a:t>e</a:t>
            </a:r>
            <a:r>
              <a:rPr sz="2400" spc="5" dirty="0">
                <a:solidFill>
                  <a:srgbClr val="007F00"/>
                </a:solidFill>
                <a:latin typeface="Times New Roman"/>
                <a:cs typeface="Times New Roman"/>
              </a:rPr>
              <a:t>s</a:t>
            </a:r>
            <a:r>
              <a:rPr sz="2400" spc="-35" dirty="0">
                <a:solidFill>
                  <a:srgbClr val="007F00"/>
                </a:solidFill>
                <a:latin typeface="Times New Roman"/>
                <a:cs typeface="Times New Roman"/>
              </a:rPr>
              <a:t> </a:t>
            </a:r>
            <a:r>
              <a:rPr sz="2400" spc="20" dirty="0">
                <a:solidFill>
                  <a:srgbClr val="007F00"/>
                </a:solidFill>
                <a:latin typeface="Times New Roman"/>
                <a:cs typeface="Times New Roman"/>
              </a:rPr>
              <a:t>don</a:t>
            </a:r>
            <a:r>
              <a:rPr sz="2400" spc="-35" dirty="0">
                <a:solidFill>
                  <a:srgbClr val="007F00"/>
                </a:solidFill>
                <a:latin typeface="Times New Roman"/>
                <a:cs typeface="Times New Roman"/>
              </a:rPr>
              <a:t>’</a:t>
            </a:r>
            <a:r>
              <a:rPr sz="2400" spc="5" dirty="0">
                <a:solidFill>
                  <a:srgbClr val="007F00"/>
                </a:solidFill>
                <a:latin typeface="Times New Roman"/>
                <a:cs typeface="Times New Roman"/>
              </a:rPr>
              <a:t>t</a:t>
            </a:r>
            <a:r>
              <a:rPr sz="2400" spc="-5" dirty="0">
                <a:solidFill>
                  <a:srgbClr val="007F00"/>
                </a:solidFill>
                <a:latin typeface="Times New Roman"/>
                <a:cs typeface="Times New Roman"/>
              </a:rPr>
              <a:t> s</a:t>
            </a:r>
            <a:r>
              <a:rPr sz="2400" spc="20" dirty="0">
                <a:solidFill>
                  <a:srgbClr val="007F00"/>
                </a:solidFill>
                <a:latin typeface="Times New Roman"/>
                <a:cs typeface="Times New Roman"/>
              </a:rPr>
              <a:t>uppo</a:t>
            </a:r>
            <a:r>
              <a:rPr sz="2400" spc="10" dirty="0">
                <a:solidFill>
                  <a:srgbClr val="007F00"/>
                </a:solidFill>
                <a:latin typeface="Times New Roman"/>
                <a:cs typeface="Times New Roman"/>
              </a:rPr>
              <a:t>r</a:t>
            </a:r>
            <a:r>
              <a:rPr sz="2400" spc="5" dirty="0">
                <a:solidFill>
                  <a:srgbClr val="007F00"/>
                </a:solidFill>
                <a:latin typeface="Times New Roman"/>
                <a:cs typeface="Times New Roman"/>
              </a:rPr>
              <a:t>t</a:t>
            </a:r>
            <a:r>
              <a:rPr sz="2400" spc="-170" dirty="0">
                <a:solidFill>
                  <a:srgbClr val="007F00"/>
                </a:solidFill>
                <a:latin typeface="Times New Roman"/>
                <a:cs typeface="Times New Roman"/>
              </a:rPr>
              <a:t> </a:t>
            </a:r>
            <a:r>
              <a:rPr sz="2400" spc="15" dirty="0">
                <a:solidFill>
                  <a:srgbClr val="007F00"/>
                </a:solidFill>
                <a:latin typeface="Times New Roman"/>
                <a:cs typeface="Times New Roman"/>
              </a:rPr>
              <a:t>A</a:t>
            </a:r>
            <a:r>
              <a:rPr sz="2400" spc="5" dirty="0">
                <a:solidFill>
                  <a:srgbClr val="007F00"/>
                </a:solidFill>
                <a:latin typeface="Times New Roman"/>
                <a:cs typeface="Times New Roman"/>
              </a:rPr>
              <a:t>C</a:t>
            </a:r>
            <a:r>
              <a:rPr sz="2400" spc="10" dirty="0">
                <a:solidFill>
                  <a:srgbClr val="007F00"/>
                </a:solidFill>
                <a:latin typeface="Times New Roman"/>
                <a:cs typeface="Times New Roman"/>
              </a:rPr>
              <a:t>I</a:t>
            </a:r>
            <a:r>
              <a:rPr sz="2400" spc="15" dirty="0">
                <a:solidFill>
                  <a:srgbClr val="007F00"/>
                </a:solidFill>
                <a:latin typeface="Times New Roman"/>
                <a:cs typeface="Times New Roman"/>
              </a:rPr>
              <a:t>D</a:t>
            </a:r>
            <a:r>
              <a:rPr sz="2400" dirty="0">
                <a:solidFill>
                  <a:srgbClr val="007F00"/>
                </a:solidFill>
                <a:latin typeface="Times New Roman"/>
                <a:cs typeface="Times New Roman"/>
              </a:rPr>
              <a:t> t</a:t>
            </a:r>
            <a:r>
              <a:rPr sz="2400" spc="10" dirty="0">
                <a:solidFill>
                  <a:srgbClr val="007F00"/>
                </a:solidFill>
                <a:latin typeface="Times New Roman"/>
                <a:cs typeface="Times New Roman"/>
              </a:rPr>
              <a:t>ra</a:t>
            </a:r>
            <a:r>
              <a:rPr sz="2400" spc="20" dirty="0">
                <a:solidFill>
                  <a:srgbClr val="007F00"/>
                </a:solidFill>
                <a:latin typeface="Times New Roman"/>
                <a:cs typeface="Times New Roman"/>
              </a:rPr>
              <a:t>n</a:t>
            </a:r>
            <a:r>
              <a:rPr sz="2400" spc="-5" dirty="0">
                <a:solidFill>
                  <a:srgbClr val="007F00"/>
                </a:solidFill>
                <a:latin typeface="Times New Roman"/>
                <a:cs typeface="Times New Roman"/>
              </a:rPr>
              <a:t>s</a:t>
            </a:r>
            <a:r>
              <a:rPr sz="2400" spc="10" dirty="0">
                <a:solidFill>
                  <a:srgbClr val="007F00"/>
                </a:solidFill>
                <a:latin typeface="Times New Roman"/>
                <a:cs typeface="Times New Roman"/>
              </a:rPr>
              <a:t>ac</a:t>
            </a:r>
            <a:r>
              <a:rPr sz="2400" dirty="0">
                <a:solidFill>
                  <a:srgbClr val="007F00"/>
                </a:solidFill>
                <a:latin typeface="Times New Roman"/>
                <a:cs typeface="Times New Roman"/>
              </a:rPr>
              <a:t>ti</a:t>
            </a:r>
            <a:r>
              <a:rPr sz="2400" spc="20" dirty="0">
                <a:solidFill>
                  <a:srgbClr val="007F00"/>
                </a:solidFill>
                <a:latin typeface="Times New Roman"/>
                <a:cs typeface="Times New Roman"/>
              </a:rPr>
              <a:t>on</a:t>
            </a:r>
            <a:r>
              <a:rPr sz="2400" spc="5" dirty="0">
                <a:solidFill>
                  <a:srgbClr val="007F00"/>
                </a:solidFill>
                <a:latin typeface="Times New Roman"/>
                <a:cs typeface="Times New Roman"/>
              </a:rPr>
              <a:t>s  </a:t>
            </a:r>
            <a:r>
              <a:rPr sz="2400" spc="15" dirty="0">
                <a:latin typeface="Times New Roman"/>
                <a:cs typeface="Times New Roman"/>
              </a:rPr>
              <a:t>and </a:t>
            </a:r>
            <a:r>
              <a:rPr sz="2400" spc="10" dirty="0">
                <a:latin typeface="Times New Roman"/>
                <a:cs typeface="Times New Roman"/>
              </a:rPr>
              <a:t>thus </a:t>
            </a:r>
            <a:r>
              <a:rPr sz="2400" spc="5" dirty="0">
                <a:latin typeface="Times New Roman"/>
                <a:cs typeface="Times New Roman"/>
              </a:rPr>
              <a:t>sacrifice </a:t>
            </a:r>
            <a:r>
              <a:rPr sz="2400" spc="-10" dirty="0">
                <a:latin typeface="Times New Roman"/>
                <a:cs typeface="Times New Roman"/>
              </a:rPr>
              <a:t>consistency. </a:t>
            </a:r>
            <a:r>
              <a:rPr sz="2400" spc="10" dirty="0">
                <a:latin typeface="Times New Roman"/>
                <a:cs typeface="Times New Roman"/>
              </a:rPr>
              <a:t>This </a:t>
            </a:r>
            <a:r>
              <a:rPr sz="2400" spc="5" dirty="0">
                <a:latin typeface="Times New Roman"/>
                <a:cs typeface="Times New Roman"/>
              </a:rPr>
              <a:t>is </a:t>
            </a:r>
            <a:r>
              <a:rPr sz="2400" spc="15" dirty="0">
                <a:latin typeface="Times New Roman"/>
                <a:cs typeface="Times New Roman"/>
              </a:rPr>
              <a:t>however </a:t>
            </a:r>
            <a:r>
              <a:rPr sz="2400" spc="15" dirty="0">
                <a:solidFill>
                  <a:srgbClr val="3265FF"/>
                </a:solidFill>
                <a:latin typeface="Times New Roman"/>
                <a:cs typeface="Times New Roman"/>
              </a:rPr>
              <a:t>not </a:t>
            </a:r>
            <a:r>
              <a:rPr sz="2400" spc="10" dirty="0">
                <a:solidFill>
                  <a:srgbClr val="3265FF"/>
                </a:solidFill>
                <a:latin typeface="Times New Roman"/>
                <a:cs typeface="Times New Roman"/>
              </a:rPr>
              <a:t>true </a:t>
            </a:r>
            <a:r>
              <a:rPr sz="2400" spc="5" dirty="0">
                <a:solidFill>
                  <a:srgbClr val="3265FF"/>
                </a:solidFill>
                <a:latin typeface="Times New Roman"/>
                <a:cs typeface="Times New Roman"/>
              </a:rPr>
              <a:t>for </a:t>
            </a:r>
            <a:r>
              <a:rPr sz="2400" spc="15" dirty="0">
                <a:solidFill>
                  <a:srgbClr val="3265FF"/>
                </a:solidFill>
                <a:latin typeface="Times New Roman"/>
                <a:cs typeface="Times New Roman"/>
              </a:rPr>
              <a:t>graph </a:t>
            </a:r>
            <a:r>
              <a:rPr sz="2400" spc="20" dirty="0">
                <a:solidFill>
                  <a:srgbClr val="3265FF"/>
                </a:solidFill>
                <a:latin typeface="Times New Roman"/>
                <a:cs typeface="Times New Roman"/>
              </a:rPr>
              <a:t> </a:t>
            </a:r>
            <a:r>
              <a:rPr sz="2400" spc="10" dirty="0">
                <a:solidFill>
                  <a:srgbClr val="3265FF"/>
                </a:solidFill>
                <a:latin typeface="Times New Roman"/>
                <a:cs typeface="Times New Roman"/>
              </a:rPr>
              <a:t>databases</a:t>
            </a:r>
            <a:r>
              <a:rPr sz="2400" spc="-40" dirty="0">
                <a:solidFill>
                  <a:srgbClr val="3265FF"/>
                </a:solidFill>
                <a:latin typeface="Times New Roman"/>
                <a:cs typeface="Times New Roman"/>
              </a:rPr>
              <a:t> </a:t>
            </a:r>
            <a:r>
              <a:rPr sz="2400" spc="10" dirty="0">
                <a:latin typeface="Times New Roman"/>
                <a:cs typeface="Times New Roman"/>
              </a:rPr>
              <a:t>(which</a:t>
            </a:r>
            <a:r>
              <a:rPr sz="2400" spc="-15" dirty="0">
                <a:latin typeface="Times New Roman"/>
                <a:cs typeface="Times New Roman"/>
              </a:rPr>
              <a:t> </a:t>
            </a:r>
            <a:r>
              <a:rPr sz="2400" spc="10" dirty="0">
                <a:latin typeface="Times New Roman"/>
                <a:cs typeface="Times New Roman"/>
              </a:rPr>
              <a:t>are,</a:t>
            </a:r>
            <a:r>
              <a:rPr sz="2400" spc="-10" dirty="0">
                <a:latin typeface="Times New Roman"/>
                <a:cs typeface="Times New Roman"/>
              </a:rPr>
              <a:t> </a:t>
            </a:r>
            <a:r>
              <a:rPr sz="2400" spc="10" dirty="0">
                <a:latin typeface="Times New Roman"/>
                <a:cs typeface="Times New Roman"/>
              </a:rPr>
              <a:t>as</a:t>
            </a:r>
            <a:r>
              <a:rPr sz="2400" spc="15" dirty="0">
                <a:latin typeface="Times New Roman"/>
                <a:cs typeface="Times New Roman"/>
              </a:rPr>
              <a:t> </a:t>
            </a:r>
            <a:r>
              <a:rPr sz="2400" spc="10" dirty="0">
                <a:latin typeface="Times New Roman"/>
                <a:cs typeface="Times New Roman"/>
              </a:rPr>
              <a:t>relational</a:t>
            </a:r>
            <a:r>
              <a:rPr sz="2400" spc="-35" dirty="0">
                <a:latin typeface="Times New Roman"/>
                <a:cs typeface="Times New Roman"/>
              </a:rPr>
              <a:t> </a:t>
            </a:r>
            <a:r>
              <a:rPr sz="2400" spc="10" dirty="0">
                <a:latin typeface="Times New Roman"/>
                <a:cs typeface="Times New Roman"/>
              </a:rPr>
              <a:t>database,</a:t>
            </a:r>
            <a:r>
              <a:rPr sz="2400" spc="-30" dirty="0">
                <a:latin typeface="Times New Roman"/>
                <a:cs typeface="Times New Roman"/>
              </a:rPr>
              <a:t> </a:t>
            </a:r>
            <a:r>
              <a:rPr sz="2400" spc="10" dirty="0">
                <a:latin typeface="Times New Roman"/>
                <a:cs typeface="Times New Roman"/>
              </a:rPr>
              <a:t>aggregate-agnostic)</a:t>
            </a:r>
            <a:endParaRPr sz="2400" dirty="0">
              <a:latin typeface="Times New Roman"/>
              <a:cs typeface="Times New Roman"/>
            </a:endParaRPr>
          </a:p>
          <a:p>
            <a:pPr marL="390525" marR="5080" indent="-378460" algn="just">
              <a:lnSpc>
                <a:spcPct val="91000"/>
              </a:lnSpc>
              <a:spcBef>
                <a:spcPts val="545"/>
              </a:spcBef>
              <a:buChar char="•"/>
              <a:tabLst>
                <a:tab pos="390525" algn="l"/>
                <a:tab pos="391160" algn="l"/>
              </a:tabLst>
            </a:pPr>
            <a:r>
              <a:rPr sz="2400" spc="10" dirty="0">
                <a:latin typeface="Times New Roman"/>
                <a:cs typeface="Times New Roman"/>
              </a:rPr>
              <a:t>In general, </a:t>
            </a:r>
            <a:r>
              <a:rPr sz="2400" dirty="0">
                <a:latin typeface="Times New Roman"/>
                <a:cs typeface="Times New Roman"/>
              </a:rPr>
              <a:t>its </a:t>
            </a:r>
            <a:r>
              <a:rPr sz="2400" spc="10" dirty="0">
                <a:latin typeface="Times New Roman"/>
                <a:cs typeface="Times New Roman"/>
              </a:rPr>
              <a:t>true that </a:t>
            </a:r>
            <a:r>
              <a:rPr sz="2400" spc="10" dirty="0">
                <a:solidFill>
                  <a:srgbClr val="7F0000"/>
                </a:solidFill>
                <a:latin typeface="Times New Roman"/>
                <a:cs typeface="Times New Roman"/>
              </a:rPr>
              <a:t>aggregate-oriented databases </a:t>
            </a:r>
            <a:r>
              <a:rPr sz="2400" spc="5" dirty="0">
                <a:latin typeface="Times New Roman"/>
                <a:cs typeface="Times New Roman"/>
              </a:rPr>
              <a:t>don’t </a:t>
            </a:r>
            <a:r>
              <a:rPr sz="2400" spc="15" dirty="0">
                <a:latin typeface="Times New Roman"/>
                <a:cs typeface="Times New Roman"/>
              </a:rPr>
              <a:t>have </a:t>
            </a:r>
            <a:r>
              <a:rPr sz="2400" spc="10" dirty="0">
                <a:latin typeface="Times New Roman"/>
                <a:cs typeface="Times New Roman"/>
              </a:rPr>
              <a:t>ACID </a:t>
            </a:r>
            <a:r>
              <a:rPr sz="2400" spc="15" dirty="0">
                <a:latin typeface="Times New Roman"/>
                <a:cs typeface="Times New Roman"/>
              </a:rPr>
              <a:t> </a:t>
            </a:r>
            <a:r>
              <a:rPr sz="2400" spc="10" dirty="0">
                <a:latin typeface="Times New Roman"/>
                <a:cs typeface="Times New Roman"/>
              </a:rPr>
              <a:t>transactions that span </a:t>
            </a:r>
            <a:r>
              <a:rPr sz="2400" spc="5" dirty="0">
                <a:latin typeface="Times New Roman"/>
                <a:cs typeface="Times New Roman"/>
              </a:rPr>
              <a:t>multiple </a:t>
            </a:r>
            <a:r>
              <a:rPr sz="2400" spc="10" dirty="0">
                <a:latin typeface="Times New Roman"/>
                <a:cs typeface="Times New Roman"/>
              </a:rPr>
              <a:t>aggregates. Instead, they </a:t>
            </a:r>
            <a:r>
              <a:rPr sz="2400" spc="15" dirty="0">
                <a:solidFill>
                  <a:srgbClr val="7F0000"/>
                </a:solidFill>
                <a:latin typeface="Times New Roman"/>
                <a:cs typeface="Times New Roman"/>
              </a:rPr>
              <a:t>support </a:t>
            </a:r>
            <a:r>
              <a:rPr sz="2400" spc="5" dirty="0">
                <a:solidFill>
                  <a:srgbClr val="7F0000"/>
                </a:solidFill>
                <a:latin typeface="Times New Roman"/>
                <a:cs typeface="Times New Roman"/>
              </a:rPr>
              <a:t>atomic </a:t>
            </a:r>
            <a:r>
              <a:rPr sz="2400" spc="10" dirty="0">
                <a:solidFill>
                  <a:srgbClr val="7F0000"/>
                </a:solidFill>
                <a:latin typeface="Times New Roman"/>
                <a:cs typeface="Times New Roman"/>
              </a:rPr>
              <a:t> manipulation </a:t>
            </a:r>
            <a:r>
              <a:rPr sz="2400" spc="15" dirty="0">
                <a:solidFill>
                  <a:srgbClr val="7F0000"/>
                </a:solidFill>
                <a:latin typeface="Times New Roman"/>
                <a:cs typeface="Times New Roman"/>
              </a:rPr>
              <a:t>of </a:t>
            </a:r>
            <a:r>
              <a:rPr sz="2400" spc="10" dirty="0">
                <a:solidFill>
                  <a:srgbClr val="7F0000"/>
                </a:solidFill>
                <a:latin typeface="Times New Roman"/>
                <a:cs typeface="Times New Roman"/>
              </a:rPr>
              <a:t>a </a:t>
            </a:r>
            <a:r>
              <a:rPr sz="2400" spc="5" dirty="0">
                <a:solidFill>
                  <a:srgbClr val="7F0000"/>
                </a:solidFill>
                <a:latin typeface="Times New Roman"/>
                <a:cs typeface="Times New Roman"/>
              </a:rPr>
              <a:t>single </a:t>
            </a:r>
            <a:r>
              <a:rPr sz="2400" spc="10" dirty="0">
                <a:solidFill>
                  <a:srgbClr val="7F0000"/>
                </a:solidFill>
                <a:latin typeface="Times New Roman"/>
                <a:cs typeface="Times New Roman"/>
              </a:rPr>
              <a:t>aggregate </a:t>
            </a:r>
            <a:r>
              <a:rPr sz="2400" spc="5" dirty="0">
                <a:solidFill>
                  <a:srgbClr val="7F0000"/>
                </a:solidFill>
                <a:latin typeface="Times New Roman"/>
                <a:cs typeface="Times New Roman"/>
              </a:rPr>
              <a:t>at </a:t>
            </a:r>
            <a:r>
              <a:rPr sz="2400" spc="10" dirty="0">
                <a:solidFill>
                  <a:srgbClr val="7F0000"/>
                </a:solidFill>
                <a:latin typeface="Times New Roman"/>
                <a:cs typeface="Times New Roman"/>
              </a:rPr>
              <a:t>a </a:t>
            </a:r>
            <a:r>
              <a:rPr sz="2400" spc="5" dirty="0">
                <a:solidFill>
                  <a:srgbClr val="7F0000"/>
                </a:solidFill>
                <a:latin typeface="Times New Roman"/>
                <a:cs typeface="Times New Roman"/>
              </a:rPr>
              <a:t>time: </a:t>
            </a:r>
            <a:r>
              <a:rPr sz="2400" spc="10" dirty="0">
                <a:latin typeface="Times New Roman"/>
                <a:cs typeface="Times New Roman"/>
              </a:rPr>
              <a:t>This means that </a:t>
            </a:r>
            <a:r>
              <a:rPr sz="2400" spc="5" dirty="0">
                <a:latin typeface="Times New Roman"/>
                <a:cs typeface="Times New Roman"/>
              </a:rPr>
              <a:t>if </a:t>
            </a:r>
            <a:r>
              <a:rPr sz="2400" spc="10" dirty="0">
                <a:latin typeface="Times New Roman"/>
                <a:cs typeface="Times New Roman"/>
              </a:rPr>
              <a:t>we need </a:t>
            </a:r>
            <a:r>
              <a:rPr sz="2400" spc="-585" dirty="0">
                <a:latin typeface="Times New Roman"/>
                <a:cs typeface="Times New Roman"/>
              </a:rPr>
              <a:t> </a:t>
            </a:r>
            <a:r>
              <a:rPr sz="2400" spc="5" dirty="0">
                <a:latin typeface="Times New Roman"/>
                <a:cs typeface="Times New Roman"/>
              </a:rPr>
              <a:t>to </a:t>
            </a:r>
            <a:r>
              <a:rPr sz="2400" spc="10" dirty="0">
                <a:latin typeface="Times New Roman"/>
                <a:cs typeface="Times New Roman"/>
              </a:rPr>
              <a:t>manipulate </a:t>
            </a:r>
            <a:r>
              <a:rPr sz="2400" spc="5" dirty="0">
                <a:latin typeface="Times New Roman"/>
                <a:cs typeface="Times New Roman"/>
              </a:rPr>
              <a:t>multiple </a:t>
            </a:r>
            <a:r>
              <a:rPr sz="2400" spc="10" dirty="0">
                <a:latin typeface="Times New Roman"/>
                <a:cs typeface="Times New Roman"/>
              </a:rPr>
              <a:t>aggregates </a:t>
            </a:r>
            <a:r>
              <a:rPr sz="2400" spc="5" dirty="0">
                <a:latin typeface="Times New Roman"/>
                <a:cs typeface="Times New Roman"/>
              </a:rPr>
              <a:t>in </a:t>
            </a:r>
            <a:r>
              <a:rPr sz="2400" spc="10" dirty="0">
                <a:latin typeface="Times New Roman"/>
                <a:cs typeface="Times New Roman"/>
              </a:rPr>
              <a:t>an </a:t>
            </a:r>
            <a:r>
              <a:rPr sz="2400" spc="5" dirty="0">
                <a:latin typeface="Times New Roman"/>
                <a:cs typeface="Times New Roman"/>
              </a:rPr>
              <a:t>atomic </a:t>
            </a:r>
            <a:r>
              <a:rPr sz="2400" spc="-35" dirty="0">
                <a:latin typeface="Times New Roman"/>
                <a:cs typeface="Times New Roman"/>
              </a:rPr>
              <a:t>way, </a:t>
            </a:r>
            <a:r>
              <a:rPr sz="2400" spc="10" dirty="0">
                <a:latin typeface="Times New Roman"/>
                <a:cs typeface="Times New Roman"/>
              </a:rPr>
              <a:t>we </a:t>
            </a:r>
            <a:r>
              <a:rPr sz="2400" spc="15" dirty="0">
                <a:latin typeface="Times New Roman"/>
                <a:cs typeface="Times New Roman"/>
              </a:rPr>
              <a:t>have </a:t>
            </a:r>
            <a:r>
              <a:rPr sz="2400" spc="5" dirty="0">
                <a:latin typeface="Times New Roman"/>
                <a:cs typeface="Times New Roman"/>
              </a:rPr>
              <a:t>to </a:t>
            </a:r>
            <a:r>
              <a:rPr sz="2400" spc="10" dirty="0">
                <a:latin typeface="Times New Roman"/>
                <a:cs typeface="Times New Roman"/>
              </a:rPr>
              <a:t>manage </a:t>
            </a:r>
            <a:r>
              <a:rPr sz="2400" spc="-585" dirty="0">
                <a:latin typeface="Times New Roman"/>
                <a:cs typeface="Times New Roman"/>
              </a:rPr>
              <a:t> </a:t>
            </a:r>
            <a:r>
              <a:rPr sz="2400" spc="10" dirty="0">
                <a:latin typeface="Times New Roman"/>
                <a:cs typeface="Times New Roman"/>
              </a:rPr>
              <a:t>that</a:t>
            </a:r>
            <a:r>
              <a:rPr sz="2400" spc="-10" dirty="0">
                <a:latin typeface="Times New Roman"/>
                <a:cs typeface="Times New Roman"/>
              </a:rPr>
              <a:t> </a:t>
            </a:r>
            <a:r>
              <a:rPr sz="2400" spc="10" dirty="0">
                <a:latin typeface="Times New Roman"/>
                <a:cs typeface="Times New Roman"/>
              </a:rPr>
              <a:t>ourselves</a:t>
            </a:r>
            <a:r>
              <a:rPr sz="2400" spc="-35" dirty="0">
                <a:latin typeface="Times New Roman"/>
                <a:cs typeface="Times New Roman"/>
              </a:rPr>
              <a:t> </a:t>
            </a:r>
            <a:r>
              <a:rPr sz="2400" spc="5" dirty="0">
                <a:latin typeface="Times New Roman"/>
                <a:cs typeface="Times New Roman"/>
              </a:rPr>
              <a:t>in</a:t>
            </a:r>
            <a:r>
              <a:rPr sz="2400" spc="10" dirty="0">
                <a:latin typeface="Times New Roman"/>
                <a:cs typeface="Times New Roman"/>
              </a:rPr>
              <a:t> the</a:t>
            </a:r>
            <a:r>
              <a:rPr sz="2400" dirty="0">
                <a:latin typeface="Times New Roman"/>
                <a:cs typeface="Times New Roman"/>
              </a:rPr>
              <a:t> </a:t>
            </a:r>
            <a:r>
              <a:rPr sz="2400" spc="10" dirty="0">
                <a:latin typeface="Times New Roman"/>
                <a:cs typeface="Times New Roman"/>
              </a:rPr>
              <a:t>application</a:t>
            </a:r>
            <a:r>
              <a:rPr sz="2400" spc="-40" dirty="0">
                <a:latin typeface="Times New Roman"/>
                <a:cs typeface="Times New Roman"/>
              </a:rPr>
              <a:t> </a:t>
            </a:r>
            <a:r>
              <a:rPr sz="2400" spc="10" dirty="0">
                <a:latin typeface="Times New Roman"/>
                <a:cs typeface="Times New Roman"/>
              </a:rPr>
              <a:t>code!</a:t>
            </a:r>
            <a:endParaRPr sz="2400" dirty="0">
              <a:latin typeface="Times New Roman"/>
              <a:cs typeface="Times New Roman"/>
            </a:endParaRPr>
          </a:p>
          <a:p>
            <a:pPr marL="390525" marR="41275" indent="-378460" algn="just">
              <a:lnSpc>
                <a:spcPct val="91300"/>
              </a:lnSpc>
              <a:spcBef>
                <a:spcPts val="560"/>
              </a:spcBef>
              <a:buChar char="•"/>
              <a:tabLst>
                <a:tab pos="390525" algn="l"/>
                <a:tab pos="391160" algn="l"/>
              </a:tabLst>
            </a:pPr>
            <a:r>
              <a:rPr sz="2400" spc="10" dirty="0">
                <a:latin typeface="Times New Roman"/>
                <a:cs typeface="Times New Roman"/>
              </a:rPr>
              <a:t>In </a:t>
            </a:r>
            <a:r>
              <a:rPr sz="2400" spc="5" dirty="0">
                <a:latin typeface="Times New Roman"/>
                <a:cs typeface="Times New Roman"/>
              </a:rPr>
              <a:t>practice, </a:t>
            </a:r>
            <a:r>
              <a:rPr sz="2400" spc="10" dirty="0">
                <a:latin typeface="Times New Roman"/>
                <a:cs typeface="Times New Roman"/>
              </a:rPr>
              <a:t>we </a:t>
            </a:r>
            <a:r>
              <a:rPr sz="2400" spc="5" dirty="0">
                <a:latin typeface="Times New Roman"/>
                <a:cs typeface="Times New Roman"/>
              </a:rPr>
              <a:t>find </a:t>
            </a:r>
            <a:r>
              <a:rPr sz="2400" spc="10" dirty="0">
                <a:latin typeface="Times New Roman"/>
                <a:cs typeface="Times New Roman"/>
              </a:rPr>
              <a:t>that </a:t>
            </a:r>
            <a:r>
              <a:rPr sz="2400" spc="5" dirty="0">
                <a:latin typeface="Times New Roman"/>
                <a:cs typeface="Times New Roman"/>
              </a:rPr>
              <a:t>most </a:t>
            </a:r>
            <a:r>
              <a:rPr sz="2400" spc="15" dirty="0">
                <a:latin typeface="Times New Roman"/>
                <a:cs typeface="Times New Roman"/>
              </a:rPr>
              <a:t>of </a:t>
            </a:r>
            <a:r>
              <a:rPr sz="2400" spc="10" dirty="0">
                <a:latin typeface="Times New Roman"/>
                <a:cs typeface="Times New Roman"/>
              </a:rPr>
              <a:t>the </a:t>
            </a:r>
            <a:r>
              <a:rPr sz="2400" dirty="0">
                <a:latin typeface="Times New Roman"/>
                <a:cs typeface="Times New Roman"/>
              </a:rPr>
              <a:t>time </a:t>
            </a:r>
            <a:r>
              <a:rPr sz="2400" spc="10" dirty="0">
                <a:latin typeface="Times New Roman"/>
                <a:cs typeface="Times New Roman"/>
              </a:rPr>
              <a:t>we are able </a:t>
            </a:r>
            <a:r>
              <a:rPr sz="2400" spc="5" dirty="0">
                <a:latin typeface="Times New Roman"/>
                <a:cs typeface="Times New Roman"/>
              </a:rPr>
              <a:t>to </a:t>
            </a:r>
            <a:r>
              <a:rPr sz="2400" spc="10" dirty="0">
                <a:latin typeface="Times New Roman"/>
                <a:cs typeface="Times New Roman"/>
              </a:rPr>
              <a:t>keep </a:t>
            </a:r>
            <a:r>
              <a:rPr sz="2400" spc="15" dirty="0">
                <a:latin typeface="Times New Roman"/>
                <a:cs typeface="Times New Roman"/>
              </a:rPr>
              <a:t>our </a:t>
            </a:r>
            <a:r>
              <a:rPr sz="2400" spc="20" dirty="0">
                <a:latin typeface="Times New Roman"/>
                <a:cs typeface="Times New Roman"/>
              </a:rPr>
              <a:t> </a:t>
            </a:r>
            <a:r>
              <a:rPr sz="2400" b="1" spc="5" dirty="0">
                <a:latin typeface="Times New Roman"/>
                <a:cs typeface="Times New Roman"/>
              </a:rPr>
              <a:t>atomicity </a:t>
            </a:r>
            <a:r>
              <a:rPr sz="2400" spc="15" dirty="0">
                <a:latin typeface="Times New Roman"/>
                <a:cs typeface="Times New Roman"/>
              </a:rPr>
              <a:t>needs </a:t>
            </a:r>
            <a:r>
              <a:rPr sz="2400" spc="5" dirty="0">
                <a:latin typeface="Times New Roman"/>
                <a:cs typeface="Times New Roman"/>
              </a:rPr>
              <a:t>to within </a:t>
            </a:r>
            <a:r>
              <a:rPr sz="2400" spc="10" dirty="0">
                <a:latin typeface="Times New Roman"/>
                <a:cs typeface="Times New Roman"/>
              </a:rPr>
              <a:t>a </a:t>
            </a:r>
            <a:r>
              <a:rPr sz="2400" spc="5" dirty="0">
                <a:latin typeface="Times New Roman"/>
                <a:cs typeface="Times New Roman"/>
              </a:rPr>
              <a:t>single </a:t>
            </a:r>
            <a:r>
              <a:rPr sz="2400" spc="10" dirty="0">
                <a:latin typeface="Times New Roman"/>
                <a:cs typeface="Times New Roman"/>
              </a:rPr>
              <a:t>aggregate; indeed, that </a:t>
            </a:r>
            <a:r>
              <a:rPr sz="2400" b="1" spc="5" dirty="0">
                <a:latin typeface="Times New Roman"/>
                <a:cs typeface="Times New Roman"/>
              </a:rPr>
              <a:t>is </a:t>
            </a:r>
            <a:r>
              <a:rPr sz="2400" b="1" spc="10" dirty="0">
                <a:latin typeface="Times New Roman"/>
                <a:cs typeface="Times New Roman"/>
              </a:rPr>
              <a:t>part </a:t>
            </a:r>
            <a:r>
              <a:rPr sz="2400" b="1" spc="15" dirty="0">
                <a:latin typeface="Times New Roman"/>
                <a:cs typeface="Times New Roman"/>
              </a:rPr>
              <a:t>of </a:t>
            </a:r>
            <a:r>
              <a:rPr sz="2400" b="1" spc="10" dirty="0">
                <a:latin typeface="Times New Roman"/>
                <a:cs typeface="Times New Roman"/>
              </a:rPr>
              <a:t>the </a:t>
            </a:r>
            <a:r>
              <a:rPr sz="2400" b="1" spc="-585" dirty="0">
                <a:latin typeface="Times New Roman"/>
                <a:cs typeface="Times New Roman"/>
              </a:rPr>
              <a:t> </a:t>
            </a:r>
            <a:r>
              <a:rPr sz="2400" b="1" spc="10" dirty="0">
                <a:latin typeface="Times New Roman"/>
                <a:cs typeface="Times New Roman"/>
              </a:rPr>
              <a:t>consideration</a:t>
            </a:r>
            <a:r>
              <a:rPr sz="2400" b="1" spc="-5" dirty="0">
                <a:latin typeface="Times New Roman"/>
                <a:cs typeface="Times New Roman"/>
              </a:rPr>
              <a:t> </a:t>
            </a:r>
            <a:r>
              <a:rPr sz="2400" b="1" spc="15" dirty="0">
                <a:latin typeface="Times New Roman"/>
                <a:cs typeface="Times New Roman"/>
              </a:rPr>
              <a:t>for</a:t>
            </a:r>
            <a:r>
              <a:rPr sz="2400" b="1" spc="-70" dirty="0">
                <a:latin typeface="Times New Roman"/>
                <a:cs typeface="Times New Roman"/>
              </a:rPr>
              <a:t> </a:t>
            </a:r>
            <a:r>
              <a:rPr sz="2400" b="1" spc="5" dirty="0">
                <a:latin typeface="Times New Roman"/>
                <a:cs typeface="Times New Roman"/>
              </a:rPr>
              <a:t>deciding</a:t>
            </a:r>
            <a:r>
              <a:rPr sz="2400" b="1" spc="35" dirty="0">
                <a:latin typeface="Times New Roman"/>
                <a:cs typeface="Times New Roman"/>
              </a:rPr>
              <a:t> </a:t>
            </a:r>
            <a:r>
              <a:rPr sz="2400" b="1" spc="15" dirty="0">
                <a:latin typeface="Times New Roman"/>
                <a:cs typeface="Times New Roman"/>
              </a:rPr>
              <a:t>how</a:t>
            </a:r>
            <a:r>
              <a:rPr sz="2400" b="1" dirty="0">
                <a:latin typeface="Times New Roman"/>
                <a:cs typeface="Times New Roman"/>
              </a:rPr>
              <a:t> </a:t>
            </a:r>
            <a:r>
              <a:rPr sz="2400" b="1" spc="10" dirty="0">
                <a:latin typeface="Times New Roman"/>
                <a:cs typeface="Times New Roman"/>
              </a:rPr>
              <a:t>to </a:t>
            </a:r>
            <a:r>
              <a:rPr sz="2400" b="1" spc="5" dirty="0">
                <a:latin typeface="Times New Roman"/>
                <a:cs typeface="Times New Roman"/>
              </a:rPr>
              <a:t>divide</a:t>
            </a:r>
            <a:r>
              <a:rPr sz="2400" b="1" spc="25" dirty="0">
                <a:latin typeface="Times New Roman"/>
                <a:cs typeface="Times New Roman"/>
              </a:rPr>
              <a:t> </a:t>
            </a:r>
            <a:r>
              <a:rPr sz="2400" b="1" spc="10" dirty="0">
                <a:latin typeface="Times New Roman"/>
                <a:cs typeface="Times New Roman"/>
              </a:rPr>
              <a:t>up</a:t>
            </a:r>
            <a:r>
              <a:rPr sz="2400" b="1" spc="20" dirty="0">
                <a:latin typeface="Times New Roman"/>
                <a:cs typeface="Times New Roman"/>
              </a:rPr>
              <a:t> </a:t>
            </a:r>
            <a:r>
              <a:rPr sz="2400" b="1" spc="10" dirty="0">
                <a:latin typeface="Times New Roman"/>
                <a:cs typeface="Times New Roman"/>
              </a:rPr>
              <a:t>our</a:t>
            </a:r>
            <a:r>
              <a:rPr sz="2400" b="1" spc="-45" dirty="0">
                <a:latin typeface="Times New Roman"/>
                <a:cs typeface="Times New Roman"/>
              </a:rPr>
              <a:t> </a:t>
            </a:r>
            <a:r>
              <a:rPr sz="2400" b="1" spc="10" dirty="0">
                <a:latin typeface="Times New Roman"/>
                <a:cs typeface="Times New Roman"/>
              </a:rPr>
              <a:t>data </a:t>
            </a:r>
            <a:r>
              <a:rPr sz="2400" b="1" spc="5" dirty="0">
                <a:latin typeface="Times New Roman"/>
                <a:cs typeface="Times New Roman"/>
              </a:rPr>
              <a:t>into</a:t>
            </a:r>
            <a:endParaRPr sz="2400" dirty="0">
              <a:latin typeface="Times New Roman"/>
              <a:cs typeface="Times New Roman"/>
            </a:endParaRPr>
          </a:p>
        </p:txBody>
      </p:sp>
      <p:sp>
        <p:nvSpPr>
          <p:cNvPr id="6" name="object 6"/>
          <p:cNvSpPr txBox="1"/>
          <p:nvPr/>
        </p:nvSpPr>
        <p:spPr>
          <a:xfrm>
            <a:off x="1131710" y="6756913"/>
            <a:ext cx="1431925" cy="394970"/>
          </a:xfrm>
          <a:prstGeom prst="rect">
            <a:avLst/>
          </a:prstGeom>
        </p:spPr>
        <p:txBody>
          <a:bodyPr vert="horz" wrap="square" lIns="0" tIns="15875" rIns="0" bIns="0" rtlCol="0">
            <a:spAutoFit/>
          </a:bodyPr>
          <a:lstStyle/>
          <a:p>
            <a:pPr marL="12700">
              <a:lnSpc>
                <a:spcPct val="100000"/>
              </a:lnSpc>
              <a:spcBef>
                <a:spcPts val="125"/>
              </a:spcBef>
            </a:pPr>
            <a:r>
              <a:rPr sz="2400" b="1" spc="10" dirty="0">
                <a:latin typeface="Times New Roman"/>
                <a:cs typeface="Times New Roman"/>
              </a:rPr>
              <a:t>aggregates</a:t>
            </a:r>
            <a:endParaRPr sz="240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68533" y="2188464"/>
            <a:ext cx="7071359" cy="4057015"/>
          </a:xfrm>
          <a:custGeom>
            <a:avLst/>
            <a:gdLst/>
            <a:ahLst/>
            <a:cxnLst/>
            <a:rect l="l" t="t" r="r" b="b"/>
            <a:pathLst>
              <a:path w="7071359" h="4057015">
                <a:moveTo>
                  <a:pt x="7071357" y="4056888"/>
                </a:moveTo>
                <a:lnTo>
                  <a:pt x="7071357" y="0"/>
                </a:lnTo>
                <a:lnTo>
                  <a:pt x="0" y="0"/>
                </a:lnTo>
                <a:lnTo>
                  <a:pt x="0" y="4053840"/>
                </a:lnTo>
                <a:lnTo>
                  <a:pt x="3048" y="4056888"/>
                </a:lnTo>
                <a:lnTo>
                  <a:pt x="6096" y="4056888"/>
                </a:lnTo>
                <a:lnTo>
                  <a:pt x="6096" y="9144"/>
                </a:lnTo>
                <a:lnTo>
                  <a:pt x="12192" y="3048"/>
                </a:lnTo>
                <a:lnTo>
                  <a:pt x="12192" y="9144"/>
                </a:lnTo>
                <a:lnTo>
                  <a:pt x="7062213" y="9144"/>
                </a:lnTo>
                <a:lnTo>
                  <a:pt x="7062213" y="3048"/>
                </a:lnTo>
                <a:lnTo>
                  <a:pt x="7068309" y="9144"/>
                </a:lnTo>
                <a:lnTo>
                  <a:pt x="7068309" y="4056888"/>
                </a:lnTo>
                <a:lnTo>
                  <a:pt x="7071357" y="4056888"/>
                </a:lnTo>
                <a:close/>
              </a:path>
              <a:path w="7071359" h="4057015">
                <a:moveTo>
                  <a:pt x="12192" y="9144"/>
                </a:moveTo>
                <a:lnTo>
                  <a:pt x="12192" y="3048"/>
                </a:lnTo>
                <a:lnTo>
                  <a:pt x="6096" y="9144"/>
                </a:lnTo>
                <a:lnTo>
                  <a:pt x="12192" y="9144"/>
                </a:lnTo>
                <a:close/>
              </a:path>
              <a:path w="7071359" h="4057015">
                <a:moveTo>
                  <a:pt x="12192" y="4044696"/>
                </a:moveTo>
                <a:lnTo>
                  <a:pt x="12192" y="9144"/>
                </a:lnTo>
                <a:lnTo>
                  <a:pt x="6096" y="9144"/>
                </a:lnTo>
                <a:lnTo>
                  <a:pt x="6096" y="4044696"/>
                </a:lnTo>
                <a:lnTo>
                  <a:pt x="12192" y="4044696"/>
                </a:lnTo>
                <a:close/>
              </a:path>
              <a:path w="7071359" h="4057015">
                <a:moveTo>
                  <a:pt x="7068309" y="4044696"/>
                </a:moveTo>
                <a:lnTo>
                  <a:pt x="6096" y="4044696"/>
                </a:lnTo>
                <a:lnTo>
                  <a:pt x="12192" y="4050792"/>
                </a:lnTo>
                <a:lnTo>
                  <a:pt x="12192" y="4056888"/>
                </a:lnTo>
                <a:lnTo>
                  <a:pt x="7062213" y="4056888"/>
                </a:lnTo>
                <a:lnTo>
                  <a:pt x="7062213" y="4050792"/>
                </a:lnTo>
                <a:lnTo>
                  <a:pt x="7068309" y="4044696"/>
                </a:lnTo>
                <a:close/>
              </a:path>
              <a:path w="7071359" h="4057015">
                <a:moveTo>
                  <a:pt x="12192" y="4056888"/>
                </a:moveTo>
                <a:lnTo>
                  <a:pt x="12192" y="4050792"/>
                </a:lnTo>
                <a:lnTo>
                  <a:pt x="6096" y="4044696"/>
                </a:lnTo>
                <a:lnTo>
                  <a:pt x="6096" y="4056888"/>
                </a:lnTo>
                <a:lnTo>
                  <a:pt x="12192" y="4056888"/>
                </a:lnTo>
                <a:close/>
              </a:path>
              <a:path w="7071359" h="4057015">
                <a:moveTo>
                  <a:pt x="7068309" y="9144"/>
                </a:moveTo>
                <a:lnTo>
                  <a:pt x="7062213" y="3048"/>
                </a:lnTo>
                <a:lnTo>
                  <a:pt x="7062213" y="9144"/>
                </a:lnTo>
                <a:lnTo>
                  <a:pt x="7068309" y="9144"/>
                </a:lnTo>
                <a:close/>
              </a:path>
              <a:path w="7071359" h="4057015">
                <a:moveTo>
                  <a:pt x="7068309" y="4044696"/>
                </a:moveTo>
                <a:lnTo>
                  <a:pt x="7068309" y="9144"/>
                </a:lnTo>
                <a:lnTo>
                  <a:pt x="7062213" y="9144"/>
                </a:lnTo>
                <a:lnTo>
                  <a:pt x="7062213" y="4044696"/>
                </a:lnTo>
                <a:lnTo>
                  <a:pt x="7068309" y="4044696"/>
                </a:lnTo>
                <a:close/>
              </a:path>
              <a:path w="7071359" h="4057015">
                <a:moveTo>
                  <a:pt x="7068309" y="4056888"/>
                </a:moveTo>
                <a:lnTo>
                  <a:pt x="7068309" y="4044696"/>
                </a:lnTo>
                <a:lnTo>
                  <a:pt x="7062213" y="4050792"/>
                </a:lnTo>
                <a:lnTo>
                  <a:pt x="7062213" y="4056888"/>
                </a:lnTo>
                <a:lnTo>
                  <a:pt x="7068309" y="4056888"/>
                </a:lnTo>
                <a:close/>
              </a:path>
            </a:pathLst>
          </a:custGeom>
          <a:solidFill>
            <a:srgbClr val="3232CC"/>
          </a:solidFill>
        </p:spPr>
        <p:txBody>
          <a:bodyPr wrap="square" lIns="0" tIns="0" rIns="0" bIns="0" rtlCol="0"/>
          <a:lstStyle/>
          <a:p>
            <a:endParaRPr/>
          </a:p>
        </p:txBody>
      </p:sp>
      <p:sp>
        <p:nvSpPr>
          <p:cNvPr id="3" name="object 3"/>
          <p:cNvSpPr txBox="1">
            <a:spLocks noGrp="1"/>
          </p:cNvSpPr>
          <p:nvPr>
            <p:ph type="body" idx="1"/>
          </p:nvPr>
        </p:nvSpPr>
        <p:spPr>
          <a:prstGeom prst="rect">
            <a:avLst/>
          </a:prstGeom>
        </p:spPr>
        <p:txBody>
          <a:bodyPr vert="horz" wrap="square" lIns="0" tIns="107315" rIns="0" bIns="0" rtlCol="0">
            <a:spAutoFit/>
          </a:bodyPr>
          <a:lstStyle/>
          <a:p>
            <a:pPr marL="975360" indent="-378460">
              <a:lnSpc>
                <a:spcPct val="100000"/>
              </a:lnSpc>
              <a:spcBef>
                <a:spcPts val="845"/>
              </a:spcBef>
              <a:buChar char="•"/>
              <a:tabLst>
                <a:tab pos="975360" algn="l"/>
                <a:tab pos="975994" algn="l"/>
              </a:tabLst>
            </a:pPr>
            <a:r>
              <a:rPr spc="-5" dirty="0"/>
              <a:t>NoSQL</a:t>
            </a:r>
            <a:r>
              <a:rPr spc="-45" dirty="0"/>
              <a:t> </a:t>
            </a:r>
            <a:r>
              <a:rPr spc="-5" dirty="0"/>
              <a:t>data</a:t>
            </a:r>
            <a:r>
              <a:rPr spc="-50" dirty="0"/>
              <a:t> </a:t>
            </a:r>
            <a:r>
              <a:rPr spc="-15" dirty="0"/>
              <a:t>models</a:t>
            </a:r>
          </a:p>
          <a:p>
            <a:pPr marL="975360" indent="-378460">
              <a:lnSpc>
                <a:spcPct val="100000"/>
              </a:lnSpc>
              <a:spcBef>
                <a:spcPts val="740"/>
              </a:spcBef>
              <a:buChar char="•"/>
              <a:tabLst>
                <a:tab pos="975360" algn="l"/>
                <a:tab pos="975994" algn="l"/>
              </a:tabLst>
            </a:pPr>
            <a:r>
              <a:rPr spc="-5" dirty="0">
                <a:solidFill>
                  <a:srgbClr val="FF0000"/>
                </a:solidFill>
              </a:rPr>
              <a:t>Key-value,</a:t>
            </a:r>
            <a:r>
              <a:rPr spc="-50" dirty="0">
                <a:solidFill>
                  <a:srgbClr val="FF0000"/>
                </a:solidFill>
              </a:rPr>
              <a:t> </a:t>
            </a:r>
            <a:r>
              <a:rPr spc="-10" dirty="0">
                <a:solidFill>
                  <a:srgbClr val="FF0000"/>
                </a:solidFill>
              </a:rPr>
              <a:t>document,</a:t>
            </a:r>
            <a:r>
              <a:rPr spc="-50" dirty="0">
                <a:solidFill>
                  <a:srgbClr val="FF0000"/>
                </a:solidFill>
              </a:rPr>
              <a:t> </a:t>
            </a:r>
            <a:r>
              <a:rPr spc="-15" dirty="0">
                <a:solidFill>
                  <a:srgbClr val="FF0000"/>
                </a:solidFill>
              </a:rPr>
              <a:t>column</a:t>
            </a:r>
            <a:r>
              <a:rPr dirty="0">
                <a:solidFill>
                  <a:srgbClr val="FF0000"/>
                </a:solidFill>
              </a:rPr>
              <a:t> </a:t>
            </a:r>
            <a:r>
              <a:rPr spc="-5" dirty="0">
                <a:solidFill>
                  <a:srgbClr val="FF0000"/>
                </a:solidFill>
              </a:rPr>
              <a:t>databases</a:t>
            </a:r>
          </a:p>
          <a:p>
            <a:pPr marL="975360" indent="-378460">
              <a:lnSpc>
                <a:spcPct val="100000"/>
              </a:lnSpc>
              <a:spcBef>
                <a:spcPts val="720"/>
              </a:spcBef>
              <a:buChar char="•"/>
              <a:tabLst>
                <a:tab pos="975360" algn="l"/>
                <a:tab pos="975994" algn="l"/>
              </a:tabLst>
            </a:pPr>
            <a:r>
              <a:rPr spc="-5" dirty="0"/>
              <a:t>Distribution</a:t>
            </a:r>
            <a:r>
              <a:rPr spc="-85" dirty="0"/>
              <a:t> </a:t>
            </a:r>
            <a:r>
              <a:rPr spc="-15" dirty="0"/>
              <a:t>models</a:t>
            </a:r>
          </a:p>
          <a:p>
            <a:pPr marL="975360" indent="-378460">
              <a:lnSpc>
                <a:spcPct val="100000"/>
              </a:lnSpc>
              <a:spcBef>
                <a:spcPts val="720"/>
              </a:spcBef>
              <a:buChar char="•"/>
              <a:tabLst>
                <a:tab pos="975360" algn="l"/>
                <a:tab pos="975994" algn="l"/>
              </a:tabLst>
            </a:pPr>
            <a:r>
              <a:rPr spc="-5" dirty="0"/>
              <a:t>Consistency</a:t>
            </a:r>
          </a:p>
          <a:p>
            <a:pPr marL="975360" indent="-378460">
              <a:lnSpc>
                <a:spcPct val="100000"/>
              </a:lnSpc>
              <a:spcBef>
                <a:spcPts val="745"/>
              </a:spcBef>
              <a:buChar char="•"/>
              <a:tabLst>
                <a:tab pos="975360" algn="l"/>
                <a:tab pos="975994" algn="l"/>
              </a:tabLst>
            </a:pPr>
            <a:r>
              <a:rPr spc="-5" dirty="0"/>
              <a:t>Map-Reduce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24</a:t>
            </a:fld>
            <a:endParaRPr spc="15" dirty="0"/>
          </a:p>
        </p:txBody>
      </p:sp>
      <p:sp>
        <p:nvSpPr>
          <p:cNvPr id="4" name="object 4"/>
          <p:cNvSpPr txBox="1">
            <a:spLocks noGrp="1"/>
          </p:cNvSpPr>
          <p:nvPr>
            <p:ph type="title"/>
          </p:nvPr>
        </p:nvSpPr>
        <p:spPr>
          <a:xfrm>
            <a:off x="2262519" y="1023620"/>
            <a:ext cx="6780530" cy="563245"/>
          </a:xfrm>
          <a:prstGeom prst="rect">
            <a:avLst/>
          </a:prstGeom>
        </p:spPr>
        <p:txBody>
          <a:bodyPr vert="horz" wrap="square" lIns="0" tIns="15875" rIns="0" bIns="0" rtlCol="0">
            <a:spAutoFit/>
          </a:bodyPr>
          <a:lstStyle/>
          <a:p>
            <a:pPr marL="12700">
              <a:lnSpc>
                <a:spcPct val="100000"/>
              </a:lnSpc>
              <a:spcBef>
                <a:spcPts val="125"/>
              </a:spcBef>
            </a:pPr>
            <a:r>
              <a:rPr spc="10" dirty="0"/>
              <a:t>N</a:t>
            </a:r>
            <a:r>
              <a:rPr spc="20" dirty="0"/>
              <a:t>oS</a:t>
            </a:r>
            <a:r>
              <a:rPr spc="10" dirty="0"/>
              <a:t>Q</a:t>
            </a:r>
            <a:r>
              <a:rPr spc="15" dirty="0"/>
              <a:t>L</a:t>
            </a:r>
            <a:r>
              <a:rPr spc="-185" dirty="0"/>
              <a:t> </a:t>
            </a:r>
            <a:r>
              <a:rPr spc="20" dirty="0"/>
              <a:t>da</a:t>
            </a:r>
            <a:r>
              <a:rPr spc="5" dirty="0"/>
              <a:t>t</a:t>
            </a:r>
            <a:r>
              <a:rPr spc="20" dirty="0"/>
              <a:t>aba</a:t>
            </a:r>
            <a:r>
              <a:rPr spc="5" dirty="0"/>
              <a:t>s</a:t>
            </a:r>
            <a:r>
              <a:rPr dirty="0"/>
              <a:t>e</a:t>
            </a:r>
            <a:r>
              <a:rPr spc="5" dirty="0"/>
              <a:t>s:</a:t>
            </a:r>
            <a:r>
              <a:rPr spc="-229" dirty="0"/>
              <a:t> </a:t>
            </a:r>
            <a:r>
              <a:rPr spc="10" dirty="0"/>
              <a:t>A</a:t>
            </a:r>
            <a:r>
              <a:rPr spc="20" dirty="0"/>
              <a:t>gg</a:t>
            </a:r>
            <a:r>
              <a:rPr spc="-70" dirty="0"/>
              <a:t>r</a:t>
            </a:r>
            <a:r>
              <a:rPr dirty="0"/>
              <a:t>e</a:t>
            </a:r>
            <a:r>
              <a:rPr spc="20" dirty="0"/>
              <a:t>ga</a:t>
            </a:r>
            <a:r>
              <a:rPr spc="5" dirty="0"/>
              <a:t>t</a:t>
            </a:r>
            <a:r>
              <a:rPr dirty="0"/>
              <a:t>e</a:t>
            </a:r>
            <a:r>
              <a:rPr spc="15" dirty="0"/>
              <a:t>d </a:t>
            </a:r>
            <a:r>
              <a:rPr spc="10" dirty="0"/>
              <a:t>DBs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2566" y="551180"/>
            <a:ext cx="8460105" cy="629285"/>
          </a:xfrm>
          <a:prstGeom prst="rect">
            <a:avLst/>
          </a:prstGeom>
        </p:spPr>
        <p:txBody>
          <a:bodyPr vert="horz" wrap="square" lIns="0" tIns="13970" rIns="0" bIns="0" rtlCol="0">
            <a:spAutoFit/>
          </a:bodyPr>
          <a:lstStyle/>
          <a:p>
            <a:pPr marL="12700">
              <a:lnSpc>
                <a:spcPct val="100000"/>
              </a:lnSpc>
              <a:spcBef>
                <a:spcPts val="110"/>
              </a:spcBef>
            </a:pPr>
            <a:r>
              <a:rPr sz="3950" spc="5" dirty="0"/>
              <a:t>Key-Value</a:t>
            </a:r>
            <a:r>
              <a:rPr sz="3950" spc="20" dirty="0"/>
              <a:t> </a:t>
            </a:r>
            <a:r>
              <a:rPr sz="3950" spc="10" dirty="0"/>
              <a:t>and</a:t>
            </a:r>
            <a:r>
              <a:rPr sz="3950" spc="-15" dirty="0"/>
              <a:t> </a:t>
            </a:r>
            <a:r>
              <a:rPr sz="3950" dirty="0"/>
              <a:t>Document</a:t>
            </a:r>
            <a:r>
              <a:rPr sz="3950" spc="50" dirty="0"/>
              <a:t> </a:t>
            </a:r>
            <a:r>
              <a:rPr sz="3950" spc="5" dirty="0"/>
              <a:t>Data</a:t>
            </a:r>
            <a:r>
              <a:rPr sz="3950" spc="15" dirty="0"/>
              <a:t> </a:t>
            </a:r>
            <a:r>
              <a:rPr sz="3950" spc="5" dirty="0"/>
              <a:t>Models</a:t>
            </a:r>
            <a:endParaRPr sz="3950" dirty="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753753" y="1468629"/>
            <a:ext cx="9304655" cy="4518545"/>
          </a:xfrm>
          <a:prstGeom prst="rect">
            <a:avLst/>
          </a:prstGeom>
        </p:spPr>
        <p:txBody>
          <a:bodyPr vert="horz" wrap="square" lIns="0" tIns="53975" rIns="0" bIns="0" rtlCol="0">
            <a:spAutoFit/>
          </a:bodyPr>
          <a:lstStyle/>
          <a:p>
            <a:pPr marL="390525" marR="10160" indent="-378460" algn="just">
              <a:lnSpc>
                <a:spcPts val="2620"/>
              </a:lnSpc>
              <a:spcBef>
                <a:spcPts val="425"/>
              </a:spcBef>
              <a:buChar char="•"/>
              <a:tabLst>
                <a:tab pos="390525" algn="l"/>
                <a:tab pos="391160" algn="l"/>
              </a:tabLst>
            </a:pPr>
            <a:r>
              <a:rPr lang="en-IN" sz="2400" spc="-90" dirty="0">
                <a:latin typeface="Times New Roman"/>
                <a:cs typeface="Times New Roman"/>
              </a:rPr>
              <a:t>K</a:t>
            </a:r>
            <a:r>
              <a:rPr sz="2400" spc="10" dirty="0" err="1">
                <a:latin typeface="Times New Roman"/>
                <a:cs typeface="Times New Roman"/>
              </a:rPr>
              <a:t>ey</a:t>
            </a:r>
            <a:r>
              <a:rPr sz="2400" spc="10" dirty="0">
                <a:latin typeface="Times New Roman"/>
                <a:cs typeface="Times New Roman"/>
              </a:rPr>
              <a:t>-value </a:t>
            </a:r>
            <a:r>
              <a:rPr sz="2400" spc="15" dirty="0">
                <a:latin typeface="Times New Roman"/>
                <a:cs typeface="Times New Roman"/>
              </a:rPr>
              <a:t>and </a:t>
            </a:r>
            <a:r>
              <a:rPr lang="en-IN" sz="2400" spc="15" dirty="0">
                <a:latin typeface="Times New Roman"/>
                <a:cs typeface="Times New Roman"/>
              </a:rPr>
              <a:t>D</a:t>
            </a:r>
            <a:r>
              <a:rPr sz="2400" spc="15" dirty="0" err="1">
                <a:latin typeface="Times New Roman"/>
                <a:cs typeface="Times New Roman"/>
              </a:rPr>
              <a:t>ocument</a:t>
            </a:r>
            <a:r>
              <a:rPr sz="2400" spc="15" dirty="0">
                <a:latin typeface="Times New Roman"/>
                <a:cs typeface="Times New Roman"/>
              </a:rPr>
              <a:t> </a:t>
            </a:r>
            <a:r>
              <a:rPr sz="2400" spc="10" dirty="0">
                <a:latin typeface="Times New Roman"/>
                <a:cs typeface="Times New Roman"/>
              </a:rPr>
              <a:t>databases were strongly </a:t>
            </a:r>
            <a:r>
              <a:rPr sz="2400" spc="-585" dirty="0">
                <a:latin typeface="Times New Roman"/>
                <a:cs typeface="Times New Roman"/>
              </a:rPr>
              <a:t> </a:t>
            </a:r>
            <a:r>
              <a:rPr sz="2400" spc="10" dirty="0">
                <a:latin typeface="Times New Roman"/>
                <a:cs typeface="Times New Roman"/>
              </a:rPr>
              <a:t>aggregate-oriented</a:t>
            </a:r>
            <a:endParaRPr sz="2400" dirty="0">
              <a:latin typeface="Times New Roman"/>
              <a:cs typeface="Times New Roman"/>
            </a:endParaRPr>
          </a:p>
          <a:p>
            <a:pPr marL="390525" marR="5080" indent="-378460" algn="just">
              <a:lnSpc>
                <a:spcPct val="91100"/>
              </a:lnSpc>
              <a:spcBef>
                <a:spcPts val="1985"/>
              </a:spcBef>
              <a:buFont typeface="Times New Roman"/>
              <a:buChar char="•"/>
              <a:tabLst>
                <a:tab pos="390525" algn="l"/>
                <a:tab pos="391160" algn="l"/>
              </a:tabLst>
            </a:pPr>
            <a:r>
              <a:rPr sz="2400" b="1" spc="5" dirty="0">
                <a:solidFill>
                  <a:srgbClr val="7F0000"/>
                </a:solidFill>
                <a:latin typeface="Times New Roman"/>
                <a:cs typeface="Times New Roman"/>
              </a:rPr>
              <a:t>In </a:t>
            </a:r>
            <a:r>
              <a:rPr sz="2400" b="1" spc="10" dirty="0">
                <a:solidFill>
                  <a:srgbClr val="7F0000"/>
                </a:solidFill>
                <a:latin typeface="Times New Roman"/>
                <a:cs typeface="Times New Roman"/>
              </a:rPr>
              <a:t>a </a:t>
            </a:r>
            <a:r>
              <a:rPr sz="2400" b="1" spc="15" dirty="0">
                <a:solidFill>
                  <a:srgbClr val="7F0000"/>
                </a:solidFill>
                <a:latin typeface="Times New Roman"/>
                <a:cs typeface="Times New Roman"/>
              </a:rPr>
              <a:t>key-value </a:t>
            </a:r>
            <a:r>
              <a:rPr sz="2400" b="1" spc="10" dirty="0">
                <a:solidFill>
                  <a:srgbClr val="7F0000"/>
                </a:solidFill>
                <a:latin typeface="Times New Roman"/>
                <a:cs typeface="Times New Roman"/>
              </a:rPr>
              <a:t>database, the aggregate </a:t>
            </a:r>
            <a:r>
              <a:rPr sz="2400" b="1" spc="5" dirty="0">
                <a:solidFill>
                  <a:srgbClr val="7F0000"/>
                </a:solidFill>
                <a:latin typeface="Times New Roman"/>
                <a:cs typeface="Times New Roman"/>
              </a:rPr>
              <a:t>is </a:t>
            </a:r>
            <a:r>
              <a:rPr sz="2400" b="1" spc="10" dirty="0">
                <a:solidFill>
                  <a:srgbClr val="7F0000"/>
                </a:solidFill>
                <a:latin typeface="Times New Roman"/>
                <a:cs typeface="Times New Roman"/>
              </a:rPr>
              <a:t>opaque </a:t>
            </a:r>
            <a:r>
              <a:rPr sz="2400" spc="5" dirty="0">
                <a:latin typeface="Times New Roman"/>
                <a:cs typeface="Times New Roman"/>
              </a:rPr>
              <a:t>to </a:t>
            </a:r>
            <a:r>
              <a:rPr sz="2400" spc="10" dirty="0">
                <a:latin typeface="Times New Roman"/>
                <a:cs typeface="Times New Roman"/>
              </a:rPr>
              <a:t>the database: </a:t>
            </a:r>
            <a:r>
              <a:rPr sz="2400" spc="5" dirty="0">
                <a:latin typeface="Times New Roman"/>
                <a:cs typeface="Times New Roman"/>
              </a:rPr>
              <a:t>just </a:t>
            </a:r>
            <a:r>
              <a:rPr sz="2400" spc="-585" dirty="0">
                <a:latin typeface="Times New Roman"/>
                <a:cs typeface="Times New Roman"/>
              </a:rPr>
              <a:t> </a:t>
            </a:r>
            <a:r>
              <a:rPr sz="2400" spc="5" dirty="0">
                <a:latin typeface="Times New Roman"/>
                <a:cs typeface="Times New Roman"/>
              </a:rPr>
              <a:t>some </a:t>
            </a:r>
            <a:r>
              <a:rPr sz="2400" spc="10" dirty="0">
                <a:latin typeface="Times New Roman"/>
                <a:cs typeface="Times New Roman"/>
              </a:rPr>
              <a:t>big blob </a:t>
            </a:r>
            <a:r>
              <a:rPr sz="2400" spc="15" dirty="0">
                <a:latin typeface="Times New Roman"/>
                <a:cs typeface="Times New Roman"/>
              </a:rPr>
              <a:t>of </a:t>
            </a:r>
            <a:r>
              <a:rPr sz="2400" spc="5" dirty="0">
                <a:latin typeface="Times New Roman"/>
                <a:cs typeface="Times New Roman"/>
              </a:rPr>
              <a:t>bits. </a:t>
            </a:r>
            <a:endParaRPr lang="en-IN" sz="2400" spc="5" dirty="0">
              <a:latin typeface="Times New Roman"/>
              <a:cs typeface="Times New Roman"/>
            </a:endParaRPr>
          </a:p>
          <a:p>
            <a:pPr marL="847725" marR="5080" lvl="1" indent="-378460" algn="just">
              <a:lnSpc>
                <a:spcPct val="91100"/>
              </a:lnSpc>
              <a:spcBef>
                <a:spcPts val="1985"/>
              </a:spcBef>
              <a:buFont typeface="Times New Roman"/>
              <a:buChar char="•"/>
              <a:tabLst>
                <a:tab pos="390525" algn="l"/>
                <a:tab pos="391160" algn="l"/>
              </a:tabLst>
            </a:pPr>
            <a:r>
              <a:rPr sz="2400" spc="15" dirty="0">
                <a:latin typeface="Times New Roman"/>
                <a:cs typeface="Times New Roman"/>
              </a:rPr>
              <a:t>The </a:t>
            </a:r>
            <a:r>
              <a:rPr sz="2400" spc="10" dirty="0">
                <a:latin typeface="Times New Roman"/>
                <a:cs typeface="Times New Roman"/>
              </a:rPr>
              <a:t>advantage </a:t>
            </a:r>
            <a:r>
              <a:rPr sz="2400" spc="15" dirty="0">
                <a:latin typeface="Times New Roman"/>
                <a:cs typeface="Times New Roman"/>
              </a:rPr>
              <a:t>of </a:t>
            </a:r>
            <a:r>
              <a:rPr sz="2400" spc="10" dirty="0">
                <a:latin typeface="Times New Roman"/>
                <a:cs typeface="Times New Roman"/>
              </a:rPr>
              <a:t>opacity </a:t>
            </a:r>
            <a:r>
              <a:rPr sz="2400" spc="5" dirty="0">
                <a:latin typeface="Times New Roman"/>
                <a:cs typeface="Times New Roman"/>
              </a:rPr>
              <a:t>is </a:t>
            </a:r>
            <a:r>
              <a:rPr sz="2400" spc="10" dirty="0">
                <a:latin typeface="Times New Roman"/>
                <a:cs typeface="Times New Roman"/>
              </a:rPr>
              <a:t>that </a:t>
            </a:r>
            <a:r>
              <a:rPr sz="2400" b="1" spc="25" dirty="0">
                <a:solidFill>
                  <a:srgbClr val="7F0000"/>
                </a:solidFill>
                <a:latin typeface="Times New Roman"/>
                <a:cs typeface="Times New Roman"/>
              </a:rPr>
              <a:t>we </a:t>
            </a:r>
            <a:r>
              <a:rPr sz="2400" b="1" spc="15" dirty="0">
                <a:solidFill>
                  <a:srgbClr val="7F0000"/>
                </a:solidFill>
                <a:latin typeface="Times New Roman"/>
                <a:cs typeface="Times New Roman"/>
              </a:rPr>
              <a:t>can </a:t>
            </a:r>
            <a:r>
              <a:rPr sz="2400" b="1" dirty="0">
                <a:solidFill>
                  <a:srgbClr val="7F0000"/>
                </a:solidFill>
                <a:latin typeface="Times New Roman"/>
                <a:cs typeface="Times New Roman"/>
              </a:rPr>
              <a:t>store </a:t>
            </a:r>
            <a:r>
              <a:rPr sz="2400" b="1" spc="5" dirty="0">
                <a:solidFill>
                  <a:srgbClr val="7F0000"/>
                </a:solidFill>
                <a:latin typeface="Times New Roman"/>
                <a:cs typeface="Times New Roman"/>
              </a:rPr>
              <a:t> </a:t>
            </a:r>
            <a:r>
              <a:rPr sz="2400" b="1" spc="15" dirty="0">
                <a:solidFill>
                  <a:srgbClr val="7F0000"/>
                </a:solidFill>
                <a:latin typeface="Times New Roman"/>
                <a:cs typeface="Times New Roman"/>
              </a:rPr>
              <a:t>whatever </a:t>
            </a:r>
            <a:r>
              <a:rPr sz="2400" b="1" spc="25" dirty="0">
                <a:solidFill>
                  <a:srgbClr val="7F0000"/>
                </a:solidFill>
                <a:latin typeface="Times New Roman"/>
                <a:cs typeface="Times New Roman"/>
              </a:rPr>
              <a:t>we </a:t>
            </a:r>
            <a:r>
              <a:rPr sz="2400" b="1" spc="5" dirty="0">
                <a:solidFill>
                  <a:srgbClr val="7F0000"/>
                </a:solidFill>
                <a:latin typeface="Times New Roman"/>
                <a:cs typeface="Times New Roman"/>
              </a:rPr>
              <a:t>like in </a:t>
            </a:r>
            <a:r>
              <a:rPr sz="2400" b="1" spc="10" dirty="0">
                <a:solidFill>
                  <a:srgbClr val="7F0000"/>
                </a:solidFill>
                <a:latin typeface="Times New Roman"/>
                <a:cs typeface="Times New Roman"/>
              </a:rPr>
              <a:t>the aggregate</a:t>
            </a:r>
            <a:r>
              <a:rPr sz="2400" spc="10" dirty="0">
                <a:latin typeface="Times New Roman"/>
                <a:cs typeface="Times New Roman"/>
              </a:rPr>
              <a:t>. </a:t>
            </a:r>
            <a:endParaRPr lang="en-IN" sz="2400" spc="10" dirty="0">
              <a:latin typeface="Times New Roman"/>
              <a:cs typeface="Times New Roman"/>
            </a:endParaRPr>
          </a:p>
          <a:p>
            <a:pPr marL="847725" marR="5080" lvl="1" indent="-378460" algn="just">
              <a:lnSpc>
                <a:spcPct val="91100"/>
              </a:lnSpc>
              <a:spcBef>
                <a:spcPts val="1985"/>
              </a:spcBef>
              <a:buFont typeface="Times New Roman"/>
              <a:buChar char="•"/>
              <a:tabLst>
                <a:tab pos="390525" algn="l"/>
                <a:tab pos="391160" algn="l"/>
              </a:tabLst>
            </a:pPr>
            <a:r>
              <a:rPr sz="2400" spc="10" dirty="0">
                <a:latin typeface="Times New Roman"/>
                <a:cs typeface="Times New Roman"/>
              </a:rPr>
              <a:t>It </a:t>
            </a:r>
            <a:r>
              <a:rPr sz="2400" spc="5" dirty="0">
                <a:latin typeface="Times New Roman"/>
                <a:cs typeface="Times New Roman"/>
              </a:rPr>
              <a:t>is </a:t>
            </a:r>
            <a:r>
              <a:rPr sz="2400" spc="10" dirty="0">
                <a:latin typeface="Times New Roman"/>
                <a:cs typeface="Times New Roman"/>
              </a:rPr>
              <a:t>the </a:t>
            </a:r>
            <a:r>
              <a:rPr sz="2400" spc="5" dirty="0">
                <a:latin typeface="Times New Roman"/>
                <a:cs typeface="Times New Roman"/>
              </a:rPr>
              <a:t>responsibility </a:t>
            </a:r>
            <a:r>
              <a:rPr sz="2400" spc="15" dirty="0">
                <a:latin typeface="Times New Roman"/>
                <a:cs typeface="Times New Roman"/>
              </a:rPr>
              <a:t>of </a:t>
            </a:r>
            <a:r>
              <a:rPr sz="2400" spc="10" dirty="0">
                <a:latin typeface="Times New Roman"/>
                <a:cs typeface="Times New Roman"/>
              </a:rPr>
              <a:t>the </a:t>
            </a:r>
            <a:r>
              <a:rPr sz="2400" spc="15" dirty="0">
                <a:latin typeface="Times New Roman"/>
                <a:cs typeface="Times New Roman"/>
              </a:rPr>
              <a:t> </a:t>
            </a:r>
            <a:r>
              <a:rPr sz="2400" spc="10" dirty="0">
                <a:latin typeface="Times New Roman"/>
                <a:cs typeface="Times New Roman"/>
              </a:rPr>
              <a:t>application </a:t>
            </a:r>
            <a:r>
              <a:rPr sz="2400" spc="5" dirty="0">
                <a:latin typeface="Times New Roman"/>
                <a:cs typeface="Times New Roman"/>
              </a:rPr>
              <a:t>to </a:t>
            </a:r>
            <a:r>
              <a:rPr sz="2400" spc="10" dirty="0">
                <a:latin typeface="Times New Roman"/>
                <a:cs typeface="Times New Roman"/>
              </a:rPr>
              <a:t>understand what was stored. Since key-value </a:t>
            </a:r>
            <a:r>
              <a:rPr sz="2400" spc="5" dirty="0">
                <a:latin typeface="Times New Roman"/>
                <a:cs typeface="Times New Roman"/>
              </a:rPr>
              <a:t>stores </a:t>
            </a:r>
            <a:r>
              <a:rPr sz="2400" spc="10" dirty="0">
                <a:latin typeface="Times New Roman"/>
                <a:cs typeface="Times New Roman"/>
              </a:rPr>
              <a:t> </a:t>
            </a:r>
            <a:r>
              <a:rPr sz="2400" spc="5" dirty="0">
                <a:latin typeface="Times New Roman"/>
                <a:cs typeface="Times New Roman"/>
              </a:rPr>
              <a:t>always </a:t>
            </a:r>
            <a:r>
              <a:rPr sz="2400" spc="10" dirty="0">
                <a:latin typeface="Times New Roman"/>
                <a:cs typeface="Times New Roman"/>
              </a:rPr>
              <a:t>use primary-key </a:t>
            </a:r>
            <a:r>
              <a:rPr sz="2400" spc="5" dirty="0">
                <a:latin typeface="Times New Roman"/>
                <a:cs typeface="Times New Roman"/>
              </a:rPr>
              <a:t>access, </a:t>
            </a:r>
            <a:r>
              <a:rPr sz="2400" spc="10" dirty="0">
                <a:latin typeface="Times New Roman"/>
                <a:cs typeface="Times New Roman"/>
              </a:rPr>
              <a:t>they generally </a:t>
            </a:r>
            <a:r>
              <a:rPr sz="2400" spc="15" dirty="0">
                <a:latin typeface="Times New Roman"/>
                <a:cs typeface="Times New Roman"/>
              </a:rPr>
              <a:t>have </a:t>
            </a:r>
            <a:r>
              <a:rPr sz="2400" spc="10" dirty="0">
                <a:latin typeface="Times New Roman"/>
                <a:cs typeface="Times New Roman"/>
              </a:rPr>
              <a:t>great performances, </a:t>
            </a:r>
            <a:r>
              <a:rPr sz="2400" spc="-585" dirty="0">
                <a:latin typeface="Times New Roman"/>
                <a:cs typeface="Times New Roman"/>
              </a:rPr>
              <a:t> </a:t>
            </a:r>
            <a:r>
              <a:rPr sz="2400" spc="10" dirty="0">
                <a:solidFill>
                  <a:srgbClr val="7F0000"/>
                </a:solidFill>
                <a:latin typeface="Times New Roman"/>
                <a:cs typeface="Times New Roman"/>
              </a:rPr>
              <a:t>Descended </a:t>
            </a:r>
            <a:r>
              <a:rPr sz="2400" spc="10" dirty="0">
                <a:latin typeface="Times New Roman"/>
                <a:cs typeface="Times New Roman"/>
              </a:rPr>
              <a:t>as they are </a:t>
            </a:r>
            <a:r>
              <a:rPr sz="2400" spc="10" dirty="0">
                <a:solidFill>
                  <a:srgbClr val="7F0000"/>
                </a:solidFill>
                <a:latin typeface="Times New Roman"/>
                <a:cs typeface="Times New Roman"/>
              </a:rPr>
              <a:t>from </a:t>
            </a:r>
            <a:r>
              <a:rPr sz="2400" spc="-5" dirty="0">
                <a:solidFill>
                  <a:srgbClr val="7F0000"/>
                </a:solidFill>
                <a:latin typeface="Times New Roman"/>
                <a:cs typeface="Times New Roman"/>
              </a:rPr>
              <a:t>Amazon’s </a:t>
            </a:r>
            <a:r>
              <a:rPr sz="2400" spc="10" dirty="0">
                <a:solidFill>
                  <a:srgbClr val="7F0000"/>
                </a:solidFill>
                <a:latin typeface="Times New Roman"/>
                <a:cs typeface="Times New Roman"/>
              </a:rPr>
              <a:t>Dynamo database</a:t>
            </a:r>
            <a:r>
              <a:rPr sz="2400" spc="10" dirty="0">
                <a:latin typeface="Times New Roman"/>
                <a:cs typeface="Times New Roman"/>
              </a:rPr>
              <a:t>—a </a:t>
            </a:r>
            <a:r>
              <a:rPr sz="2400" spc="5" dirty="0">
                <a:latin typeface="Times New Roman"/>
                <a:cs typeface="Times New Roman"/>
              </a:rPr>
              <a:t>platform </a:t>
            </a:r>
            <a:r>
              <a:rPr sz="2400" spc="10" dirty="0">
                <a:latin typeface="Times New Roman"/>
                <a:cs typeface="Times New Roman"/>
              </a:rPr>
              <a:t> designed </a:t>
            </a:r>
            <a:r>
              <a:rPr sz="2400" spc="5" dirty="0">
                <a:latin typeface="Times New Roman"/>
                <a:cs typeface="Times New Roman"/>
              </a:rPr>
              <a:t>for </a:t>
            </a:r>
            <a:r>
              <a:rPr sz="2400" spc="10" dirty="0">
                <a:latin typeface="Times New Roman"/>
                <a:cs typeface="Times New Roman"/>
              </a:rPr>
              <a:t>a nonstop </a:t>
            </a:r>
            <a:r>
              <a:rPr sz="2400" spc="15" dirty="0">
                <a:latin typeface="Times New Roman"/>
                <a:cs typeface="Times New Roman"/>
              </a:rPr>
              <a:t>shopping </a:t>
            </a:r>
            <a:r>
              <a:rPr sz="2400" spc="10" dirty="0">
                <a:latin typeface="Times New Roman"/>
                <a:cs typeface="Times New Roman"/>
              </a:rPr>
              <a:t>cart service—Key-values </a:t>
            </a:r>
            <a:r>
              <a:rPr sz="2400" spc="5" dirty="0">
                <a:latin typeface="Times New Roman"/>
                <a:cs typeface="Times New Roman"/>
              </a:rPr>
              <a:t>stores </a:t>
            </a:r>
            <a:r>
              <a:rPr sz="2400" spc="10" dirty="0">
                <a:latin typeface="Times New Roman"/>
                <a:cs typeface="Times New Roman"/>
              </a:rPr>
              <a:t> </a:t>
            </a:r>
            <a:r>
              <a:rPr sz="2400" spc="5" dirty="0">
                <a:latin typeface="Times New Roman"/>
                <a:cs typeface="Times New Roman"/>
              </a:rPr>
              <a:t>essentially</a:t>
            </a:r>
            <a:r>
              <a:rPr sz="2400" spc="10" dirty="0">
                <a:latin typeface="Times New Roman"/>
                <a:cs typeface="Times New Roman"/>
              </a:rPr>
              <a:t> </a:t>
            </a:r>
            <a:r>
              <a:rPr sz="2400" spc="5" dirty="0">
                <a:latin typeface="Times New Roman"/>
                <a:cs typeface="Times New Roman"/>
              </a:rPr>
              <a:t>act</a:t>
            </a:r>
            <a:r>
              <a:rPr sz="2400" dirty="0">
                <a:latin typeface="Times New Roman"/>
                <a:cs typeface="Times New Roman"/>
              </a:rPr>
              <a:t> </a:t>
            </a:r>
            <a:r>
              <a:rPr sz="2400" spc="5" dirty="0">
                <a:latin typeface="Times New Roman"/>
                <a:cs typeface="Times New Roman"/>
              </a:rPr>
              <a:t>like</a:t>
            </a:r>
            <a:r>
              <a:rPr sz="2400" dirty="0">
                <a:latin typeface="Times New Roman"/>
                <a:cs typeface="Times New Roman"/>
              </a:rPr>
              <a:t> large,</a:t>
            </a:r>
            <a:r>
              <a:rPr sz="2400" spc="-5" dirty="0">
                <a:latin typeface="Times New Roman"/>
                <a:cs typeface="Times New Roman"/>
              </a:rPr>
              <a:t> </a:t>
            </a:r>
            <a:r>
              <a:rPr sz="2400" spc="5" dirty="0">
                <a:latin typeface="Times New Roman"/>
                <a:cs typeface="Times New Roman"/>
              </a:rPr>
              <a:t>distributed</a:t>
            </a:r>
            <a:r>
              <a:rPr sz="2400" spc="-10" dirty="0">
                <a:latin typeface="Times New Roman"/>
                <a:cs typeface="Times New Roman"/>
              </a:rPr>
              <a:t> </a:t>
            </a:r>
            <a:r>
              <a:rPr sz="2400" spc="10" dirty="0">
                <a:latin typeface="Times New Roman"/>
                <a:cs typeface="Times New Roman"/>
              </a:rPr>
              <a:t>hashmap</a:t>
            </a:r>
            <a:r>
              <a:rPr sz="2400" spc="-15" dirty="0">
                <a:latin typeface="Times New Roman"/>
                <a:cs typeface="Times New Roman"/>
              </a:rPr>
              <a:t> </a:t>
            </a:r>
            <a:r>
              <a:rPr sz="2400" spc="10" dirty="0">
                <a:latin typeface="Times New Roman"/>
                <a:cs typeface="Times New Roman"/>
              </a:rPr>
              <a:t>data</a:t>
            </a:r>
            <a:r>
              <a:rPr sz="2400" spc="5" dirty="0">
                <a:latin typeface="Times New Roman"/>
                <a:cs typeface="Times New Roman"/>
              </a:rPr>
              <a:t> structures</a:t>
            </a:r>
            <a:r>
              <a:rPr sz="2200" spc="5" dirty="0">
                <a:latin typeface="Times New Roman"/>
                <a:cs typeface="Times New Roman"/>
              </a:rPr>
              <a:t>.</a:t>
            </a:r>
            <a:endParaRPr sz="2200" dirty="0">
              <a:latin typeface="Times New Roman"/>
              <a:cs typeface="Times New Roman"/>
            </a:endParaRPr>
          </a:p>
        </p:txBody>
      </p:sp>
      <p:sp>
        <p:nvSpPr>
          <p:cNvPr id="5" name="object 5"/>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25</a:t>
            </a:fld>
            <a:endParaRPr spc="15" dirty="0"/>
          </a:p>
        </p:txBody>
      </p:sp>
      <p:sp>
        <p:nvSpPr>
          <p:cNvPr id="7" name="object 5">
            <a:extLst>
              <a:ext uri="{FF2B5EF4-FFF2-40B4-BE49-F238E27FC236}">
                <a16:creationId xmlns:a16="http://schemas.microsoft.com/office/drawing/2014/main" id="{974F5156-085E-30D6-35C1-D812F7B11A38}"/>
              </a:ext>
            </a:extLst>
          </p:cNvPr>
          <p:cNvSpPr/>
          <p:nvPr/>
        </p:nvSpPr>
        <p:spPr>
          <a:xfrm>
            <a:off x="729877" y="6919831"/>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8" name="object 6">
            <a:extLst>
              <a:ext uri="{FF2B5EF4-FFF2-40B4-BE49-F238E27FC236}">
                <a16:creationId xmlns:a16="http://schemas.microsoft.com/office/drawing/2014/main" id="{1AC4CEBF-0D0A-2C04-F985-FD3F86E57005}"/>
              </a:ext>
            </a:extLst>
          </p:cNvPr>
          <p:cNvSpPr txBox="1">
            <a:spLocks/>
          </p:cNvSpPr>
          <p:nvPr/>
        </p:nvSpPr>
        <p:spPr>
          <a:xfrm>
            <a:off x="9296293" y="7005890"/>
            <a:ext cx="274320" cy="223520"/>
          </a:xfrm>
          <a:prstGeom prst="rect">
            <a:avLst/>
          </a:prstGeom>
        </p:spPr>
        <p:txBody>
          <a:bodyPr vert="horz" wrap="square" lIns="0" tIns="0" rIns="0" bIns="0" rtlCol="0">
            <a:spAutoFit/>
          </a:bodyPr>
          <a:lstStyle>
            <a:defPPr>
              <a:defRPr lang="en-US"/>
            </a:defPPr>
            <a:lvl1pPr marL="0" algn="l" defTabSz="914400" rtl="0" eaLnBrk="1" latinLnBrk="0" hangingPunct="1">
              <a:defRPr sz="15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
              <a:lnSpc>
                <a:spcPts val="1590"/>
              </a:lnSpc>
            </a:pPr>
            <a:fld id="{81D60167-4931-47E6-BA6A-407CBD079E47}" type="slidenum">
              <a:rPr lang="en-IN" spc="15" smtClean="0"/>
              <a:pPr marL="40640">
                <a:lnSpc>
                  <a:spcPts val="1590"/>
                </a:lnSpc>
              </a:pPr>
              <a:t>25</a:t>
            </a:fld>
            <a:endParaRPr lang="en-IN" spc="1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1952" y="554228"/>
            <a:ext cx="4604385" cy="629285"/>
          </a:xfrm>
          <a:prstGeom prst="rect">
            <a:avLst/>
          </a:prstGeom>
        </p:spPr>
        <p:txBody>
          <a:bodyPr vert="horz" wrap="square" lIns="0" tIns="13970" rIns="0" bIns="0" rtlCol="0">
            <a:spAutoFit/>
          </a:bodyPr>
          <a:lstStyle/>
          <a:p>
            <a:pPr marL="12700">
              <a:lnSpc>
                <a:spcPct val="100000"/>
              </a:lnSpc>
              <a:spcBef>
                <a:spcPts val="110"/>
              </a:spcBef>
            </a:pPr>
            <a:r>
              <a:rPr sz="3950" dirty="0"/>
              <a:t>Key-Values:</a:t>
            </a:r>
            <a:r>
              <a:rPr sz="3950" spc="10" dirty="0"/>
              <a:t> </a:t>
            </a:r>
            <a:r>
              <a:rPr sz="3950" spc="5" dirty="0"/>
              <a:t>example</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455301" y="2505455"/>
            <a:ext cx="8071104" cy="242925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26</a:t>
            </a:fld>
            <a:endParaRPr spc="1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48D8B5-3202-8AAB-2C2F-F5D208C63CFC}"/>
              </a:ext>
            </a:extLst>
          </p:cNvPr>
          <p:cNvSpPr txBox="1"/>
          <p:nvPr/>
        </p:nvSpPr>
        <p:spPr>
          <a:xfrm>
            <a:off x="546100" y="1952625"/>
            <a:ext cx="9677400" cy="1695336"/>
          </a:xfrm>
          <a:prstGeom prst="rect">
            <a:avLst/>
          </a:prstGeom>
          <a:noFill/>
        </p:spPr>
        <p:txBody>
          <a:bodyPr wrap="square">
            <a:spAutoFit/>
          </a:bodyPr>
          <a:lstStyle/>
          <a:p>
            <a:pPr marL="390525" marR="491490" indent="-378460" algn="just">
              <a:lnSpc>
                <a:spcPts val="2620"/>
              </a:lnSpc>
              <a:spcBef>
                <a:spcPts val="2080"/>
              </a:spcBef>
              <a:buChar char="•"/>
              <a:tabLst>
                <a:tab pos="390525" algn="l"/>
                <a:tab pos="391160" algn="l"/>
              </a:tabLst>
            </a:pPr>
            <a:r>
              <a:rPr lang="en-US" sz="2400" spc="10" dirty="0">
                <a:latin typeface="Times New Roman"/>
                <a:cs typeface="Times New Roman"/>
              </a:rPr>
              <a:t>In contrast, a document database is able to see a structure in the  aggregate, but imposes limits on what we can place in it, defining  allowable structures and types. </a:t>
            </a:r>
          </a:p>
          <a:p>
            <a:pPr marL="390525" marR="491490" indent="-378460" algn="just">
              <a:lnSpc>
                <a:spcPts val="2620"/>
              </a:lnSpc>
              <a:spcBef>
                <a:spcPts val="2080"/>
              </a:spcBef>
              <a:buChar char="•"/>
              <a:tabLst>
                <a:tab pos="390525" algn="l"/>
                <a:tab pos="391160" algn="l"/>
              </a:tabLst>
            </a:pPr>
            <a:r>
              <a:rPr lang="en-US" sz="2400" spc="10" dirty="0">
                <a:latin typeface="Times New Roman"/>
                <a:cs typeface="Times New Roman"/>
              </a:rPr>
              <a:t>In return, however, </a:t>
            </a:r>
            <a:r>
              <a:rPr lang="en-US" sz="2400" spc="10" dirty="0">
                <a:solidFill>
                  <a:srgbClr val="FF0000"/>
                </a:solidFill>
                <a:latin typeface="Times New Roman"/>
                <a:cs typeface="Times New Roman"/>
              </a:rPr>
              <a:t>more  flexibility when accessing data.</a:t>
            </a:r>
          </a:p>
        </p:txBody>
      </p:sp>
      <p:sp>
        <p:nvSpPr>
          <p:cNvPr id="6" name="object 2">
            <a:extLst>
              <a:ext uri="{FF2B5EF4-FFF2-40B4-BE49-F238E27FC236}">
                <a16:creationId xmlns:a16="http://schemas.microsoft.com/office/drawing/2014/main" id="{3212B342-EC23-CB5D-5764-EE49005AD7E9}"/>
              </a:ext>
            </a:extLst>
          </p:cNvPr>
          <p:cNvSpPr txBox="1">
            <a:spLocks noGrp="1"/>
          </p:cNvSpPr>
          <p:nvPr>
            <p:ph type="title"/>
          </p:nvPr>
        </p:nvSpPr>
        <p:spPr>
          <a:xfrm>
            <a:off x="1122566" y="551180"/>
            <a:ext cx="8460105" cy="629285"/>
          </a:xfrm>
          <a:prstGeom prst="rect">
            <a:avLst/>
          </a:prstGeom>
        </p:spPr>
        <p:txBody>
          <a:bodyPr vert="horz" wrap="square" lIns="0" tIns="13970" rIns="0" bIns="0" rtlCol="0">
            <a:spAutoFit/>
          </a:bodyPr>
          <a:lstStyle/>
          <a:p>
            <a:pPr marL="12700">
              <a:lnSpc>
                <a:spcPct val="100000"/>
              </a:lnSpc>
              <a:spcBef>
                <a:spcPts val="110"/>
              </a:spcBef>
            </a:pPr>
            <a:r>
              <a:rPr sz="3950" spc="5" dirty="0"/>
              <a:t>Key-Value</a:t>
            </a:r>
            <a:r>
              <a:rPr sz="3950" spc="20" dirty="0"/>
              <a:t> </a:t>
            </a:r>
            <a:r>
              <a:rPr sz="3950" spc="10" dirty="0"/>
              <a:t>and</a:t>
            </a:r>
            <a:r>
              <a:rPr sz="3950" spc="-15" dirty="0"/>
              <a:t> </a:t>
            </a:r>
            <a:r>
              <a:rPr sz="3950" dirty="0"/>
              <a:t>Document</a:t>
            </a:r>
            <a:r>
              <a:rPr sz="3950" spc="50" dirty="0"/>
              <a:t> </a:t>
            </a:r>
            <a:r>
              <a:rPr sz="3950" spc="5" dirty="0"/>
              <a:t>Data</a:t>
            </a:r>
            <a:r>
              <a:rPr sz="3950" spc="15" dirty="0"/>
              <a:t> </a:t>
            </a:r>
            <a:r>
              <a:rPr sz="3950" spc="5" dirty="0"/>
              <a:t>Models</a:t>
            </a:r>
            <a:endParaRPr sz="3950" dirty="0"/>
          </a:p>
        </p:txBody>
      </p:sp>
      <p:sp>
        <p:nvSpPr>
          <p:cNvPr id="7" name="object 3">
            <a:extLst>
              <a:ext uri="{FF2B5EF4-FFF2-40B4-BE49-F238E27FC236}">
                <a16:creationId xmlns:a16="http://schemas.microsoft.com/office/drawing/2014/main" id="{D5A28846-9B34-86FD-8B84-252E717A1F7B}"/>
              </a:ext>
            </a:extLst>
          </p:cNvPr>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8" name="object 5">
            <a:extLst>
              <a:ext uri="{FF2B5EF4-FFF2-40B4-BE49-F238E27FC236}">
                <a16:creationId xmlns:a16="http://schemas.microsoft.com/office/drawing/2014/main" id="{D15E6CE6-2092-ACA8-38DA-9F0F7D4E5AA8}"/>
              </a:ext>
            </a:extLst>
          </p:cNvPr>
          <p:cNvSpPr/>
          <p:nvPr/>
        </p:nvSpPr>
        <p:spPr>
          <a:xfrm>
            <a:off x="729877" y="6919831"/>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9" name="object 6">
            <a:extLst>
              <a:ext uri="{FF2B5EF4-FFF2-40B4-BE49-F238E27FC236}">
                <a16:creationId xmlns:a16="http://schemas.microsoft.com/office/drawing/2014/main" id="{D896331E-554F-B17C-AAD0-5B944E3DD690}"/>
              </a:ext>
            </a:extLst>
          </p:cNvPr>
          <p:cNvSpPr txBox="1">
            <a:spLocks/>
          </p:cNvSpPr>
          <p:nvPr/>
        </p:nvSpPr>
        <p:spPr>
          <a:xfrm>
            <a:off x="9296293" y="7005890"/>
            <a:ext cx="274320" cy="223520"/>
          </a:xfrm>
          <a:prstGeom prst="rect">
            <a:avLst/>
          </a:prstGeom>
        </p:spPr>
        <p:txBody>
          <a:bodyPr vert="horz" wrap="square" lIns="0" tIns="0" rIns="0" bIns="0" rtlCol="0">
            <a:spAutoFit/>
          </a:bodyPr>
          <a:lstStyle>
            <a:defPPr>
              <a:defRPr lang="en-US"/>
            </a:defPPr>
            <a:lvl1pPr marL="0" algn="l" defTabSz="914400" rtl="0" eaLnBrk="1" latinLnBrk="0" hangingPunct="1">
              <a:defRPr sz="15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
              <a:lnSpc>
                <a:spcPts val="1590"/>
              </a:lnSpc>
            </a:pPr>
            <a:fld id="{81D60167-4931-47E6-BA6A-407CBD079E47}" type="slidenum">
              <a:rPr lang="en-IN" spc="15" smtClean="0"/>
              <a:pPr marL="40640">
                <a:lnSpc>
                  <a:spcPts val="1590"/>
                </a:lnSpc>
              </a:pPr>
              <a:t>27</a:t>
            </a:fld>
            <a:endParaRPr lang="en-IN" spc="15" dirty="0"/>
          </a:p>
        </p:txBody>
      </p:sp>
    </p:spTree>
    <p:extLst>
      <p:ext uri="{BB962C8B-B14F-4D97-AF65-F5344CB8AC3E}">
        <p14:creationId xmlns:p14="http://schemas.microsoft.com/office/powerpoint/2010/main" val="290145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2126" y="554228"/>
            <a:ext cx="7883525" cy="629285"/>
          </a:xfrm>
          <a:prstGeom prst="rect">
            <a:avLst/>
          </a:prstGeom>
        </p:spPr>
        <p:txBody>
          <a:bodyPr vert="horz" wrap="square" lIns="0" tIns="13970" rIns="0" bIns="0" rtlCol="0">
            <a:spAutoFit/>
          </a:bodyPr>
          <a:lstStyle/>
          <a:p>
            <a:pPr marL="12700">
              <a:lnSpc>
                <a:spcPct val="100000"/>
              </a:lnSpc>
              <a:spcBef>
                <a:spcPts val="110"/>
              </a:spcBef>
            </a:pPr>
            <a:r>
              <a:rPr sz="3950" dirty="0"/>
              <a:t>Documents:</a:t>
            </a:r>
            <a:r>
              <a:rPr sz="3950" spc="50" dirty="0"/>
              <a:t> </a:t>
            </a:r>
            <a:r>
              <a:rPr sz="3950" spc="5" dirty="0"/>
              <a:t>example</a:t>
            </a:r>
            <a:r>
              <a:rPr sz="3950" spc="25" dirty="0"/>
              <a:t> </a:t>
            </a:r>
            <a:r>
              <a:rPr sz="3950" spc="5" dirty="0"/>
              <a:t>(JSON</a:t>
            </a:r>
            <a:r>
              <a:rPr sz="3950" spc="25" dirty="0"/>
              <a:t> </a:t>
            </a:r>
            <a:r>
              <a:rPr sz="3950" dirty="0"/>
              <a:t>format)</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2415421" y="1661160"/>
            <a:ext cx="6348984" cy="4584191"/>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28</a:t>
            </a:fld>
            <a:endParaRPr spc="1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2566" y="551180"/>
            <a:ext cx="8460105" cy="629285"/>
          </a:xfrm>
          <a:prstGeom prst="rect">
            <a:avLst/>
          </a:prstGeom>
        </p:spPr>
        <p:txBody>
          <a:bodyPr vert="horz" wrap="square" lIns="0" tIns="13970" rIns="0" bIns="0" rtlCol="0">
            <a:spAutoFit/>
          </a:bodyPr>
          <a:lstStyle/>
          <a:p>
            <a:pPr marL="12700">
              <a:lnSpc>
                <a:spcPct val="100000"/>
              </a:lnSpc>
              <a:spcBef>
                <a:spcPts val="110"/>
              </a:spcBef>
            </a:pPr>
            <a:r>
              <a:rPr sz="3950" spc="5" dirty="0"/>
              <a:t>Key-Value</a:t>
            </a:r>
            <a:r>
              <a:rPr sz="3950" spc="20" dirty="0"/>
              <a:t> </a:t>
            </a:r>
            <a:r>
              <a:rPr sz="3950" spc="10" dirty="0"/>
              <a:t>and</a:t>
            </a:r>
            <a:r>
              <a:rPr sz="3950" spc="-15" dirty="0"/>
              <a:t> </a:t>
            </a:r>
            <a:r>
              <a:rPr sz="3950" dirty="0"/>
              <a:t>Document</a:t>
            </a:r>
            <a:r>
              <a:rPr sz="3950" spc="50" dirty="0"/>
              <a:t> </a:t>
            </a:r>
            <a:r>
              <a:rPr sz="3950" spc="5" dirty="0"/>
              <a:t>Data</a:t>
            </a:r>
            <a:r>
              <a:rPr sz="3950" spc="15" dirty="0"/>
              <a:t> </a:t>
            </a:r>
            <a:r>
              <a:rPr sz="3950" spc="5" dirty="0"/>
              <a:t>Models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753753" y="1468629"/>
            <a:ext cx="9255760" cy="4748992"/>
          </a:xfrm>
          <a:prstGeom prst="rect">
            <a:avLst/>
          </a:prstGeom>
        </p:spPr>
        <p:txBody>
          <a:bodyPr vert="horz" wrap="square" lIns="0" tIns="53975" rIns="0" bIns="0" rtlCol="0">
            <a:spAutoFit/>
          </a:bodyPr>
          <a:lstStyle/>
          <a:p>
            <a:pPr marL="390525" marR="598170" indent="-378460" algn="just">
              <a:lnSpc>
                <a:spcPts val="2620"/>
              </a:lnSpc>
              <a:spcBef>
                <a:spcPts val="425"/>
              </a:spcBef>
              <a:buChar char="•"/>
              <a:tabLst>
                <a:tab pos="390525" algn="l"/>
                <a:tab pos="391160" algn="l"/>
              </a:tabLst>
            </a:pPr>
            <a:r>
              <a:rPr sz="2400" spc="-20" dirty="0">
                <a:latin typeface="Times New Roman"/>
                <a:cs typeface="Times New Roman"/>
              </a:rPr>
              <a:t>With </a:t>
            </a:r>
            <a:r>
              <a:rPr sz="2400" spc="10" dirty="0">
                <a:latin typeface="Times New Roman"/>
                <a:cs typeface="Times New Roman"/>
              </a:rPr>
              <a:t>a key-value </a:t>
            </a:r>
            <a:r>
              <a:rPr sz="2400" spc="5" dirty="0">
                <a:latin typeface="Times New Roman"/>
                <a:cs typeface="Times New Roman"/>
              </a:rPr>
              <a:t>store, </a:t>
            </a:r>
            <a:r>
              <a:rPr sz="2400" spc="10" dirty="0">
                <a:latin typeface="Times New Roman"/>
                <a:cs typeface="Times New Roman"/>
              </a:rPr>
              <a:t>we can only </a:t>
            </a:r>
            <a:r>
              <a:rPr sz="2400" spc="5" dirty="0">
                <a:latin typeface="Times New Roman"/>
                <a:cs typeface="Times New Roman"/>
              </a:rPr>
              <a:t>access </a:t>
            </a:r>
            <a:r>
              <a:rPr sz="2400" spc="10" dirty="0">
                <a:latin typeface="Times New Roman"/>
                <a:cs typeface="Times New Roman"/>
              </a:rPr>
              <a:t>an aggregate </a:t>
            </a:r>
            <a:r>
              <a:rPr sz="2400" spc="15" dirty="0">
                <a:latin typeface="Times New Roman"/>
                <a:cs typeface="Times New Roman"/>
              </a:rPr>
              <a:t>by lookup </a:t>
            </a:r>
            <a:r>
              <a:rPr sz="2400" spc="-585" dirty="0">
                <a:latin typeface="Times New Roman"/>
                <a:cs typeface="Times New Roman"/>
              </a:rPr>
              <a:t> </a:t>
            </a:r>
            <a:r>
              <a:rPr sz="2400" spc="10" dirty="0">
                <a:latin typeface="Times New Roman"/>
                <a:cs typeface="Times New Roman"/>
              </a:rPr>
              <a:t>based</a:t>
            </a:r>
            <a:r>
              <a:rPr sz="2400" spc="-20" dirty="0">
                <a:latin typeface="Times New Roman"/>
                <a:cs typeface="Times New Roman"/>
              </a:rPr>
              <a:t> </a:t>
            </a:r>
            <a:r>
              <a:rPr sz="2400" spc="15" dirty="0">
                <a:latin typeface="Times New Roman"/>
                <a:cs typeface="Times New Roman"/>
              </a:rPr>
              <a:t>on</a:t>
            </a:r>
            <a:r>
              <a:rPr sz="2400" spc="10" dirty="0">
                <a:latin typeface="Times New Roman"/>
                <a:cs typeface="Times New Roman"/>
              </a:rPr>
              <a:t> </a:t>
            </a:r>
            <a:r>
              <a:rPr sz="2400" dirty="0">
                <a:latin typeface="Times New Roman"/>
                <a:cs typeface="Times New Roman"/>
              </a:rPr>
              <a:t>its</a:t>
            </a:r>
            <a:r>
              <a:rPr sz="2400" spc="-10" dirty="0">
                <a:latin typeface="Times New Roman"/>
                <a:cs typeface="Times New Roman"/>
              </a:rPr>
              <a:t> </a:t>
            </a:r>
            <a:r>
              <a:rPr sz="2400" spc="15" dirty="0">
                <a:latin typeface="Times New Roman"/>
                <a:cs typeface="Times New Roman"/>
              </a:rPr>
              <a:t>key</a:t>
            </a:r>
            <a:endParaRPr sz="2400" dirty="0">
              <a:latin typeface="Times New Roman"/>
              <a:cs typeface="Times New Roman"/>
            </a:endParaRPr>
          </a:p>
          <a:p>
            <a:pPr algn="just">
              <a:lnSpc>
                <a:spcPct val="100000"/>
              </a:lnSpc>
              <a:spcBef>
                <a:spcPts val="5"/>
              </a:spcBef>
              <a:buFont typeface="Times New Roman"/>
              <a:buChar char="•"/>
            </a:pPr>
            <a:endParaRPr sz="3250" dirty="0">
              <a:latin typeface="Times New Roman"/>
              <a:cs typeface="Times New Roman"/>
            </a:endParaRPr>
          </a:p>
          <a:p>
            <a:pPr marL="390525" marR="188595" indent="-378460" algn="just">
              <a:lnSpc>
                <a:spcPct val="91000"/>
              </a:lnSpc>
              <a:buChar char="•"/>
              <a:tabLst>
                <a:tab pos="390525" algn="l"/>
                <a:tab pos="391160" algn="l"/>
              </a:tabLst>
            </a:pPr>
            <a:r>
              <a:rPr sz="2400" spc="10" dirty="0">
                <a:latin typeface="Times New Roman"/>
                <a:cs typeface="Times New Roman"/>
              </a:rPr>
              <a:t>At the </a:t>
            </a:r>
            <a:r>
              <a:rPr sz="2400" spc="5" dirty="0">
                <a:latin typeface="Times New Roman"/>
                <a:cs typeface="Times New Roman"/>
              </a:rPr>
              <a:t>simplest level, </a:t>
            </a:r>
            <a:r>
              <a:rPr sz="2400" spc="10" dirty="0">
                <a:latin typeface="Times New Roman"/>
                <a:cs typeface="Times New Roman"/>
              </a:rPr>
              <a:t>even </a:t>
            </a:r>
            <a:r>
              <a:rPr sz="2400" spc="5" dirty="0">
                <a:latin typeface="Times New Roman"/>
                <a:cs typeface="Times New Roman"/>
              </a:rPr>
              <a:t>in </a:t>
            </a:r>
            <a:r>
              <a:rPr sz="2400" spc="15" dirty="0">
                <a:latin typeface="Times New Roman"/>
                <a:cs typeface="Times New Roman"/>
              </a:rPr>
              <a:t>document </a:t>
            </a:r>
            <a:r>
              <a:rPr sz="2400" spc="10" dirty="0">
                <a:latin typeface="Times New Roman"/>
                <a:cs typeface="Times New Roman"/>
              </a:rPr>
              <a:t>databases documents can </a:t>
            </a:r>
            <a:r>
              <a:rPr sz="2400" spc="15" dirty="0">
                <a:latin typeface="Times New Roman"/>
                <a:cs typeface="Times New Roman"/>
              </a:rPr>
              <a:t>be </a:t>
            </a:r>
            <a:r>
              <a:rPr sz="2400" spc="20" dirty="0">
                <a:latin typeface="Times New Roman"/>
                <a:cs typeface="Times New Roman"/>
              </a:rPr>
              <a:t> </a:t>
            </a:r>
            <a:r>
              <a:rPr sz="2400" spc="5" dirty="0">
                <a:latin typeface="Times New Roman"/>
                <a:cs typeface="Times New Roman"/>
              </a:rPr>
              <a:t>stored </a:t>
            </a:r>
            <a:r>
              <a:rPr sz="2400" spc="15" dirty="0">
                <a:latin typeface="Times New Roman"/>
                <a:cs typeface="Times New Roman"/>
              </a:rPr>
              <a:t>and </a:t>
            </a:r>
            <a:r>
              <a:rPr sz="2400" spc="10" dirty="0">
                <a:latin typeface="Times New Roman"/>
                <a:cs typeface="Times New Roman"/>
              </a:rPr>
              <a:t>retrieved </a:t>
            </a:r>
            <a:r>
              <a:rPr sz="2400" spc="15" dirty="0">
                <a:latin typeface="Times New Roman"/>
                <a:cs typeface="Times New Roman"/>
              </a:rPr>
              <a:t>by ID </a:t>
            </a:r>
            <a:r>
              <a:rPr sz="2400" spc="10" dirty="0">
                <a:latin typeface="Times New Roman"/>
                <a:cs typeface="Times New Roman"/>
              </a:rPr>
              <a:t>(as key-values </a:t>
            </a:r>
            <a:r>
              <a:rPr sz="2400" spc="5" dirty="0">
                <a:latin typeface="Times New Roman"/>
                <a:cs typeface="Times New Roman"/>
              </a:rPr>
              <a:t>stores). </a:t>
            </a:r>
            <a:r>
              <a:rPr sz="2400" dirty="0">
                <a:latin typeface="Times New Roman"/>
                <a:cs typeface="Times New Roman"/>
              </a:rPr>
              <a:t>however, </a:t>
            </a:r>
            <a:r>
              <a:rPr sz="2400" spc="5" dirty="0">
                <a:latin typeface="Times New Roman"/>
                <a:cs typeface="Times New Roman"/>
              </a:rPr>
              <a:t>in </a:t>
            </a:r>
            <a:r>
              <a:rPr sz="2400" spc="10" dirty="0">
                <a:latin typeface="Times New Roman"/>
                <a:cs typeface="Times New Roman"/>
              </a:rPr>
              <a:t>general, </a:t>
            </a:r>
            <a:r>
              <a:rPr sz="2400" spc="-585" dirty="0">
                <a:latin typeface="Times New Roman"/>
                <a:cs typeface="Times New Roman"/>
              </a:rPr>
              <a:t> </a:t>
            </a:r>
            <a:r>
              <a:rPr sz="2400" spc="10" dirty="0">
                <a:solidFill>
                  <a:srgbClr val="3265FF"/>
                </a:solidFill>
                <a:latin typeface="Times New Roman"/>
                <a:cs typeface="Times New Roman"/>
              </a:rPr>
              <a:t>we can </a:t>
            </a:r>
            <a:r>
              <a:rPr sz="2400" spc="5" dirty="0">
                <a:solidFill>
                  <a:srgbClr val="3265FF"/>
                </a:solidFill>
                <a:latin typeface="Times New Roman"/>
                <a:cs typeface="Times New Roman"/>
              </a:rPr>
              <a:t>submit </a:t>
            </a:r>
            <a:r>
              <a:rPr sz="2400" spc="10" dirty="0">
                <a:solidFill>
                  <a:srgbClr val="3265FF"/>
                </a:solidFill>
                <a:latin typeface="Times New Roman"/>
                <a:cs typeface="Times New Roman"/>
              </a:rPr>
              <a:t>queries </a:t>
            </a:r>
            <a:r>
              <a:rPr sz="2400" spc="5" dirty="0">
                <a:solidFill>
                  <a:srgbClr val="3265FF"/>
                </a:solidFill>
                <a:latin typeface="Times New Roman"/>
                <a:cs typeface="Times New Roman"/>
              </a:rPr>
              <a:t>to </a:t>
            </a:r>
            <a:r>
              <a:rPr sz="2400" spc="10" dirty="0">
                <a:solidFill>
                  <a:srgbClr val="3265FF"/>
                </a:solidFill>
                <a:latin typeface="Times New Roman"/>
                <a:cs typeface="Times New Roman"/>
              </a:rPr>
              <a:t>the database based </a:t>
            </a:r>
            <a:r>
              <a:rPr sz="2400" spc="15" dirty="0">
                <a:solidFill>
                  <a:srgbClr val="3265FF"/>
                </a:solidFill>
                <a:latin typeface="Times New Roman"/>
                <a:cs typeface="Times New Roman"/>
              </a:rPr>
              <a:t>on </a:t>
            </a:r>
            <a:r>
              <a:rPr sz="2400" spc="10" dirty="0">
                <a:solidFill>
                  <a:srgbClr val="3265FF"/>
                </a:solidFill>
                <a:latin typeface="Times New Roman"/>
                <a:cs typeface="Times New Roman"/>
              </a:rPr>
              <a:t>the </a:t>
            </a:r>
            <a:r>
              <a:rPr sz="2400" spc="5" dirty="0">
                <a:solidFill>
                  <a:srgbClr val="3265FF"/>
                </a:solidFill>
                <a:latin typeface="Times New Roman"/>
                <a:cs typeface="Times New Roman"/>
              </a:rPr>
              <a:t>fields in </a:t>
            </a:r>
            <a:r>
              <a:rPr sz="2400" spc="10" dirty="0">
                <a:solidFill>
                  <a:srgbClr val="3265FF"/>
                </a:solidFill>
                <a:latin typeface="Times New Roman"/>
                <a:cs typeface="Times New Roman"/>
              </a:rPr>
              <a:t>the </a:t>
            </a:r>
            <a:r>
              <a:rPr sz="2400" spc="15" dirty="0">
                <a:solidFill>
                  <a:srgbClr val="3265FF"/>
                </a:solidFill>
                <a:latin typeface="Times New Roman"/>
                <a:cs typeface="Times New Roman"/>
              </a:rPr>
              <a:t> </a:t>
            </a:r>
            <a:r>
              <a:rPr sz="2400" spc="10" dirty="0">
                <a:solidFill>
                  <a:srgbClr val="3265FF"/>
                </a:solidFill>
                <a:latin typeface="Times New Roman"/>
                <a:cs typeface="Times New Roman"/>
              </a:rPr>
              <a:t>aggregate</a:t>
            </a:r>
            <a:r>
              <a:rPr sz="2400" spc="10" dirty="0">
                <a:latin typeface="Times New Roman"/>
                <a:cs typeface="Times New Roman"/>
              </a:rPr>
              <a:t>, we can </a:t>
            </a:r>
            <a:r>
              <a:rPr sz="2400" spc="10" dirty="0">
                <a:solidFill>
                  <a:srgbClr val="3265FF"/>
                </a:solidFill>
                <a:latin typeface="Times New Roman"/>
                <a:cs typeface="Times New Roman"/>
              </a:rPr>
              <a:t>retrieve part </a:t>
            </a:r>
            <a:r>
              <a:rPr sz="2400" spc="15" dirty="0">
                <a:solidFill>
                  <a:srgbClr val="3265FF"/>
                </a:solidFill>
                <a:latin typeface="Times New Roman"/>
                <a:cs typeface="Times New Roman"/>
              </a:rPr>
              <a:t>of </a:t>
            </a:r>
            <a:r>
              <a:rPr sz="2400" spc="10" dirty="0">
                <a:solidFill>
                  <a:srgbClr val="3265FF"/>
                </a:solidFill>
                <a:latin typeface="Times New Roman"/>
                <a:cs typeface="Times New Roman"/>
              </a:rPr>
              <a:t>the aggregate rather than the whole </a:t>
            </a:r>
            <a:r>
              <a:rPr sz="2400" spc="15" dirty="0">
                <a:solidFill>
                  <a:srgbClr val="3265FF"/>
                </a:solidFill>
                <a:latin typeface="Times New Roman"/>
                <a:cs typeface="Times New Roman"/>
              </a:rPr>
              <a:t> </a:t>
            </a:r>
            <a:r>
              <a:rPr sz="2400" spc="10" dirty="0">
                <a:solidFill>
                  <a:srgbClr val="3265FF"/>
                </a:solidFill>
                <a:latin typeface="Times New Roman"/>
                <a:cs typeface="Times New Roman"/>
              </a:rPr>
              <a:t>thing</a:t>
            </a:r>
            <a:r>
              <a:rPr sz="2400" spc="10" dirty="0">
                <a:latin typeface="Times New Roman"/>
                <a:cs typeface="Times New Roman"/>
              </a:rPr>
              <a:t>,</a:t>
            </a:r>
            <a:r>
              <a:rPr sz="2400" spc="-10" dirty="0">
                <a:latin typeface="Times New Roman"/>
                <a:cs typeface="Times New Roman"/>
              </a:rPr>
              <a:t> </a:t>
            </a:r>
            <a:r>
              <a:rPr sz="2400" spc="15" dirty="0">
                <a:latin typeface="Times New Roman"/>
                <a:cs typeface="Times New Roman"/>
              </a:rPr>
              <a:t>and</a:t>
            </a:r>
            <a:r>
              <a:rPr sz="2400" spc="-10"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0" dirty="0">
                <a:latin typeface="Times New Roman"/>
                <a:cs typeface="Times New Roman"/>
              </a:rPr>
              <a:t>database</a:t>
            </a:r>
            <a:r>
              <a:rPr sz="2400" spc="-20" dirty="0">
                <a:latin typeface="Times New Roman"/>
                <a:cs typeface="Times New Roman"/>
              </a:rPr>
              <a:t> </a:t>
            </a:r>
            <a:r>
              <a:rPr sz="2400" spc="10" dirty="0">
                <a:latin typeface="Times New Roman"/>
                <a:cs typeface="Times New Roman"/>
              </a:rPr>
              <a:t>can</a:t>
            </a:r>
            <a:r>
              <a:rPr sz="2400" spc="-15" dirty="0">
                <a:latin typeface="Times New Roman"/>
                <a:cs typeface="Times New Roman"/>
              </a:rPr>
              <a:t> </a:t>
            </a:r>
            <a:r>
              <a:rPr sz="2400" spc="5" dirty="0">
                <a:solidFill>
                  <a:srgbClr val="3265FF"/>
                </a:solidFill>
                <a:latin typeface="Times New Roman"/>
                <a:cs typeface="Times New Roman"/>
              </a:rPr>
              <a:t>create </a:t>
            </a:r>
            <a:r>
              <a:rPr sz="2400" spc="10" dirty="0">
                <a:solidFill>
                  <a:srgbClr val="3265FF"/>
                </a:solidFill>
                <a:latin typeface="Times New Roman"/>
                <a:cs typeface="Times New Roman"/>
              </a:rPr>
              <a:t>indexes</a:t>
            </a:r>
            <a:r>
              <a:rPr sz="2400" spc="-35" dirty="0">
                <a:solidFill>
                  <a:srgbClr val="3265FF"/>
                </a:solidFill>
                <a:latin typeface="Times New Roman"/>
                <a:cs typeface="Times New Roman"/>
              </a:rPr>
              <a:t> </a:t>
            </a:r>
            <a:r>
              <a:rPr sz="2400" spc="10" dirty="0">
                <a:solidFill>
                  <a:srgbClr val="3265FF"/>
                </a:solidFill>
                <a:latin typeface="Times New Roman"/>
                <a:cs typeface="Times New Roman"/>
              </a:rPr>
              <a:t>based</a:t>
            </a:r>
            <a:r>
              <a:rPr sz="2400" spc="-10" dirty="0">
                <a:solidFill>
                  <a:srgbClr val="3265FF"/>
                </a:solidFill>
                <a:latin typeface="Times New Roman"/>
                <a:cs typeface="Times New Roman"/>
              </a:rPr>
              <a:t> </a:t>
            </a:r>
            <a:r>
              <a:rPr sz="2400" spc="15" dirty="0">
                <a:solidFill>
                  <a:srgbClr val="3265FF"/>
                </a:solidFill>
                <a:latin typeface="Times New Roman"/>
                <a:cs typeface="Times New Roman"/>
              </a:rPr>
              <a:t>on</a:t>
            </a:r>
            <a:r>
              <a:rPr sz="2400" spc="-15" dirty="0">
                <a:solidFill>
                  <a:srgbClr val="3265FF"/>
                </a:solidFill>
                <a:latin typeface="Times New Roman"/>
                <a:cs typeface="Times New Roman"/>
              </a:rPr>
              <a:t> </a:t>
            </a:r>
            <a:r>
              <a:rPr sz="2400" spc="10" dirty="0">
                <a:solidFill>
                  <a:srgbClr val="3265FF"/>
                </a:solidFill>
                <a:latin typeface="Times New Roman"/>
                <a:cs typeface="Times New Roman"/>
              </a:rPr>
              <a:t>the</a:t>
            </a:r>
            <a:r>
              <a:rPr sz="2400" spc="5" dirty="0">
                <a:solidFill>
                  <a:srgbClr val="3265FF"/>
                </a:solidFill>
                <a:latin typeface="Times New Roman"/>
                <a:cs typeface="Times New Roman"/>
              </a:rPr>
              <a:t> </a:t>
            </a:r>
            <a:r>
              <a:rPr sz="2400" spc="10" dirty="0">
                <a:solidFill>
                  <a:srgbClr val="3265FF"/>
                </a:solidFill>
                <a:latin typeface="Times New Roman"/>
                <a:cs typeface="Times New Roman"/>
              </a:rPr>
              <a:t>contents</a:t>
            </a:r>
            <a:r>
              <a:rPr sz="2400" spc="-35" dirty="0">
                <a:solidFill>
                  <a:srgbClr val="3265FF"/>
                </a:solidFill>
                <a:latin typeface="Times New Roman"/>
                <a:cs typeface="Times New Roman"/>
              </a:rPr>
              <a:t> </a:t>
            </a:r>
            <a:r>
              <a:rPr sz="2400" spc="15" dirty="0">
                <a:solidFill>
                  <a:srgbClr val="3265FF"/>
                </a:solidFill>
                <a:latin typeface="Times New Roman"/>
                <a:cs typeface="Times New Roman"/>
              </a:rPr>
              <a:t>of</a:t>
            </a:r>
            <a:r>
              <a:rPr sz="2400" spc="10" dirty="0">
                <a:solidFill>
                  <a:srgbClr val="3265FF"/>
                </a:solidFill>
                <a:latin typeface="Times New Roman"/>
                <a:cs typeface="Times New Roman"/>
              </a:rPr>
              <a:t> the </a:t>
            </a:r>
            <a:r>
              <a:rPr sz="2400" spc="-585" dirty="0">
                <a:solidFill>
                  <a:srgbClr val="3265FF"/>
                </a:solidFill>
                <a:latin typeface="Times New Roman"/>
                <a:cs typeface="Times New Roman"/>
              </a:rPr>
              <a:t> </a:t>
            </a:r>
            <a:r>
              <a:rPr sz="2400" spc="10" dirty="0">
                <a:solidFill>
                  <a:srgbClr val="3265FF"/>
                </a:solidFill>
                <a:latin typeface="Times New Roman"/>
                <a:cs typeface="Times New Roman"/>
              </a:rPr>
              <a:t>aggregate</a:t>
            </a:r>
            <a:r>
              <a:rPr sz="2400" spc="10" dirty="0">
                <a:latin typeface="Times New Roman"/>
                <a:cs typeface="Times New Roman"/>
              </a:rPr>
              <a:t>. In general, indexes are used </a:t>
            </a:r>
            <a:r>
              <a:rPr sz="2400" spc="5" dirty="0">
                <a:latin typeface="Times New Roman"/>
                <a:cs typeface="Times New Roman"/>
              </a:rPr>
              <a:t>to </a:t>
            </a:r>
            <a:r>
              <a:rPr sz="2400" spc="10" dirty="0">
                <a:latin typeface="Times New Roman"/>
                <a:cs typeface="Times New Roman"/>
              </a:rPr>
              <a:t>retrieve </a:t>
            </a:r>
            <a:r>
              <a:rPr sz="2400" spc="5" dirty="0">
                <a:latin typeface="Times New Roman"/>
                <a:cs typeface="Times New Roman"/>
              </a:rPr>
              <a:t>sets </a:t>
            </a:r>
            <a:r>
              <a:rPr sz="2400" spc="15" dirty="0">
                <a:latin typeface="Times New Roman"/>
                <a:cs typeface="Times New Roman"/>
              </a:rPr>
              <a:t>of </a:t>
            </a:r>
            <a:r>
              <a:rPr sz="2400" spc="5" dirty="0">
                <a:latin typeface="Times New Roman"/>
                <a:cs typeface="Times New Roman"/>
              </a:rPr>
              <a:t>related </a:t>
            </a:r>
            <a:r>
              <a:rPr sz="2400" spc="10" dirty="0">
                <a:latin typeface="Times New Roman"/>
                <a:cs typeface="Times New Roman"/>
              </a:rPr>
              <a:t> documents</a:t>
            </a:r>
            <a:r>
              <a:rPr sz="2400" spc="-35" dirty="0">
                <a:latin typeface="Times New Roman"/>
                <a:cs typeface="Times New Roman"/>
              </a:rPr>
              <a:t> </a:t>
            </a:r>
            <a:r>
              <a:rPr sz="2400" spc="10" dirty="0">
                <a:latin typeface="Times New Roman"/>
                <a:cs typeface="Times New Roman"/>
              </a:rPr>
              <a:t>from</a:t>
            </a:r>
            <a:r>
              <a:rPr sz="2400" spc="30" dirty="0">
                <a:latin typeface="Times New Roman"/>
                <a:cs typeface="Times New Roman"/>
              </a:rPr>
              <a:t> </a:t>
            </a:r>
            <a:r>
              <a:rPr sz="2400" spc="10" dirty="0">
                <a:latin typeface="Times New Roman"/>
                <a:cs typeface="Times New Roman"/>
              </a:rPr>
              <a:t>the</a:t>
            </a:r>
            <a:r>
              <a:rPr sz="2400" spc="-25" dirty="0">
                <a:latin typeface="Times New Roman"/>
                <a:cs typeface="Times New Roman"/>
              </a:rPr>
              <a:t> </a:t>
            </a:r>
            <a:r>
              <a:rPr sz="2400" spc="5" dirty="0">
                <a:latin typeface="Times New Roman"/>
                <a:cs typeface="Times New Roman"/>
              </a:rPr>
              <a:t>store</a:t>
            </a:r>
            <a:r>
              <a:rPr sz="2400" dirty="0">
                <a:latin typeface="Times New Roman"/>
                <a:cs typeface="Times New Roman"/>
              </a:rPr>
              <a:t> </a:t>
            </a:r>
            <a:r>
              <a:rPr sz="2400" spc="5" dirty="0">
                <a:latin typeface="Times New Roman"/>
                <a:cs typeface="Times New Roman"/>
              </a:rPr>
              <a:t>for</a:t>
            </a:r>
            <a:r>
              <a:rPr sz="2400" spc="30" dirty="0">
                <a:latin typeface="Times New Roman"/>
                <a:cs typeface="Times New Roman"/>
              </a:rPr>
              <a:t> </a:t>
            </a:r>
            <a:r>
              <a:rPr sz="2400" spc="10" dirty="0">
                <a:latin typeface="Times New Roman"/>
                <a:cs typeface="Times New Roman"/>
              </a:rPr>
              <a:t>an application</a:t>
            </a:r>
            <a:r>
              <a:rPr sz="2400" spc="-40" dirty="0">
                <a:latin typeface="Times New Roman"/>
                <a:cs typeface="Times New Roman"/>
              </a:rPr>
              <a:t> </a:t>
            </a:r>
            <a:r>
              <a:rPr sz="2400" spc="5" dirty="0">
                <a:latin typeface="Times New Roman"/>
                <a:cs typeface="Times New Roman"/>
              </a:rPr>
              <a:t>to</a:t>
            </a:r>
            <a:r>
              <a:rPr sz="2400" spc="10" dirty="0">
                <a:latin typeface="Times New Roman"/>
                <a:cs typeface="Times New Roman"/>
              </a:rPr>
              <a:t> </a:t>
            </a:r>
            <a:r>
              <a:rPr sz="2400" spc="5" dirty="0">
                <a:latin typeface="Times New Roman"/>
                <a:cs typeface="Times New Roman"/>
              </a:rPr>
              <a:t>use.</a:t>
            </a:r>
            <a:endParaRPr sz="2400" dirty="0">
              <a:latin typeface="Times New Roman"/>
              <a:cs typeface="Times New Roman"/>
            </a:endParaRPr>
          </a:p>
          <a:p>
            <a:pPr algn="just">
              <a:lnSpc>
                <a:spcPct val="100000"/>
              </a:lnSpc>
              <a:spcBef>
                <a:spcPts val="35"/>
              </a:spcBef>
              <a:buFont typeface="Times New Roman"/>
              <a:buChar char="•"/>
            </a:pPr>
            <a:endParaRPr sz="3300" dirty="0">
              <a:latin typeface="Times New Roman"/>
              <a:cs typeface="Times New Roman"/>
            </a:endParaRPr>
          </a:p>
          <a:p>
            <a:pPr marL="390525" marR="5080" indent="-378460" algn="just">
              <a:lnSpc>
                <a:spcPts val="2620"/>
              </a:lnSpc>
              <a:buChar char="•"/>
              <a:tabLst>
                <a:tab pos="390525" algn="l"/>
                <a:tab pos="391160" algn="l"/>
              </a:tabLst>
            </a:pPr>
            <a:r>
              <a:rPr sz="2400" spc="10" dirty="0">
                <a:latin typeface="Times New Roman"/>
                <a:cs typeface="Times New Roman"/>
              </a:rPr>
              <a:t>As</a:t>
            </a:r>
            <a:r>
              <a:rPr sz="2400" spc="-10" dirty="0">
                <a:latin typeface="Times New Roman"/>
                <a:cs typeface="Times New Roman"/>
              </a:rPr>
              <a:t> </a:t>
            </a:r>
            <a:r>
              <a:rPr sz="2400" spc="10" dirty="0">
                <a:latin typeface="Times New Roman"/>
                <a:cs typeface="Times New Roman"/>
              </a:rPr>
              <a:t>usual,</a:t>
            </a:r>
            <a:r>
              <a:rPr sz="2400" spc="-10" dirty="0">
                <a:latin typeface="Times New Roman"/>
                <a:cs typeface="Times New Roman"/>
              </a:rPr>
              <a:t> </a:t>
            </a:r>
            <a:r>
              <a:rPr sz="2400" spc="10" dirty="0">
                <a:latin typeface="Times New Roman"/>
                <a:cs typeface="Times New Roman"/>
              </a:rPr>
              <a:t>indexes</a:t>
            </a:r>
            <a:r>
              <a:rPr sz="2400" spc="-30" dirty="0">
                <a:latin typeface="Times New Roman"/>
                <a:cs typeface="Times New Roman"/>
              </a:rPr>
              <a:t> </a:t>
            </a:r>
            <a:r>
              <a:rPr sz="2400" spc="10" dirty="0">
                <a:latin typeface="Times New Roman"/>
                <a:cs typeface="Times New Roman"/>
              </a:rPr>
              <a:t>speed</a:t>
            </a:r>
            <a:r>
              <a:rPr sz="2400" spc="-15" dirty="0">
                <a:latin typeface="Times New Roman"/>
                <a:cs typeface="Times New Roman"/>
              </a:rPr>
              <a:t> </a:t>
            </a:r>
            <a:r>
              <a:rPr sz="2400" spc="15" dirty="0">
                <a:latin typeface="Times New Roman"/>
                <a:cs typeface="Times New Roman"/>
              </a:rPr>
              <a:t>up </a:t>
            </a:r>
            <a:r>
              <a:rPr sz="2400" spc="10" dirty="0">
                <a:latin typeface="Times New Roman"/>
                <a:cs typeface="Times New Roman"/>
              </a:rPr>
              <a:t>read</a:t>
            </a:r>
            <a:r>
              <a:rPr sz="2400" spc="-15" dirty="0">
                <a:latin typeface="Times New Roman"/>
                <a:cs typeface="Times New Roman"/>
              </a:rPr>
              <a:t> </a:t>
            </a:r>
            <a:r>
              <a:rPr sz="2400" spc="5" dirty="0">
                <a:latin typeface="Times New Roman"/>
                <a:cs typeface="Times New Roman"/>
              </a:rPr>
              <a:t>accesses</a:t>
            </a:r>
            <a:r>
              <a:rPr sz="2400" spc="-5" dirty="0">
                <a:latin typeface="Times New Roman"/>
                <a:cs typeface="Times New Roman"/>
              </a:rPr>
              <a:t> </a:t>
            </a:r>
            <a:r>
              <a:rPr sz="2400" spc="15" dirty="0">
                <a:latin typeface="Times New Roman"/>
                <a:cs typeface="Times New Roman"/>
              </a:rPr>
              <a:t>but</a:t>
            </a:r>
            <a:r>
              <a:rPr sz="2400" spc="-30" dirty="0">
                <a:latin typeface="Times New Roman"/>
                <a:cs typeface="Times New Roman"/>
              </a:rPr>
              <a:t> </a:t>
            </a:r>
            <a:r>
              <a:rPr sz="2400" spc="10" dirty="0">
                <a:latin typeface="Times New Roman"/>
                <a:cs typeface="Times New Roman"/>
              </a:rPr>
              <a:t>slow</a:t>
            </a:r>
            <a:r>
              <a:rPr sz="2400" spc="5" dirty="0">
                <a:latin typeface="Times New Roman"/>
                <a:cs typeface="Times New Roman"/>
              </a:rPr>
              <a:t> </a:t>
            </a:r>
            <a:r>
              <a:rPr sz="2400" spc="15" dirty="0">
                <a:latin typeface="Times New Roman"/>
                <a:cs typeface="Times New Roman"/>
              </a:rPr>
              <a:t>down</a:t>
            </a:r>
            <a:r>
              <a:rPr sz="2400" spc="-15" dirty="0">
                <a:latin typeface="Times New Roman"/>
                <a:cs typeface="Times New Roman"/>
              </a:rPr>
              <a:t> </a:t>
            </a:r>
            <a:r>
              <a:rPr sz="2400" spc="5" dirty="0">
                <a:latin typeface="Times New Roman"/>
                <a:cs typeface="Times New Roman"/>
              </a:rPr>
              <a:t>write</a:t>
            </a:r>
            <a:r>
              <a:rPr sz="2400" spc="30" dirty="0">
                <a:latin typeface="Times New Roman"/>
                <a:cs typeface="Times New Roman"/>
              </a:rPr>
              <a:t> </a:t>
            </a:r>
            <a:r>
              <a:rPr sz="2400" spc="5" dirty="0">
                <a:latin typeface="Times New Roman"/>
                <a:cs typeface="Times New Roman"/>
              </a:rPr>
              <a:t>accesses, </a:t>
            </a:r>
            <a:r>
              <a:rPr sz="2400" spc="-585" dirty="0">
                <a:latin typeface="Times New Roman"/>
                <a:cs typeface="Times New Roman"/>
              </a:rPr>
              <a:t> </a:t>
            </a:r>
            <a:r>
              <a:rPr sz="2400" spc="10" dirty="0">
                <a:latin typeface="Times New Roman"/>
                <a:cs typeface="Times New Roman"/>
              </a:rPr>
              <a:t>thus</a:t>
            </a:r>
            <a:r>
              <a:rPr sz="2400" spc="-10" dirty="0">
                <a:latin typeface="Times New Roman"/>
                <a:cs typeface="Times New Roman"/>
              </a:rPr>
              <a:t> </a:t>
            </a:r>
            <a:r>
              <a:rPr sz="2400" spc="10" dirty="0">
                <a:latin typeface="Times New Roman"/>
                <a:cs typeface="Times New Roman"/>
              </a:rPr>
              <a:t>they</a:t>
            </a:r>
            <a:r>
              <a:rPr sz="2400" spc="-15" dirty="0">
                <a:latin typeface="Times New Roman"/>
                <a:cs typeface="Times New Roman"/>
              </a:rPr>
              <a:t> </a:t>
            </a:r>
            <a:r>
              <a:rPr sz="2400" spc="10" dirty="0">
                <a:latin typeface="Times New Roman"/>
                <a:cs typeface="Times New Roman"/>
              </a:rPr>
              <a:t>should</a:t>
            </a:r>
            <a:r>
              <a:rPr sz="2400" spc="-15" dirty="0">
                <a:latin typeface="Times New Roman"/>
                <a:cs typeface="Times New Roman"/>
              </a:rPr>
              <a:t> </a:t>
            </a:r>
            <a:r>
              <a:rPr sz="2400" spc="15" dirty="0">
                <a:latin typeface="Times New Roman"/>
                <a:cs typeface="Times New Roman"/>
              </a:rPr>
              <a:t>be</a:t>
            </a:r>
            <a:r>
              <a:rPr sz="2400" dirty="0">
                <a:latin typeface="Times New Roman"/>
                <a:cs typeface="Times New Roman"/>
              </a:rPr>
              <a:t> </a:t>
            </a:r>
            <a:r>
              <a:rPr sz="2400" spc="10" dirty="0">
                <a:latin typeface="Times New Roman"/>
                <a:cs typeface="Times New Roman"/>
              </a:rPr>
              <a:t>designed</a:t>
            </a:r>
            <a:r>
              <a:rPr sz="2400" spc="-40" dirty="0">
                <a:latin typeface="Times New Roman"/>
                <a:cs typeface="Times New Roman"/>
              </a:rPr>
              <a:t> </a:t>
            </a:r>
            <a:r>
              <a:rPr sz="2400" spc="-15" dirty="0">
                <a:latin typeface="Times New Roman"/>
                <a:cs typeface="Times New Roman"/>
              </a:rPr>
              <a:t>carefully.</a:t>
            </a:r>
            <a:endParaRPr sz="2400" dirty="0">
              <a:latin typeface="Times New Roman"/>
              <a:cs typeface="Times New Roman"/>
            </a:endParaRPr>
          </a:p>
        </p:txBody>
      </p:sp>
      <p:sp>
        <p:nvSpPr>
          <p:cNvPr id="5" name="object 5"/>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29</a:t>
            </a:fld>
            <a:endParaRPr spc="1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68533" y="2188464"/>
            <a:ext cx="7071359" cy="4057015"/>
          </a:xfrm>
          <a:custGeom>
            <a:avLst/>
            <a:gdLst/>
            <a:ahLst/>
            <a:cxnLst/>
            <a:rect l="l" t="t" r="r" b="b"/>
            <a:pathLst>
              <a:path w="7071359" h="4057015">
                <a:moveTo>
                  <a:pt x="7071357" y="4056888"/>
                </a:moveTo>
                <a:lnTo>
                  <a:pt x="7071357" y="0"/>
                </a:lnTo>
                <a:lnTo>
                  <a:pt x="0" y="0"/>
                </a:lnTo>
                <a:lnTo>
                  <a:pt x="0" y="4053840"/>
                </a:lnTo>
                <a:lnTo>
                  <a:pt x="3048" y="4056888"/>
                </a:lnTo>
                <a:lnTo>
                  <a:pt x="6096" y="4056888"/>
                </a:lnTo>
                <a:lnTo>
                  <a:pt x="6096" y="9144"/>
                </a:lnTo>
                <a:lnTo>
                  <a:pt x="12192" y="3048"/>
                </a:lnTo>
                <a:lnTo>
                  <a:pt x="12192" y="9144"/>
                </a:lnTo>
                <a:lnTo>
                  <a:pt x="7062213" y="9144"/>
                </a:lnTo>
                <a:lnTo>
                  <a:pt x="7062213" y="3048"/>
                </a:lnTo>
                <a:lnTo>
                  <a:pt x="7068309" y="9144"/>
                </a:lnTo>
                <a:lnTo>
                  <a:pt x="7068309" y="4056888"/>
                </a:lnTo>
                <a:lnTo>
                  <a:pt x="7071357" y="4056888"/>
                </a:lnTo>
                <a:close/>
              </a:path>
              <a:path w="7071359" h="4057015">
                <a:moveTo>
                  <a:pt x="12192" y="9144"/>
                </a:moveTo>
                <a:lnTo>
                  <a:pt x="12192" y="3048"/>
                </a:lnTo>
                <a:lnTo>
                  <a:pt x="6096" y="9144"/>
                </a:lnTo>
                <a:lnTo>
                  <a:pt x="12192" y="9144"/>
                </a:lnTo>
                <a:close/>
              </a:path>
              <a:path w="7071359" h="4057015">
                <a:moveTo>
                  <a:pt x="12192" y="4044696"/>
                </a:moveTo>
                <a:lnTo>
                  <a:pt x="12192" y="9144"/>
                </a:lnTo>
                <a:lnTo>
                  <a:pt x="6096" y="9144"/>
                </a:lnTo>
                <a:lnTo>
                  <a:pt x="6096" y="4044696"/>
                </a:lnTo>
                <a:lnTo>
                  <a:pt x="12192" y="4044696"/>
                </a:lnTo>
                <a:close/>
              </a:path>
              <a:path w="7071359" h="4057015">
                <a:moveTo>
                  <a:pt x="7068309" y="4044696"/>
                </a:moveTo>
                <a:lnTo>
                  <a:pt x="6096" y="4044696"/>
                </a:lnTo>
                <a:lnTo>
                  <a:pt x="12192" y="4050792"/>
                </a:lnTo>
                <a:lnTo>
                  <a:pt x="12192" y="4056888"/>
                </a:lnTo>
                <a:lnTo>
                  <a:pt x="7062213" y="4056888"/>
                </a:lnTo>
                <a:lnTo>
                  <a:pt x="7062213" y="4050792"/>
                </a:lnTo>
                <a:lnTo>
                  <a:pt x="7068309" y="4044696"/>
                </a:lnTo>
                <a:close/>
              </a:path>
              <a:path w="7071359" h="4057015">
                <a:moveTo>
                  <a:pt x="12192" y="4056888"/>
                </a:moveTo>
                <a:lnTo>
                  <a:pt x="12192" y="4050792"/>
                </a:lnTo>
                <a:lnTo>
                  <a:pt x="6096" y="4044696"/>
                </a:lnTo>
                <a:lnTo>
                  <a:pt x="6096" y="4056888"/>
                </a:lnTo>
                <a:lnTo>
                  <a:pt x="12192" y="4056888"/>
                </a:lnTo>
                <a:close/>
              </a:path>
              <a:path w="7071359" h="4057015">
                <a:moveTo>
                  <a:pt x="7068309" y="9144"/>
                </a:moveTo>
                <a:lnTo>
                  <a:pt x="7062213" y="3048"/>
                </a:lnTo>
                <a:lnTo>
                  <a:pt x="7062213" y="9144"/>
                </a:lnTo>
                <a:lnTo>
                  <a:pt x="7068309" y="9144"/>
                </a:lnTo>
                <a:close/>
              </a:path>
              <a:path w="7071359" h="4057015">
                <a:moveTo>
                  <a:pt x="7068309" y="4044696"/>
                </a:moveTo>
                <a:lnTo>
                  <a:pt x="7068309" y="9144"/>
                </a:lnTo>
                <a:lnTo>
                  <a:pt x="7062213" y="9144"/>
                </a:lnTo>
                <a:lnTo>
                  <a:pt x="7062213" y="4044696"/>
                </a:lnTo>
                <a:lnTo>
                  <a:pt x="7068309" y="4044696"/>
                </a:lnTo>
                <a:close/>
              </a:path>
              <a:path w="7071359" h="4057015">
                <a:moveTo>
                  <a:pt x="7068309" y="4056888"/>
                </a:moveTo>
                <a:lnTo>
                  <a:pt x="7068309" y="4044696"/>
                </a:lnTo>
                <a:lnTo>
                  <a:pt x="7062213" y="4050792"/>
                </a:lnTo>
                <a:lnTo>
                  <a:pt x="7062213" y="4056888"/>
                </a:lnTo>
                <a:lnTo>
                  <a:pt x="7068309" y="4056888"/>
                </a:lnTo>
                <a:close/>
              </a:path>
            </a:pathLst>
          </a:custGeom>
          <a:solidFill>
            <a:srgbClr val="3232CC"/>
          </a:solidFill>
        </p:spPr>
        <p:txBody>
          <a:bodyPr wrap="square" lIns="0" tIns="0" rIns="0" bIns="0" rtlCol="0"/>
          <a:lstStyle/>
          <a:p>
            <a:endParaRPr/>
          </a:p>
        </p:txBody>
      </p:sp>
      <p:sp>
        <p:nvSpPr>
          <p:cNvPr id="3" name="object 3"/>
          <p:cNvSpPr txBox="1">
            <a:spLocks noGrp="1"/>
          </p:cNvSpPr>
          <p:nvPr>
            <p:ph type="body" idx="1"/>
          </p:nvPr>
        </p:nvSpPr>
        <p:spPr>
          <a:prstGeom prst="rect">
            <a:avLst/>
          </a:prstGeom>
        </p:spPr>
        <p:txBody>
          <a:bodyPr vert="horz" wrap="square" lIns="0" tIns="107315" rIns="0" bIns="0" rtlCol="0">
            <a:spAutoFit/>
          </a:bodyPr>
          <a:lstStyle/>
          <a:p>
            <a:pPr marL="975360" indent="-378460">
              <a:lnSpc>
                <a:spcPct val="100000"/>
              </a:lnSpc>
              <a:spcBef>
                <a:spcPts val="845"/>
              </a:spcBef>
              <a:buChar char="•"/>
              <a:tabLst>
                <a:tab pos="975360" algn="l"/>
                <a:tab pos="975994" algn="l"/>
              </a:tabLst>
            </a:pPr>
            <a:r>
              <a:rPr spc="-5" dirty="0">
                <a:solidFill>
                  <a:srgbClr val="FF0000"/>
                </a:solidFill>
              </a:rPr>
              <a:t>NoSQL</a:t>
            </a:r>
            <a:r>
              <a:rPr spc="-45" dirty="0">
                <a:solidFill>
                  <a:srgbClr val="FF0000"/>
                </a:solidFill>
              </a:rPr>
              <a:t> </a:t>
            </a:r>
            <a:r>
              <a:rPr spc="-5" dirty="0">
                <a:solidFill>
                  <a:srgbClr val="FF0000"/>
                </a:solidFill>
              </a:rPr>
              <a:t>data</a:t>
            </a:r>
            <a:r>
              <a:rPr spc="-50" dirty="0">
                <a:solidFill>
                  <a:srgbClr val="FF0000"/>
                </a:solidFill>
              </a:rPr>
              <a:t> </a:t>
            </a:r>
            <a:r>
              <a:rPr spc="-15" dirty="0">
                <a:solidFill>
                  <a:srgbClr val="FF0000"/>
                </a:solidFill>
              </a:rPr>
              <a:t>models</a:t>
            </a:r>
          </a:p>
          <a:p>
            <a:pPr marL="975360" indent="-378460">
              <a:lnSpc>
                <a:spcPct val="100000"/>
              </a:lnSpc>
              <a:spcBef>
                <a:spcPts val="740"/>
              </a:spcBef>
              <a:buChar char="•"/>
              <a:tabLst>
                <a:tab pos="975360" algn="l"/>
                <a:tab pos="975994" algn="l"/>
              </a:tabLst>
            </a:pPr>
            <a:r>
              <a:rPr spc="-5" dirty="0"/>
              <a:t>Key-value,</a:t>
            </a:r>
            <a:r>
              <a:rPr spc="-50" dirty="0"/>
              <a:t> </a:t>
            </a:r>
            <a:r>
              <a:rPr spc="-10" dirty="0"/>
              <a:t>document,</a:t>
            </a:r>
            <a:r>
              <a:rPr spc="-50" dirty="0"/>
              <a:t> </a:t>
            </a:r>
            <a:r>
              <a:rPr spc="-15" dirty="0"/>
              <a:t>column</a:t>
            </a:r>
            <a:r>
              <a:rPr dirty="0"/>
              <a:t> </a:t>
            </a:r>
            <a:r>
              <a:rPr spc="-5" dirty="0"/>
              <a:t>databases</a:t>
            </a:r>
          </a:p>
          <a:p>
            <a:pPr marL="975360" indent="-378460">
              <a:lnSpc>
                <a:spcPct val="100000"/>
              </a:lnSpc>
              <a:spcBef>
                <a:spcPts val="720"/>
              </a:spcBef>
              <a:buChar char="•"/>
              <a:tabLst>
                <a:tab pos="975360" algn="l"/>
                <a:tab pos="975994" algn="l"/>
              </a:tabLst>
            </a:pPr>
            <a:r>
              <a:rPr spc="-5" dirty="0"/>
              <a:t>Distribution</a:t>
            </a:r>
            <a:r>
              <a:rPr spc="-85" dirty="0"/>
              <a:t> </a:t>
            </a:r>
            <a:r>
              <a:rPr spc="-15" dirty="0"/>
              <a:t>models</a:t>
            </a:r>
          </a:p>
          <a:p>
            <a:pPr marL="975360" indent="-378460">
              <a:lnSpc>
                <a:spcPct val="100000"/>
              </a:lnSpc>
              <a:spcBef>
                <a:spcPts val="720"/>
              </a:spcBef>
              <a:buChar char="•"/>
              <a:tabLst>
                <a:tab pos="975360" algn="l"/>
                <a:tab pos="975994" algn="l"/>
              </a:tabLst>
            </a:pPr>
            <a:r>
              <a:rPr spc="-5" dirty="0"/>
              <a:t>Consistency</a:t>
            </a:r>
          </a:p>
          <a:p>
            <a:pPr marL="975360" indent="-378460">
              <a:lnSpc>
                <a:spcPct val="100000"/>
              </a:lnSpc>
              <a:spcBef>
                <a:spcPts val="745"/>
              </a:spcBef>
              <a:buChar char="•"/>
              <a:tabLst>
                <a:tab pos="975360" algn="l"/>
                <a:tab pos="975994" algn="l"/>
              </a:tabLst>
            </a:pPr>
            <a:r>
              <a:rPr spc="-5" dirty="0"/>
              <a:t>Map-Reduce</a:t>
            </a:r>
          </a:p>
        </p:txBody>
      </p:sp>
      <p:sp>
        <p:nvSpPr>
          <p:cNvPr id="5" name="object 5"/>
          <p:cNvSpPr txBox="1"/>
          <p:nvPr/>
        </p:nvSpPr>
        <p:spPr>
          <a:xfrm>
            <a:off x="9393828" y="6962347"/>
            <a:ext cx="173990" cy="220979"/>
          </a:xfrm>
          <a:prstGeom prst="rect">
            <a:avLst/>
          </a:prstGeom>
        </p:spPr>
        <p:txBody>
          <a:bodyPr vert="horz" wrap="square" lIns="0" tIns="0" rIns="0" bIns="0" rtlCol="0">
            <a:spAutoFit/>
          </a:bodyPr>
          <a:lstStyle/>
          <a:p>
            <a:pPr marL="38100">
              <a:lnSpc>
                <a:spcPts val="1565"/>
              </a:lnSpc>
            </a:pPr>
            <a:fld id="{81D60167-4931-47E6-BA6A-407CBD079E47}" type="slidenum">
              <a:rPr sz="1500" spc="15" dirty="0">
                <a:latin typeface="Times New Roman"/>
                <a:cs typeface="Times New Roman"/>
              </a:rPr>
              <a:t>3</a:t>
            </a:fld>
            <a:endParaRPr sz="1500">
              <a:latin typeface="Times New Roman"/>
              <a:cs typeface="Times New Roman"/>
            </a:endParaRPr>
          </a:p>
        </p:txBody>
      </p:sp>
      <p:sp>
        <p:nvSpPr>
          <p:cNvPr id="4" name="object 4"/>
          <p:cNvSpPr txBox="1">
            <a:spLocks noGrp="1"/>
          </p:cNvSpPr>
          <p:nvPr>
            <p:ph type="title"/>
          </p:nvPr>
        </p:nvSpPr>
        <p:spPr>
          <a:xfrm>
            <a:off x="2262519" y="1023620"/>
            <a:ext cx="6780530" cy="563245"/>
          </a:xfrm>
          <a:prstGeom prst="rect">
            <a:avLst/>
          </a:prstGeom>
        </p:spPr>
        <p:txBody>
          <a:bodyPr vert="horz" wrap="square" lIns="0" tIns="15875" rIns="0" bIns="0" rtlCol="0">
            <a:spAutoFit/>
          </a:bodyPr>
          <a:lstStyle/>
          <a:p>
            <a:pPr marL="12700">
              <a:lnSpc>
                <a:spcPct val="100000"/>
              </a:lnSpc>
              <a:spcBef>
                <a:spcPts val="125"/>
              </a:spcBef>
            </a:pPr>
            <a:r>
              <a:rPr spc="10" dirty="0"/>
              <a:t>N</a:t>
            </a:r>
            <a:r>
              <a:rPr spc="20" dirty="0"/>
              <a:t>oS</a:t>
            </a:r>
            <a:r>
              <a:rPr spc="10" dirty="0"/>
              <a:t>Q</a:t>
            </a:r>
            <a:r>
              <a:rPr spc="15" dirty="0"/>
              <a:t>L</a:t>
            </a:r>
            <a:r>
              <a:rPr spc="-185" dirty="0"/>
              <a:t> </a:t>
            </a:r>
            <a:r>
              <a:rPr spc="20" dirty="0"/>
              <a:t>da</a:t>
            </a:r>
            <a:r>
              <a:rPr spc="5" dirty="0"/>
              <a:t>t</a:t>
            </a:r>
            <a:r>
              <a:rPr spc="20" dirty="0"/>
              <a:t>aba</a:t>
            </a:r>
            <a:r>
              <a:rPr spc="5" dirty="0"/>
              <a:t>s</a:t>
            </a:r>
            <a:r>
              <a:rPr dirty="0"/>
              <a:t>e</a:t>
            </a:r>
            <a:r>
              <a:rPr spc="5" dirty="0"/>
              <a:t>s:</a:t>
            </a:r>
            <a:r>
              <a:rPr spc="-229" dirty="0"/>
              <a:t> </a:t>
            </a:r>
            <a:r>
              <a:rPr spc="10" dirty="0"/>
              <a:t>A</a:t>
            </a:r>
            <a:r>
              <a:rPr spc="20" dirty="0"/>
              <a:t>gg</a:t>
            </a:r>
            <a:r>
              <a:rPr spc="-70" dirty="0"/>
              <a:t>r</a:t>
            </a:r>
            <a:r>
              <a:rPr dirty="0"/>
              <a:t>e</a:t>
            </a:r>
            <a:r>
              <a:rPr spc="20" dirty="0"/>
              <a:t>ga</a:t>
            </a:r>
            <a:r>
              <a:rPr spc="5" dirty="0"/>
              <a:t>t</a:t>
            </a:r>
            <a:r>
              <a:rPr dirty="0"/>
              <a:t>e</a:t>
            </a:r>
            <a:r>
              <a:rPr spc="15" dirty="0"/>
              <a:t>d </a:t>
            </a:r>
            <a:r>
              <a:rPr spc="10" dirty="0"/>
              <a:t>DBs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24740" y="6918457"/>
            <a:ext cx="220979" cy="259715"/>
          </a:xfrm>
          <a:prstGeom prst="rect">
            <a:avLst/>
          </a:prstGeom>
        </p:spPr>
        <p:txBody>
          <a:bodyPr vert="horz" wrap="square" lIns="0" tIns="17145" rIns="0" bIns="0" rtlCol="0">
            <a:spAutoFit/>
          </a:bodyPr>
          <a:lstStyle/>
          <a:p>
            <a:pPr marL="12700">
              <a:lnSpc>
                <a:spcPct val="100000"/>
              </a:lnSpc>
              <a:spcBef>
                <a:spcPts val="135"/>
              </a:spcBef>
            </a:pPr>
            <a:r>
              <a:rPr sz="1500" spc="15" dirty="0">
                <a:latin typeface="Times New Roman"/>
                <a:cs typeface="Times New Roman"/>
              </a:rPr>
              <a:t>31</a:t>
            </a:r>
            <a:endParaRPr sz="1500">
              <a:latin typeface="Times New Roman"/>
              <a:cs typeface="Times New Roman"/>
            </a:endParaRPr>
          </a:p>
        </p:txBody>
      </p:sp>
      <p:sp>
        <p:nvSpPr>
          <p:cNvPr id="3" name="object 3"/>
          <p:cNvSpPr txBox="1">
            <a:spLocks noGrp="1"/>
          </p:cNvSpPr>
          <p:nvPr>
            <p:ph type="title"/>
          </p:nvPr>
        </p:nvSpPr>
        <p:spPr>
          <a:xfrm>
            <a:off x="1588910" y="554228"/>
            <a:ext cx="7533640" cy="629285"/>
          </a:xfrm>
          <a:prstGeom prst="rect">
            <a:avLst/>
          </a:prstGeom>
        </p:spPr>
        <p:txBody>
          <a:bodyPr vert="horz" wrap="square" lIns="0" tIns="13970" rIns="0" bIns="0" rtlCol="0">
            <a:spAutoFit/>
          </a:bodyPr>
          <a:lstStyle/>
          <a:p>
            <a:pPr marL="12700">
              <a:lnSpc>
                <a:spcPct val="100000"/>
              </a:lnSpc>
              <a:spcBef>
                <a:spcPts val="110"/>
              </a:spcBef>
            </a:pPr>
            <a:r>
              <a:rPr sz="3950" dirty="0"/>
              <a:t>Indexes</a:t>
            </a:r>
            <a:r>
              <a:rPr sz="3950" spc="30" dirty="0"/>
              <a:t> </a:t>
            </a:r>
            <a:r>
              <a:rPr sz="3950" spc="10" dirty="0"/>
              <a:t>on</a:t>
            </a:r>
            <a:r>
              <a:rPr sz="3950" spc="-10" dirty="0"/>
              <a:t> </a:t>
            </a:r>
            <a:r>
              <a:rPr sz="3950" dirty="0"/>
              <a:t>Document</a:t>
            </a:r>
            <a:r>
              <a:rPr sz="3950" spc="60" dirty="0"/>
              <a:t> </a:t>
            </a:r>
            <a:r>
              <a:rPr sz="3950" spc="5" dirty="0"/>
              <a:t>Data</a:t>
            </a:r>
            <a:r>
              <a:rPr sz="3950" spc="-5" dirty="0"/>
              <a:t> </a:t>
            </a:r>
            <a:r>
              <a:rPr sz="3950" spc="5" dirty="0"/>
              <a:t>Models</a:t>
            </a:r>
            <a:endParaRPr sz="3950"/>
          </a:p>
        </p:txBody>
      </p:sp>
      <p:sp>
        <p:nvSpPr>
          <p:cNvPr id="4" name="object 4"/>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284613" y="1618488"/>
            <a:ext cx="8110728" cy="4306823"/>
          </a:xfrm>
          <a:prstGeom prst="rect">
            <a:avLst/>
          </a:prstGeom>
        </p:spPr>
      </p:pic>
      <p:sp>
        <p:nvSpPr>
          <p:cNvPr id="6" name="object 6"/>
          <p:cNvSpPr txBox="1"/>
          <p:nvPr/>
        </p:nvSpPr>
        <p:spPr>
          <a:xfrm>
            <a:off x="1232289" y="6189984"/>
            <a:ext cx="7734300" cy="1032510"/>
          </a:xfrm>
          <a:prstGeom prst="rect">
            <a:avLst/>
          </a:prstGeom>
        </p:spPr>
        <p:txBody>
          <a:bodyPr vert="horz" wrap="square" lIns="0" tIns="13335" rIns="0" bIns="0" rtlCol="0">
            <a:spAutoFit/>
          </a:bodyPr>
          <a:lstStyle/>
          <a:p>
            <a:pPr marL="12700" marR="5080">
              <a:lnSpc>
                <a:spcPct val="100000"/>
              </a:lnSpc>
              <a:spcBef>
                <a:spcPts val="105"/>
              </a:spcBef>
            </a:pPr>
            <a:r>
              <a:rPr sz="2200" dirty="0">
                <a:latin typeface="Times New Roman"/>
                <a:cs typeface="Times New Roman"/>
              </a:rPr>
              <a:t>For example, </a:t>
            </a:r>
            <a:r>
              <a:rPr sz="2200" spc="5" dirty="0">
                <a:latin typeface="Times New Roman"/>
                <a:cs typeface="Times New Roman"/>
              </a:rPr>
              <a:t>in </a:t>
            </a:r>
            <a:r>
              <a:rPr sz="2200" dirty="0">
                <a:latin typeface="Times New Roman"/>
                <a:cs typeface="Times New Roman"/>
              </a:rPr>
              <a:t>an </a:t>
            </a:r>
            <a:r>
              <a:rPr sz="2200" spc="-5" dirty="0">
                <a:latin typeface="Times New Roman"/>
                <a:cs typeface="Times New Roman"/>
              </a:rPr>
              <a:t>ecommerce </a:t>
            </a:r>
            <a:r>
              <a:rPr sz="2200" spc="5" dirty="0">
                <a:latin typeface="Times New Roman"/>
                <a:cs typeface="Times New Roman"/>
              </a:rPr>
              <a:t>scenario, </a:t>
            </a:r>
            <a:r>
              <a:rPr sz="2200" spc="-5" dirty="0">
                <a:latin typeface="Times New Roman"/>
                <a:cs typeface="Times New Roman"/>
              </a:rPr>
              <a:t>we </a:t>
            </a:r>
            <a:r>
              <a:rPr sz="2200" spc="-10" dirty="0">
                <a:latin typeface="Times New Roman"/>
                <a:cs typeface="Times New Roman"/>
              </a:rPr>
              <a:t>might </a:t>
            </a:r>
            <a:r>
              <a:rPr sz="2200" spc="5" dirty="0">
                <a:latin typeface="Times New Roman"/>
                <a:cs typeface="Times New Roman"/>
              </a:rPr>
              <a:t>use indexes to </a:t>
            </a:r>
            <a:r>
              <a:rPr sz="2200" spc="10" dirty="0">
                <a:latin typeface="Times New Roman"/>
                <a:cs typeface="Times New Roman"/>
              </a:rPr>
              <a:t> </a:t>
            </a:r>
            <a:r>
              <a:rPr sz="2200" spc="5" dirty="0">
                <a:latin typeface="Times New Roman"/>
                <a:cs typeface="Times New Roman"/>
              </a:rPr>
              <a:t>represent</a:t>
            </a:r>
            <a:r>
              <a:rPr sz="2200" spc="-60" dirty="0">
                <a:latin typeface="Times New Roman"/>
                <a:cs typeface="Times New Roman"/>
              </a:rPr>
              <a:t> </a:t>
            </a:r>
            <a:r>
              <a:rPr sz="2200" spc="5" dirty="0">
                <a:latin typeface="Times New Roman"/>
                <a:cs typeface="Times New Roman"/>
              </a:rPr>
              <a:t>distinct</a:t>
            </a:r>
            <a:r>
              <a:rPr sz="2200" spc="-55" dirty="0">
                <a:latin typeface="Times New Roman"/>
                <a:cs typeface="Times New Roman"/>
              </a:rPr>
              <a:t> </a:t>
            </a:r>
            <a:r>
              <a:rPr sz="2200" dirty="0">
                <a:latin typeface="Times New Roman"/>
                <a:cs typeface="Times New Roman"/>
              </a:rPr>
              <a:t>product</a:t>
            </a:r>
            <a:r>
              <a:rPr sz="2200" spc="-35" dirty="0">
                <a:latin typeface="Times New Roman"/>
                <a:cs typeface="Times New Roman"/>
              </a:rPr>
              <a:t> </a:t>
            </a:r>
            <a:r>
              <a:rPr sz="2200" dirty="0">
                <a:latin typeface="Times New Roman"/>
                <a:cs typeface="Times New Roman"/>
              </a:rPr>
              <a:t>categories</a:t>
            </a:r>
            <a:r>
              <a:rPr sz="2200" spc="-40" dirty="0">
                <a:latin typeface="Times New Roman"/>
                <a:cs typeface="Times New Roman"/>
              </a:rPr>
              <a:t> </a:t>
            </a:r>
            <a:r>
              <a:rPr sz="2200" spc="5" dirty="0">
                <a:latin typeface="Times New Roman"/>
                <a:cs typeface="Times New Roman"/>
              </a:rPr>
              <a:t>so</a:t>
            </a:r>
            <a:r>
              <a:rPr sz="2200" spc="-20" dirty="0">
                <a:latin typeface="Times New Roman"/>
                <a:cs typeface="Times New Roman"/>
              </a:rPr>
              <a:t> </a:t>
            </a:r>
            <a:r>
              <a:rPr sz="2200" spc="5" dirty="0">
                <a:latin typeface="Times New Roman"/>
                <a:cs typeface="Times New Roman"/>
              </a:rPr>
              <a:t>that</a:t>
            </a:r>
            <a:r>
              <a:rPr sz="2200" spc="-10" dirty="0">
                <a:latin typeface="Times New Roman"/>
                <a:cs typeface="Times New Roman"/>
              </a:rPr>
              <a:t> </a:t>
            </a:r>
            <a:r>
              <a:rPr sz="2200" spc="5" dirty="0">
                <a:latin typeface="Times New Roman"/>
                <a:cs typeface="Times New Roman"/>
              </a:rPr>
              <a:t>they</a:t>
            </a:r>
            <a:r>
              <a:rPr sz="2200" spc="-20" dirty="0">
                <a:latin typeface="Times New Roman"/>
                <a:cs typeface="Times New Roman"/>
              </a:rPr>
              <a:t> </a:t>
            </a:r>
            <a:r>
              <a:rPr sz="2200" dirty="0">
                <a:latin typeface="Times New Roman"/>
                <a:cs typeface="Times New Roman"/>
              </a:rPr>
              <a:t>can</a:t>
            </a:r>
            <a:r>
              <a:rPr sz="2200" spc="-20" dirty="0">
                <a:latin typeface="Times New Roman"/>
                <a:cs typeface="Times New Roman"/>
              </a:rPr>
              <a:t> </a:t>
            </a:r>
            <a:r>
              <a:rPr sz="2200" dirty="0">
                <a:latin typeface="Times New Roman"/>
                <a:cs typeface="Times New Roman"/>
              </a:rPr>
              <a:t>be</a:t>
            </a:r>
            <a:r>
              <a:rPr sz="2200" spc="15" dirty="0">
                <a:latin typeface="Times New Roman"/>
                <a:cs typeface="Times New Roman"/>
              </a:rPr>
              <a:t> </a:t>
            </a:r>
            <a:r>
              <a:rPr sz="2200" spc="-5" dirty="0">
                <a:latin typeface="Times New Roman"/>
                <a:cs typeface="Times New Roman"/>
              </a:rPr>
              <a:t>offered</a:t>
            </a:r>
            <a:r>
              <a:rPr sz="2200" spc="-45" dirty="0">
                <a:latin typeface="Times New Roman"/>
                <a:cs typeface="Times New Roman"/>
              </a:rPr>
              <a:t> </a:t>
            </a:r>
            <a:r>
              <a:rPr sz="2200" dirty="0">
                <a:latin typeface="Times New Roman"/>
                <a:cs typeface="Times New Roman"/>
              </a:rPr>
              <a:t>up</a:t>
            </a:r>
            <a:r>
              <a:rPr sz="2200" spc="5" dirty="0">
                <a:latin typeface="Times New Roman"/>
                <a:cs typeface="Times New Roman"/>
              </a:rPr>
              <a:t> to </a:t>
            </a:r>
            <a:r>
              <a:rPr sz="2200" spc="-535" dirty="0">
                <a:latin typeface="Times New Roman"/>
                <a:cs typeface="Times New Roman"/>
              </a:rPr>
              <a:t> </a:t>
            </a:r>
            <a:r>
              <a:rPr sz="2200" spc="5" dirty="0">
                <a:latin typeface="Times New Roman"/>
                <a:cs typeface="Times New Roman"/>
              </a:rPr>
              <a:t>potential</a:t>
            </a:r>
            <a:r>
              <a:rPr sz="2200" spc="-65" dirty="0">
                <a:latin typeface="Times New Roman"/>
                <a:cs typeface="Times New Roman"/>
              </a:rPr>
              <a:t> </a:t>
            </a:r>
            <a:r>
              <a:rPr sz="2200" spc="5" dirty="0">
                <a:latin typeface="Times New Roman"/>
                <a:cs typeface="Times New Roman"/>
              </a:rPr>
              <a:t>sellers.</a:t>
            </a:r>
            <a:endParaRPr sz="22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2566" y="551180"/>
            <a:ext cx="8460105" cy="629285"/>
          </a:xfrm>
          <a:prstGeom prst="rect">
            <a:avLst/>
          </a:prstGeom>
        </p:spPr>
        <p:txBody>
          <a:bodyPr vert="horz" wrap="square" lIns="0" tIns="13970" rIns="0" bIns="0" rtlCol="0">
            <a:spAutoFit/>
          </a:bodyPr>
          <a:lstStyle/>
          <a:p>
            <a:pPr marL="12700">
              <a:lnSpc>
                <a:spcPct val="100000"/>
              </a:lnSpc>
              <a:spcBef>
                <a:spcPts val="110"/>
              </a:spcBef>
            </a:pPr>
            <a:r>
              <a:rPr sz="3950" spc="5" dirty="0"/>
              <a:t>Key-Value</a:t>
            </a:r>
            <a:r>
              <a:rPr sz="3950" spc="20" dirty="0"/>
              <a:t> </a:t>
            </a:r>
            <a:r>
              <a:rPr sz="3950" spc="10" dirty="0"/>
              <a:t>and</a:t>
            </a:r>
            <a:r>
              <a:rPr sz="3950" spc="-15" dirty="0"/>
              <a:t> </a:t>
            </a:r>
            <a:r>
              <a:rPr sz="3950" dirty="0"/>
              <a:t>Document</a:t>
            </a:r>
            <a:r>
              <a:rPr sz="3950" spc="50" dirty="0"/>
              <a:t> </a:t>
            </a:r>
            <a:r>
              <a:rPr sz="3950" spc="5" dirty="0"/>
              <a:t>Data</a:t>
            </a:r>
            <a:r>
              <a:rPr sz="3950" spc="15" dirty="0"/>
              <a:t> </a:t>
            </a:r>
            <a:r>
              <a:rPr sz="3950" spc="5" dirty="0"/>
              <a:t>Models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753753" y="1547877"/>
            <a:ext cx="9342120" cy="5037455"/>
          </a:xfrm>
          <a:prstGeom prst="rect">
            <a:avLst/>
          </a:prstGeom>
        </p:spPr>
        <p:txBody>
          <a:bodyPr vert="horz" wrap="square" lIns="0" tIns="48260" rIns="0" bIns="0" rtlCol="0">
            <a:spAutoFit/>
          </a:bodyPr>
          <a:lstStyle/>
          <a:p>
            <a:pPr marL="390525" marR="185420" indent="-378460">
              <a:lnSpc>
                <a:spcPct val="91000"/>
              </a:lnSpc>
              <a:spcBef>
                <a:spcPts val="380"/>
              </a:spcBef>
              <a:buChar char="•"/>
              <a:tabLst>
                <a:tab pos="390525" algn="l"/>
                <a:tab pos="391160" algn="l"/>
              </a:tabLst>
            </a:pPr>
            <a:r>
              <a:rPr sz="2400" spc="10" dirty="0">
                <a:latin typeface="Times New Roman"/>
                <a:cs typeface="Times New Roman"/>
              </a:rPr>
              <a:t>In </a:t>
            </a:r>
            <a:r>
              <a:rPr sz="2400" spc="5" dirty="0">
                <a:latin typeface="Times New Roman"/>
                <a:cs typeface="Times New Roman"/>
              </a:rPr>
              <a:t>practice, </a:t>
            </a:r>
            <a:r>
              <a:rPr sz="2400" b="1" spc="10" dirty="0">
                <a:solidFill>
                  <a:srgbClr val="009972"/>
                </a:solidFill>
                <a:latin typeface="Times New Roman"/>
                <a:cs typeface="Times New Roman"/>
              </a:rPr>
              <a:t>the </a:t>
            </a:r>
            <a:r>
              <a:rPr sz="2400" b="1" spc="5" dirty="0">
                <a:solidFill>
                  <a:srgbClr val="009972"/>
                </a:solidFill>
                <a:latin typeface="Times New Roman"/>
                <a:cs typeface="Times New Roman"/>
              </a:rPr>
              <a:t>line </a:t>
            </a:r>
            <a:r>
              <a:rPr sz="2400" b="1" spc="15" dirty="0">
                <a:solidFill>
                  <a:srgbClr val="009972"/>
                </a:solidFill>
                <a:latin typeface="Times New Roman"/>
                <a:cs typeface="Times New Roman"/>
              </a:rPr>
              <a:t>between key-value </a:t>
            </a:r>
            <a:r>
              <a:rPr sz="2400" b="1" spc="10" dirty="0">
                <a:solidFill>
                  <a:srgbClr val="009972"/>
                </a:solidFill>
                <a:latin typeface="Times New Roman"/>
                <a:cs typeface="Times New Roman"/>
              </a:rPr>
              <a:t>and </a:t>
            </a:r>
            <a:r>
              <a:rPr sz="2400" b="1" spc="5" dirty="0">
                <a:solidFill>
                  <a:srgbClr val="009972"/>
                </a:solidFill>
                <a:latin typeface="Times New Roman"/>
                <a:cs typeface="Times New Roman"/>
              </a:rPr>
              <a:t>document </a:t>
            </a:r>
            <a:r>
              <a:rPr sz="2400" b="1" spc="10" dirty="0">
                <a:solidFill>
                  <a:srgbClr val="009972"/>
                </a:solidFill>
                <a:latin typeface="Times New Roman"/>
                <a:cs typeface="Times New Roman"/>
              </a:rPr>
              <a:t>gets a </a:t>
            </a:r>
            <a:r>
              <a:rPr sz="2400" b="1" spc="5" dirty="0">
                <a:solidFill>
                  <a:srgbClr val="009972"/>
                </a:solidFill>
                <a:latin typeface="Times New Roman"/>
                <a:cs typeface="Times New Roman"/>
              </a:rPr>
              <a:t>bit </a:t>
            </a:r>
            <a:r>
              <a:rPr sz="2400" b="1" spc="10" dirty="0">
                <a:solidFill>
                  <a:srgbClr val="009972"/>
                </a:solidFill>
                <a:latin typeface="Times New Roman"/>
                <a:cs typeface="Times New Roman"/>
              </a:rPr>
              <a:t> blurry</a:t>
            </a:r>
            <a:r>
              <a:rPr sz="2400" spc="10" dirty="0">
                <a:latin typeface="Times New Roman"/>
                <a:cs typeface="Times New Roman"/>
              </a:rPr>
              <a:t>: People </a:t>
            </a:r>
            <a:r>
              <a:rPr sz="2400" spc="5" dirty="0">
                <a:latin typeface="Times New Roman"/>
                <a:cs typeface="Times New Roman"/>
              </a:rPr>
              <a:t>often </a:t>
            </a:r>
            <a:r>
              <a:rPr sz="2400" spc="15" dirty="0">
                <a:latin typeface="Times New Roman"/>
                <a:cs typeface="Times New Roman"/>
              </a:rPr>
              <a:t>put </a:t>
            </a:r>
            <a:r>
              <a:rPr sz="2400" spc="10" dirty="0">
                <a:latin typeface="Times New Roman"/>
                <a:cs typeface="Times New Roman"/>
              </a:rPr>
              <a:t>an </a:t>
            </a:r>
            <a:r>
              <a:rPr sz="2400" spc="15" dirty="0">
                <a:latin typeface="Times New Roman"/>
                <a:cs typeface="Times New Roman"/>
              </a:rPr>
              <a:t>ID </a:t>
            </a:r>
            <a:r>
              <a:rPr sz="2400" dirty="0">
                <a:latin typeface="Times New Roman"/>
                <a:cs typeface="Times New Roman"/>
              </a:rPr>
              <a:t>field </a:t>
            </a:r>
            <a:r>
              <a:rPr sz="2400" spc="5" dirty="0">
                <a:latin typeface="Times New Roman"/>
                <a:cs typeface="Times New Roman"/>
              </a:rPr>
              <a:t>in </a:t>
            </a:r>
            <a:r>
              <a:rPr sz="2400" spc="10" dirty="0">
                <a:latin typeface="Times New Roman"/>
                <a:cs typeface="Times New Roman"/>
              </a:rPr>
              <a:t>a </a:t>
            </a:r>
            <a:r>
              <a:rPr sz="2400" spc="15" dirty="0">
                <a:latin typeface="Times New Roman"/>
                <a:cs typeface="Times New Roman"/>
              </a:rPr>
              <a:t>document </a:t>
            </a:r>
            <a:r>
              <a:rPr sz="2400" spc="10" dirty="0">
                <a:latin typeface="Times New Roman"/>
                <a:cs typeface="Times New Roman"/>
              </a:rPr>
              <a:t>database </a:t>
            </a:r>
            <a:r>
              <a:rPr sz="2400" spc="5" dirty="0">
                <a:latin typeface="Times New Roman"/>
                <a:cs typeface="Times New Roman"/>
              </a:rPr>
              <a:t>to </a:t>
            </a:r>
            <a:r>
              <a:rPr sz="2400" spc="15" dirty="0">
                <a:latin typeface="Times New Roman"/>
                <a:cs typeface="Times New Roman"/>
              </a:rPr>
              <a:t>do </a:t>
            </a:r>
            <a:r>
              <a:rPr sz="2400" spc="10" dirty="0">
                <a:latin typeface="Times New Roman"/>
                <a:cs typeface="Times New Roman"/>
              </a:rPr>
              <a:t>a </a:t>
            </a:r>
            <a:r>
              <a:rPr sz="2400" spc="15" dirty="0">
                <a:latin typeface="Times New Roman"/>
                <a:cs typeface="Times New Roman"/>
              </a:rPr>
              <a:t> </a:t>
            </a:r>
            <a:r>
              <a:rPr sz="2400" spc="10" dirty="0">
                <a:latin typeface="Times New Roman"/>
                <a:cs typeface="Times New Roman"/>
              </a:rPr>
              <a:t>key-value </a:t>
            </a:r>
            <a:r>
              <a:rPr sz="2400" dirty="0">
                <a:latin typeface="Times New Roman"/>
                <a:cs typeface="Times New Roman"/>
              </a:rPr>
              <a:t>style </a:t>
            </a:r>
            <a:r>
              <a:rPr sz="2400" spc="15" dirty="0">
                <a:latin typeface="Times New Roman"/>
                <a:cs typeface="Times New Roman"/>
              </a:rPr>
              <a:t>look-up. </a:t>
            </a:r>
            <a:r>
              <a:rPr sz="2400" spc="10" dirty="0">
                <a:latin typeface="Times New Roman"/>
                <a:cs typeface="Times New Roman"/>
              </a:rPr>
              <a:t>Databases </a:t>
            </a:r>
            <a:r>
              <a:rPr sz="2400" dirty="0">
                <a:latin typeface="Times New Roman"/>
                <a:cs typeface="Times New Roman"/>
              </a:rPr>
              <a:t>classified </a:t>
            </a:r>
            <a:r>
              <a:rPr sz="2400" spc="10" dirty="0">
                <a:latin typeface="Times New Roman"/>
                <a:cs typeface="Times New Roman"/>
              </a:rPr>
              <a:t>as key-value databases </a:t>
            </a:r>
            <a:r>
              <a:rPr sz="2400" spc="15" dirty="0">
                <a:latin typeface="Times New Roman"/>
                <a:cs typeface="Times New Roman"/>
              </a:rPr>
              <a:t> </a:t>
            </a:r>
            <a:r>
              <a:rPr sz="2400" spc="5" dirty="0">
                <a:latin typeface="Times New Roman"/>
                <a:cs typeface="Times New Roman"/>
              </a:rPr>
              <a:t>may </a:t>
            </a:r>
            <a:r>
              <a:rPr sz="2400" spc="10" dirty="0">
                <a:latin typeface="Times New Roman"/>
                <a:cs typeface="Times New Roman"/>
              </a:rPr>
              <a:t>allow you structures </a:t>
            </a:r>
            <a:r>
              <a:rPr sz="2400" spc="5" dirty="0">
                <a:latin typeface="Times New Roman"/>
                <a:cs typeface="Times New Roman"/>
              </a:rPr>
              <a:t>for </a:t>
            </a:r>
            <a:r>
              <a:rPr sz="2400" spc="10" dirty="0">
                <a:latin typeface="Times New Roman"/>
                <a:cs typeface="Times New Roman"/>
              </a:rPr>
              <a:t>data beyond </a:t>
            </a:r>
            <a:r>
              <a:rPr sz="2400" spc="5" dirty="0">
                <a:latin typeface="Times New Roman"/>
                <a:cs typeface="Times New Roman"/>
              </a:rPr>
              <a:t>just </a:t>
            </a:r>
            <a:r>
              <a:rPr sz="2400" spc="10" dirty="0">
                <a:latin typeface="Times New Roman"/>
                <a:cs typeface="Times New Roman"/>
              </a:rPr>
              <a:t>an </a:t>
            </a:r>
            <a:r>
              <a:rPr sz="2400" spc="15" dirty="0">
                <a:latin typeface="Times New Roman"/>
                <a:cs typeface="Times New Roman"/>
              </a:rPr>
              <a:t>opaque. </a:t>
            </a:r>
            <a:r>
              <a:rPr sz="2400" spc="10" dirty="0">
                <a:latin typeface="Times New Roman"/>
                <a:cs typeface="Times New Roman"/>
              </a:rPr>
              <a:t>For example, </a:t>
            </a:r>
            <a:r>
              <a:rPr sz="2400" spc="-585" dirty="0">
                <a:latin typeface="Times New Roman"/>
                <a:cs typeface="Times New Roman"/>
              </a:rPr>
              <a:t> </a:t>
            </a:r>
            <a:r>
              <a:rPr sz="2400" spc="10" dirty="0">
                <a:solidFill>
                  <a:srgbClr val="7F0000"/>
                </a:solidFill>
                <a:latin typeface="Times New Roman"/>
                <a:cs typeface="Times New Roman"/>
              </a:rPr>
              <a:t>Redis </a:t>
            </a:r>
            <a:r>
              <a:rPr sz="2400" spc="10" dirty="0">
                <a:latin typeface="Times New Roman"/>
                <a:cs typeface="Times New Roman"/>
              </a:rPr>
              <a:t>allows you </a:t>
            </a:r>
            <a:r>
              <a:rPr sz="2400" spc="5" dirty="0">
                <a:latin typeface="Times New Roman"/>
                <a:cs typeface="Times New Roman"/>
              </a:rPr>
              <a:t>to </a:t>
            </a:r>
            <a:r>
              <a:rPr sz="2400" spc="10" dirty="0">
                <a:latin typeface="Times New Roman"/>
                <a:cs typeface="Times New Roman"/>
              </a:rPr>
              <a:t>break </a:t>
            </a:r>
            <a:r>
              <a:rPr sz="2400" spc="15" dirty="0">
                <a:latin typeface="Times New Roman"/>
                <a:cs typeface="Times New Roman"/>
              </a:rPr>
              <a:t>down </a:t>
            </a:r>
            <a:r>
              <a:rPr sz="2400" spc="10" dirty="0">
                <a:latin typeface="Times New Roman"/>
                <a:cs typeface="Times New Roman"/>
              </a:rPr>
              <a:t>the aggregate </a:t>
            </a:r>
            <a:r>
              <a:rPr sz="2400" spc="5" dirty="0">
                <a:latin typeface="Times New Roman"/>
                <a:cs typeface="Times New Roman"/>
              </a:rPr>
              <a:t>into </a:t>
            </a:r>
            <a:r>
              <a:rPr sz="2400" dirty="0">
                <a:latin typeface="Times New Roman"/>
                <a:cs typeface="Times New Roman"/>
              </a:rPr>
              <a:t>lists </a:t>
            </a:r>
            <a:r>
              <a:rPr sz="2400" spc="15" dirty="0">
                <a:latin typeface="Times New Roman"/>
                <a:cs typeface="Times New Roman"/>
              </a:rPr>
              <a:t>or </a:t>
            </a:r>
            <a:r>
              <a:rPr sz="2400" dirty="0">
                <a:latin typeface="Times New Roman"/>
                <a:cs typeface="Times New Roman"/>
              </a:rPr>
              <a:t>sets, </a:t>
            </a:r>
            <a:r>
              <a:rPr sz="2400" spc="5" dirty="0">
                <a:solidFill>
                  <a:srgbClr val="7F0000"/>
                </a:solidFill>
                <a:latin typeface="Times New Roman"/>
                <a:cs typeface="Times New Roman"/>
              </a:rPr>
              <a:t>Riak </a:t>
            </a:r>
            <a:r>
              <a:rPr sz="2400" spc="10" dirty="0">
                <a:solidFill>
                  <a:srgbClr val="7F0000"/>
                </a:solidFill>
                <a:latin typeface="Times New Roman"/>
                <a:cs typeface="Times New Roman"/>
              </a:rPr>
              <a:t> </a:t>
            </a:r>
            <a:r>
              <a:rPr sz="2400" spc="10" dirty="0">
                <a:latin typeface="Times New Roman"/>
                <a:cs typeface="Times New Roman"/>
              </a:rPr>
              <a:t>allows</a:t>
            </a:r>
            <a:r>
              <a:rPr sz="2400" spc="-15" dirty="0">
                <a:latin typeface="Times New Roman"/>
                <a:cs typeface="Times New Roman"/>
              </a:rPr>
              <a:t> </a:t>
            </a:r>
            <a:r>
              <a:rPr sz="2400" spc="10" dirty="0">
                <a:latin typeface="Times New Roman"/>
                <a:cs typeface="Times New Roman"/>
              </a:rPr>
              <a:t>you </a:t>
            </a:r>
            <a:r>
              <a:rPr sz="2400" spc="5" dirty="0">
                <a:latin typeface="Times New Roman"/>
                <a:cs typeface="Times New Roman"/>
              </a:rPr>
              <a:t>to</a:t>
            </a:r>
            <a:r>
              <a:rPr sz="2400" spc="10" dirty="0">
                <a:latin typeface="Times New Roman"/>
                <a:cs typeface="Times New Roman"/>
              </a:rPr>
              <a:t> </a:t>
            </a:r>
            <a:r>
              <a:rPr sz="2400" spc="15" dirty="0">
                <a:latin typeface="Times New Roman"/>
                <a:cs typeface="Times New Roman"/>
              </a:rPr>
              <a:t>put</a:t>
            </a:r>
            <a:r>
              <a:rPr sz="2400" spc="-5" dirty="0">
                <a:latin typeface="Times New Roman"/>
                <a:cs typeface="Times New Roman"/>
              </a:rPr>
              <a:t> </a:t>
            </a:r>
            <a:r>
              <a:rPr sz="2400" spc="10" dirty="0">
                <a:latin typeface="Times New Roman"/>
                <a:cs typeface="Times New Roman"/>
              </a:rPr>
              <a:t>aggregates</a:t>
            </a:r>
            <a:r>
              <a:rPr sz="2400" spc="-55" dirty="0">
                <a:latin typeface="Times New Roman"/>
                <a:cs typeface="Times New Roman"/>
              </a:rPr>
              <a:t> </a:t>
            </a:r>
            <a:r>
              <a:rPr sz="2400" spc="5" dirty="0">
                <a:latin typeface="Times New Roman"/>
                <a:cs typeface="Times New Roman"/>
              </a:rPr>
              <a:t>into</a:t>
            </a:r>
            <a:r>
              <a:rPr sz="2400" spc="10" dirty="0">
                <a:latin typeface="Times New Roman"/>
                <a:cs typeface="Times New Roman"/>
              </a:rPr>
              <a:t> buckets.</a:t>
            </a:r>
            <a:endParaRPr sz="2400">
              <a:latin typeface="Times New Roman"/>
              <a:cs typeface="Times New Roman"/>
            </a:endParaRPr>
          </a:p>
          <a:p>
            <a:pPr marL="390525" marR="11430" indent="-378460">
              <a:lnSpc>
                <a:spcPct val="91000"/>
              </a:lnSpc>
              <a:spcBef>
                <a:spcPts val="1245"/>
              </a:spcBef>
              <a:buChar char="•"/>
              <a:tabLst>
                <a:tab pos="390525" algn="l"/>
                <a:tab pos="391160" algn="l"/>
              </a:tabLst>
            </a:pPr>
            <a:r>
              <a:rPr sz="2400" spc="10" dirty="0">
                <a:latin typeface="Times New Roman"/>
                <a:cs typeface="Times New Roman"/>
              </a:rPr>
              <a:t>Some </a:t>
            </a:r>
            <a:r>
              <a:rPr sz="2400" spc="15" dirty="0">
                <a:latin typeface="Times New Roman"/>
                <a:cs typeface="Times New Roman"/>
              </a:rPr>
              <a:t>of </a:t>
            </a:r>
            <a:r>
              <a:rPr sz="2400" spc="10" dirty="0">
                <a:latin typeface="Times New Roman"/>
                <a:cs typeface="Times New Roman"/>
              </a:rPr>
              <a:t>the </a:t>
            </a:r>
            <a:r>
              <a:rPr sz="2400" spc="15" dirty="0">
                <a:latin typeface="Times New Roman"/>
                <a:cs typeface="Times New Roman"/>
              </a:rPr>
              <a:t>popular </a:t>
            </a:r>
            <a:r>
              <a:rPr sz="2400" spc="10" dirty="0">
                <a:latin typeface="Times New Roman"/>
                <a:cs typeface="Times New Roman"/>
              </a:rPr>
              <a:t>key-value databases are </a:t>
            </a:r>
            <a:r>
              <a:rPr sz="2400" spc="5" dirty="0">
                <a:latin typeface="Times New Roman"/>
                <a:cs typeface="Times New Roman"/>
              </a:rPr>
              <a:t>Riak, </a:t>
            </a:r>
            <a:r>
              <a:rPr sz="2400" spc="10" dirty="0">
                <a:latin typeface="Times New Roman"/>
                <a:cs typeface="Times New Roman"/>
              </a:rPr>
              <a:t>Redis </a:t>
            </a:r>
            <a:r>
              <a:rPr sz="2400" spc="5" dirty="0">
                <a:latin typeface="Times New Roman"/>
                <a:cs typeface="Times New Roman"/>
              </a:rPr>
              <a:t>(often referred </a:t>
            </a:r>
            <a:r>
              <a:rPr sz="2400" spc="-585" dirty="0">
                <a:latin typeface="Times New Roman"/>
                <a:cs typeface="Times New Roman"/>
              </a:rPr>
              <a:t> </a:t>
            </a:r>
            <a:r>
              <a:rPr sz="2400" spc="5" dirty="0">
                <a:latin typeface="Times New Roman"/>
                <a:cs typeface="Times New Roman"/>
              </a:rPr>
              <a:t>to </a:t>
            </a:r>
            <a:r>
              <a:rPr sz="2400" spc="10" dirty="0">
                <a:latin typeface="Times New Roman"/>
                <a:cs typeface="Times New Roman"/>
              </a:rPr>
              <a:t>as Data Structure server), Memcached </a:t>
            </a:r>
            <a:r>
              <a:rPr sz="2400" spc="5" dirty="0">
                <a:latin typeface="Times New Roman"/>
                <a:cs typeface="Times New Roman"/>
              </a:rPr>
              <a:t>DB, </a:t>
            </a:r>
            <a:r>
              <a:rPr sz="2400" spc="10" dirty="0">
                <a:latin typeface="Times New Roman"/>
                <a:cs typeface="Times New Roman"/>
              </a:rPr>
              <a:t>Berkeley </a:t>
            </a:r>
            <a:r>
              <a:rPr sz="2400" spc="5" dirty="0">
                <a:latin typeface="Times New Roman"/>
                <a:cs typeface="Times New Roman"/>
              </a:rPr>
              <a:t>DB, </a:t>
            </a:r>
            <a:r>
              <a:rPr sz="2400" spc="10" dirty="0">
                <a:latin typeface="Times New Roman"/>
                <a:cs typeface="Times New Roman"/>
              </a:rPr>
              <a:t>HamsterDB </a:t>
            </a:r>
            <a:r>
              <a:rPr sz="2400" spc="-585" dirty="0">
                <a:latin typeface="Times New Roman"/>
                <a:cs typeface="Times New Roman"/>
              </a:rPr>
              <a:t> </a:t>
            </a:r>
            <a:r>
              <a:rPr sz="2400" spc="5" dirty="0">
                <a:latin typeface="Times New Roman"/>
                <a:cs typeface="Times New Roman"/>
              </a:rPr>
              <a:t>(especially suited for </a:t>
            </a:r>
            <a:r>
              <a:rPr sz="2400" spc="10" dirty="0">
                <a:latin typeface="Times New Roman"/>
                <a:cs typeface="Times New Roman"/>
              </a:rPr>
              <a:t>embedded use), Amazon DynamoDB </a:t>
            </a:r>
            <a:r>
              <a:rPr sz="2400" spc="15" dirty="0">
                <a:latin typeface="Times New Roman"/>
                <a:cs typeface="Times New Roman"/>
              </a:rPr>
              <a:t>(not open- </a:t>
            </a:r>
            <a:r>
              <a:rPr sz="2400" spc="20" dirty="0">
                <a:latin typeface="Times New Roman"/>
                <a:cs typeface="Times New Roman"/>
              </a:rPr>
              <a:t> </a:t>
            </a:r>
            <a:r>
              <a:rPr sz="2400" spc="10" dirty="0">
                <a:latin typeface="Times New Roman"/>
                <a:cs typeface="Times New Roman"/>
              </a:rPr>
              <a:t>source), Project </a:t>
            </a:r>
            <a:r>
              <a:rPr sz="2400" spc="-25" dirty="0">
                <a:latin typeface="Times New Roman"/>
                <a:cs typeface="Times New Roman"/>
              </a:rPr>
              <a:t>Voldemort </a:t>
            </a:r>
            <a:r>
              <a:rPr sz="2400" spc="10" dirty="0">
                <a:latin typeface="Times New Roman"/>
                <a:cs typeface="Times New Roman"/>
              </a:rPr>
              <a:t>(an </a:t>
            </a:r>
            <a:r>
              <a:rPr sz="2400" spc="15" dirty="0">
                <a:latin typeface="Times New Roman"/>
                <a:cs typeface="Times New Roman"/>
              </a:rPr>
              <a:t>open-source </a:t>
            </a:r>
            <a:r>
              <a:rPr sz="2400" spc="5" dirty="0">
                <a:latin typeface="Times New Roman"/>
                <a:cs typeface="Times New Roman"/>
              </a:rPr>
              <a:t>implementation </a:t>
            </a:r>
            <a:r>
              <a:rPr sz="2400" spc="15" dirty="0">
                <a:latin typeface="Times New Roman"/>
                <a:cs typeface="Times New Roman"/>
              </a:rPr>
              <a:t>of </a:t>
            </a:r>
            <a:r>
              <a:rPr sz="2400" spc="10" dirty="0">
                <a:latin typeface="Times New Roman"/>
                <a:cs typeface="Times New Roman"/>
              </a:rPr>
              <a:t>Amazon </a:t>
            </a:r>
            <a:r>
              <a:rPr sz="2400" spc="15" dirty="0">
                <a:latin typeface="Times New Roman"/>
                <a:cs typeface="Times New Roman"/>
              </a:rPr>
              <a:t> </a:t>
            </a:r>
            <a:r>
              <a:rPr sz="2400" spc="10" dirty="0">
                <a:latin typeface="Times New Roman"/>
                <a:cs typeface="Times New Roman"/>
              </a:rPr>
              <a:t>DynamoDB)</a:t>
            </a:r>
            <a:endParaRPr sz="2400">
              <a:latin typeface="Times New Roman"/>
              <a:cs typeface="Times New Roman"/>
            </a:endParaRPr>
          </a:p>
          <a:p>
            <a:pPr marL="390525" marR="5080" indent="-378460">
              <a:lnSpc>
                <a:spcPts val="2620"/>
              </a:lnSpc>
              <a:spcBef>
                <a:spcPts val="1290"/>
              </a:spcBef>
              <a:buChar char="•"/>
              <a:tabLst>
                <a:tab pos="390525" algn="l"/>
                <a:tab pos="391160" algn="l"/>
              </a:tabLst>
            </a:pPr>
            <a:r>
              <a:rPr sz="2400" spc="10" dirty="0">
                <a:latin typeface="Times New Roman"/>
                <a:cs typeface="Times New Roman"/>
              </a:rPr>
              <a:t>Some </a:t>
            </a:r>
            <a:r>
              <a:rPr sz="2400" spc="15" dirty="0">
                <a:latin typeface="Times New Roman"/>
                <a:cs typeface="Times New Roman"/>
              </a:rPr>
              <a:t>of </a:t>
            </a:r>
            <a:r>
              <a:rPr sz="2400" spc="10" dirty="0">
                <a:latin typeface="Times New Roman"/>
                <a:cs typeface="Times New Roman"/>
              </a:rPr>
              <a:t>the </a:t>
            </a:r>
            <a:r>
              <a:rPr sz="2400" spc="15" dirty="0">
                <a:latin typeface="Times New Roman"/>
                <a:cs typeface="Times New Roman"/>
              </a:rPr>
              <a:t>popular document </a:t>
            </a:r>
            <a:r>
              <a:rPr sz="2400" spc="10" dirty="0">
                <a:latin typeface="Times New Roman"/>
                <a:cs typeface="Times New Roman"/>
              </a:rPr>
              <a:t>databases are </a:t>
            </a:r>
            <a:r>
              <a:rPr sz="2400" spc="15" dirty="0">
                <a:latin typeface="Times New Roman"/>
                <a:cs typeface="Times New Roman"/>
              </a:rPr>
              <a:t>MongoDB, </a:t>
            </a:r>
            <a:r>
              <a:rPr sz="2400" spc="10" dirty="0">
                <a:latin typeface="Times New Roman"/>
                <a:cs typeface="Times New Roman"/>
              </a:rPr>
              <a:t>CouchDB, </a:t>
            </a:r>
            <a:r>
              <a:rPr sz="2400" spc="15" dirty="0">
                <a:latin typeface="Times New Roman"/>
                <a:cs typeface="Times New Roman"/>
              </a:rPr>
              <a:t> </a:t>
            </a:r>
            <a:r>
              <a:rPr sz="2400" spc="-5" dirty="0">
                <a:latin typeface="Times New Roman"/>
                <a:cs typeface="Times New Roman"/>
              </a:rPr>
              <a:t>Terrastore, </a:t>
            </a:r>
            <a:r>
              <a:rPr sz="2400" spc="10" dirty="0">
                <a:latin typeface="Times New Roman"/>
                <a:cs typeface="Times New Roman"/>
              </a:rPr>
              <a:t>OrientDB (which </a:t>
            </a:r>
            <a:r>
              <a:rPr sz="2400" spc="5" dirty="0">
                <a:latin typeface="Times New Roman"/>
                <a:cs typeface="Times New Roman"/>
              </a:rPr>
              <a:t>is also </a:t>
            </a:r>
            <a:r>
              <a:rPr sz="2400" spc="10" dirty="0">
                <a:latin typeface="Times New Roman"/>
                <a:cs typeface="Times New Roman"/>
              </a:rPr>
              <a:t>a </a:t>
            </a:r>
            <a:r>
              <a:rPr sz="2400" spc="15" dirty="0">
                <a:latin typeface="Times New Roman"/>
                <a:cs typeface="Times New Roman"/>
              </a:rPr>
              <a:t>graph </a:t>
            </a:r>
            <a:r>
              <a:rPr sz="2400" spc="10" dirty="0">
                <a:latin typeface="Times New Roman"/>
                <a:cs typeface="Times New Roman"/>
              </a:rPr>
              <a:t>DBMS), RavenDB, </a:t>
            </a:r>
            <a:r>
              <a:rPr sz="2400" spc="15" dirty="0">
                <a:latin typeface="Times New Roman"/>
                <a:cs typeface="Times New Roman"/>
              </a:rPr>
              <a:t>but </a:t>
            </a:r>
            <a:r>
              <a:rPr sz="2400" spc="5" dirty="0">
                <a:latin typeface="Times New Roman"/>
                <a:cs typeface="Times New Roman"/>
              </a:rPr>
              <a:t>also </a:t>
            </a:r>
            <a:r>
              <a:rPr sz="2400" spc="-585" dirty="0">
                <a:latin typeface="Times New Roman"/>
                <a:cs typeface="Times New Roman"/>
              </a:rPr>
              <a:t> </a:t>
            </a:r>
            <a:r>
              <a:rPr sz="2400" spc="15" dirty="0">
                <a:latin typeface="Times New Roman"/>
                <a:cs typeface="Times New Roman"/>
              </a:rPr>
              <a:t>Lotus</a:t>
            </a:r>
            <a:r>
              <a:rPr sz="2400" spc="-15" dirty="0">
                <a:latin typeface="Times New Roman"/>
                <a:cs typeface="Times New Roman"/>
              </a:rPr>
              <a:t> </a:t>
            </a:r>
            <a:r>
              <a:rPr sz="2400" spc="5" dirty="0">
                <a:latin typeface="Times New Roman"/>
                <a:cs typeface="Times New Roman"/>
              </a:rPr>
              <a:t>Notes,</a:t>
            </a:r>
            <a:r>
              <a:rPr sz="2400" spc="-10" dirty="0">
                <a:latin typeface="Times New Roman"/>
                <a:cs typeface="Times New Roman"/>
              </a:rPr>
              <a:t> </a:t>
            </a:r>
            <a:r>
              <a:rPr sz="2400" spc="10" dirty="0">
                <a:latin typeface="Times New Roman"/>
                <a:cs typeface="Times New Roman"/>
              </a:rPr>
              <a:t>which</a:t>
            </a:r>
            <a:r>
              <a:rPr sz="2400" spc="-15" dirty="0">
                <a:latin typeface="Times New Roman"/>
                <a:cs typeface="Times New Roman"/>
              </a:rPr>
              <a:t> </a:t>
            </a:r>
            <a:r>
              <a:rPr sz="2400" spc="10" dirty="0">
                <a:latin typeface="Times New Roman"/>
                <a:cs typeface="Times New Roman"/>
              </a:rPr>
              <a:t>adopts</a:t>
            </a:r>
            <a:r>
              <a:rPr sz="2400" spc="-35" dirty="0">
                <a:latin typeface="Times New Roman"/>
                <a:cs typeface="Times New Roman"/>
              </a:rPr>
              <a:t> </a:t>
            </a:r>
            <a:r>
              <a:rPr sz="2400" spc="15" dirty="0">
                <a:latin typeface="Times New Roman"/>
                <a:cs typeface="Times New Roman"/>
              </a:rPr>
              <a:t>document</a:t>
            </a:r>
            <a:r>
              <a:rPr sz="2400" spc="-30" dirty="0">
                <a:latin typeface="Times New Roman"/>
                <a:cs typeface="Times New Roman"/>
              </a:rPr>
              <a:t> </a:t>
            </a:r>
            <a:r>
              <a:rPr sz="2400" spc="10" dirty="0">
                <a:latin typeface="Times New Roman"/>
                <a:cs typeface="Times New Roman"/>
              </a:rPr>
              <a:t>storage.</a:t>
            </a:r>
            <a:endParaRPr sz="2400">
              <a:latin typeface="Times New Roman"/>
              <a:cs typeface="Times New Roman"/>
            </a:endParaRPr>
          </a:p>
        </p:txBody>
      </p:sp>
      <p:sp>
        <p:nvSpPr>
          <p:cNvPr id="5" name="object 5"/>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31</a:t>
            </a:fld>
            <a:endParaRPr spc="1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7840" y="551180"/>
            <a:ext cx="4869815" cy="629285"/>
          </a:xfrm>
          <a:prstGeom prst="rect">
            <a:avLst/>
          </a:prstGeom>
        </p:spPr>
        <p:txBody>
          <a:bodyPr vert="horz" wrap="square" lIns="0" tIns="13970" rIns="0" bIns="0" rtlCol="0">
            <a:spAutoFit/>
          </a:bodyPr>
          <a:lstStyle/>
          <a:p>
            <a:pPr marL="12700">
              <a:lnSpc>
                <a:spcPct val="100000"/>
              </a:lnSpc>
              <a:spcBef>
                <a:spcPts val="110"/>
              </a:spcBef>
            </a:pPr>
            <a:r>
              <a:rPr sz="3950" dirty="0"/>
              <a:t>Column</a:t>
            </a:r>
            <a:r>
              <a:rPr sz="3950" spc="10" dirty="0"/>
              <a:t> </a:t>
            </a:r>
            <a:r>
              <a:rPr sz="3950" dirty="0"/>
              <a:t>Family</a:t>
            </a:r>
            <a:r>
              <a:rPr sz="3950" spc="20" dirty="0"/>
              <a:t> </a:t>
            </a:r>
            <a:r>
              <a:rPr sz="3950" dirty="0"/>
              <a:t>Stores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753753" y="1584453"/>
            <a:ext cx="9261475" cy="5168265"/>
          </a:xfrm>
          <a:prstGeom prst="rect">
            <a:avLst/>
          </a:prstGeom>
        </p:spPr>
        <p:txBody>
          <a:bodyPr vert="horz" wrap="square" lIns="0" tIns="26034" rIns="0" bIns="0" rtlCol="0">
            <a:spAutoFit/>
          </a:bodyPr>
          <a:lstStyle/>
          <a:p>
            <a:pPr marL="390525" marR="5080" indent="-378460">
              <a:lnSpc>
                <a:spcPts val="3170"/>
              </a:lnSpc>
              <a:spcBef>
                <a:spcPts val="204"/>
              </a:spcBef>
              <a:buFont typeface="Arial MT"/>
              <a:buChar char="•"/>
              <a:tabLst>
                <a:tab pos="390525" algn="l"/>
                <a:tab pos="391160" algn="l"/>
              </a:tabLst>
            </a:pPr>
            <a:r>
              <a:rPr sz="2650" spc="-20" dirty="0">
                <a:latin typeface="Times New Roman"/>
                <a:cs typeface="Times New Roman"/>
              </a:rPr>
              <a:t>Column</a:t>
            </a:r>
            <a:r>
              <a:rPr sz="2650" spc="85" dirty="0">
                <a:latin typeface="Times New Roman"/>
                <a:cs typeface="Times New Roman"/>
              </a:rPr>
              <a:t> </a:t>
            </a:r>
            <a:r>
              <a:rPr sz="2650" spc="-15" dirty="0">
                <a:latin typeface="Times New Roman"/>
                <a:cs typeface="Times New Roman"/>
              </a:rPr>
              <a:t>family</a:t>
            </a:r>
            <a:r>
              <a:rPr sz="2650" spc="35" dirty="0">
                <a:latin typeface="Times New Roman"/>
                <a:cs typeface="Times New Roman"/>
              </a:rPr>
              <a:t> </a:t>
            </a:r>
            <a:r>
              <a:rPr sz="2650" spc="-5" dirty="0">
                <a:latin typeface="Times New Roman"/>
                <a:cs typeface="Times New Roman"/>
              </a:rPr>
              <a:t>stores</a:t>
            </a:r>
            <a:r>
              <a:rPr sz="2650" dirty="0">
                <a:latin typeface="Times New Roman"/>
                <a:cs typeface="Times New Roman"/>
              </a:rPr>
              <a:t> </a:t>
            </a:r>
            <a:r>
              <a:rPr sz="2650" spc="-5" dirty="0">
                <a:latin typeface="Times New Roman"/>
                <a:cs typeface="Times New Roman"/>
              </a:rPr>
              <a:t>are</a:t>
            </a:r>
            <a:r>
              <a:rPr sz="2650" spc="-10" dirty="0">
                <a:latin typeface="Times New Roman"/>
                <a:cs typeface="Times New Roman"/>
              </a:rPr>
              <a:t> </a:t>
            </a:r>
            <a:r>
              <a:rPr sz="2650" spc="-15" dirty="0">
                <a:latin typeface="Times New Roman"/>
                <a:cs typeface="Times New Roman"/>
              </a:rPr>
              <a:t>modeled</a:t>
            </a:r>
            <a:r>
              <a:rPr sz="2650" spc="60" dirty="0">
                <a:latin typeface="Times New Roman"/>
                <a:cs typeface="Times New Roman"/>
              </a:rPr>
              <a:t> </a:t>
            </a:r>
            <a:r>
              <a:rPr sz="2650" spc="-5" dirty="0">
                <a:latin typeface="Times New Roman"/>
                <a:cs typeface="Times New Roman"/>
              </a:rPr>
              <a:t>on </a:t>
            </a:r>
            <a:r>
              <a:rPr sz="2650" spc="-30" dirty="0">
                <a:solidFill>
                  <a:srgbClr val="3265FF"/>
                </a:solidFill>
                <a:latin typeface="Times New Roman"/>
                <a:cs typeface="Times New Roman"/>
              </a:rPr>
              <a:t>Google’s</a:t>
            </a:r>
            <a:r>
              <a:rPr sz="2650" spc="65" dirty="0">
                <a:solidFill>
                  <a:srgbClr val="3265FF"/>
                </a:solidFill>
                <a:latin typeface="Times New Roman"/>
                <a:cs typeface="Times New Roman"/>
              </a:rPr>
              <a:t> </a:t>
            </a:r>
            <a:r>
              <a:rPr sz="2650" spc="-30" dirty="0">
                <a:solidFill>
                  <a:srgbClr val="3265FF"/>
                </a:solidFill>
                <a:latin typeface="Times New Roman"/>
                <a:cs typeface="Times New Roman"/>
              </a:rPr>
              <a:t>BigTable</a:t>
            </a:r>
            <a:r>
              <a:rPr sz="2650" spc="-30" dirty="0">
                <a:latin typeface="Times New Roman"/>
                <a:cs typeface="Times New Roman"/>
              </a:rPr>
              <a:t>.</a:t>
            </a:r>
            <a:r>
              <a:rPr sz="2650" spc="-50" dirty="0">
                <a:latin typeface="Times New Roman"/>
                <a:cs typeface="Times New Roman"/>
              </a:rPr>
              <a:t> </a:t>
            </a:r>
            <a:r>
              <a:rPr sz="2650" spc="-10" dirty="0">
                <a:latin typeface="Times New Roman"/>
                <a:cs typeface="Times New Roman"/>
              </a:rPr>
              <a:t>The </a:t>
            </a:r>
            <a:r>
              <a:rPr sz="2650" spc="-5" dirty="0">
                <a:latin typeface="Times New Roman"/>
                <a:cs typeface="Times New Roman"/>
              </a:rPr>
              <a:t> data</a:t>
            </a:r>
            <a:r>
              <a:rPr sz="2650" spc="-15" dirty="0">
                <a:latin typeface="Times New Roman"/>
                <a:cs typeface="Times New Roman"/>
              </a:rPr>
              <a:t> </a:t>
            </a:r>
            <a:r>
              <a:rPr sz="2650" spc="-20" dirty="0">
                <a:latin typeface="Times New Roman"/>
                <a:cs typeface="Times New Roman"/>
              </a:rPr>
              <a:t>model</a:t>
            </a:r>
            <a:r>
              <a:rPr sz="2650" spc="65" dirty="0">
                <a:latin typeface="Times New Roman"/>
                <a:cs typeface="Times New Roman"/>
              </a:rPr>
              <a:t> </a:t>
            </a:r>
            <a:r>
              <a:rPr sz="2650" dirty="0">
                <a:latin typeface="Times New Roman"/>
                <a:cs typeface="Times New Roman"/>
              </a:rPr>
              <a:t>is</a:t>
            </a:r>
            <a:r>
              <a:rPr sz="2650" spc="-5" dirty="0">
                <a:latin typeface="Times New Roman"/>
                <a:cs typeface="Times New Roman"/>
              </a:rPr>
              <a:t> based</a:t>
            </a:r>
            <a:r>
              <a:rPr sz="2650" spc="5" dirty="0">
                <a:latin typeface="Times New Roman"/>
                <a:cs typeface="Times New Roman"/>
              </a:rPr>
              <a:t> </a:t>
            </a:r>
            <a:r>
              <a:rPr sz="2650" spc="-5" dirty="0">
                <a:latin typeface="Times New Roman"/>
                <a:cs typeface="Times New Roman"/>
              </a:rPr>
              <a:t>on</a:t>
            </a:r>
            <a:r>
              <a:rPr sz="2650" spc="10" dirty="0">
                <a:latin typeface="Times New Roman"/>
                <a:cs typeface="Times New Roman"/>
              </a:rPr>
              <a:t> </a:t>
            </a:r>
            <a:r>
              <a:rPr sz="2650" spc="-5" dirty="0">
                <a:latin typeface="Times New Roman"/>
                <a:cs typeface="Times New Roman"/>
              </a:rPr>
              <a:t>a</a:t>
            </a:r>
            <a:r>
              <a:rPr sz="2650" spc="-15" dirty="0">
                <a:latin typeface="Times New Roman"/>
                <a:cs typeface="Times New Roman"/>
              </a:rPr>
              <a:t> </a:t>
            </a:r>
            <a:r>
              <a:rPr sz="2650" spc="-5" dirty="0">
                <a:solidFill>
                  <a:srgbClr val="3265FF"/>
                </a:solidFill>
                <a:latin typeface="Times New Roman"/>
                <a:cs typeface="Times New Roman"/>
              </a:rPr>
              <a:t>sparsely</a:t>
            </a:r>
            <a:r>
              <a:rPr sz="2650" spc="-10" dirty="0">
                <a:solidFill>
                  <a:srgbClr val="3265FF"/>
                </a:solidFill>
                <a:latin typeface="Times New Roman"/>
                <a:cs typeface="Times New Roman"/>
              </a:rPr>
              <a:t> </a:t>
            </a:r>
            <a:r>
              <a:rPr sz="2650" spc="-5" dirty="0">
                <a:solidFill>
                  <a:srgbClr val="3265FF"/>
                </a:solidFill>
                <a:latin typeface="Times New Roman"/>
                <a:cs typeface="Times New Roman"/>
              </a:rPr>
              <a:t>populated</a:t>
            </a:r>
            <a:r>
              <a:rPr sz="2650" spc="-15" dirty="0">
                <a:solidFill>
                  <a:srgbClr val="3265FF"/>
                </a:solidFill>
                <a:latin typeface="Times New Roman"/>
                <a:cs typeface="Times New Roman"/>
              </a:rPr>
              <a:t> </a:t>
            </a:r>
            <a:r>
              <a:rPr sz="2650" dirty="0">
                <a:solidFill>
                  <a:srgbClr val="3265FF"/>
                </a:solidFill>
                <a:latin typeface="Times New Roman"/>
                <a:cs typeface="Times New Roman"/>
              </a:rPr>
              <a:t>table</a:t>
            </a:r>
            <a:r>
              <a:rPr sz="2650" spc="-30" dirty="0">
                <a:solidFill>
                  <a:srgbClr val="3265FF"/>
                </a:solidFill>
                <a:latin typeface="Times New Roman"/>
                <a:cs typeface="Times New Roman"/>
              </a:rPr>
              <a:t> </a:t>
            </a:r>
            <a:r>
              <a:rPr sz="2650" spc="-10" dirty="0">
                <a:solidFill>
                  <a:srgbClr val="3265FF"/>
                </a:solidFill>
                <a:latin typeface="Times New Roman"/>
                <a:cs typeface="Times New Roman"/>
              </a:rPr>
              <a:t>whose</a:t>
            </a:r>
            <a:r>
              <a:rPr sz="2650" spc="35" dirty="0">
                <a:solidFill>
                  <a:srgbClr val="3265FF"/>
                </a:solidFill>
                <a:latin typeface="Times New Roman"/>
                <a:cs typeface="Times New Roman"/>
              </a:rPr>
              <a:t> </a:t>
            </a:r>
            <a:r>
              <a:rPr sz="2650" spc="-10" dirty="0">
                <a:solidFill>
                  <a:srgbClr val="3265FF"/>
                </a:solidFill>
                <a:latin typeface="Times New Roman"/>
                <a:cs typeface="Times New Roman"/>
              </a:rPr>
              <a:t>rows</a:t>
            </a:r>
            <a:r>
              <a:rPr sz="2650" spc="40" dirty="0">
                <a:solidFill>
                  <a:srgbClr val="3265FF"/>
                </a:solidFill>
                <a:latin typeface="Times New Roman"/>
                <a:cs typeface="Times New Roman"/>
              </a:rPr>
              <a:t> </a:t>
            </a:r>
            <a:r>
              <a:rPr sz="2650" spc="-5" dirty="0">
                <a:solidFill>
                  <a:srgbClr val="3265FF"/>
                </a:solidFill>
                <a:latin typeface="Times New Roman"/>
                <a:cs typeface="Times New Roman"/>
              </a:rPr>
              <a:t>can </a:t>
            </a:r>
            <a:r>
              <a:rPr sz="2650" spc="-650" dirty="0">
                <a:solidFill>
                  <a:srgbClr val="3265FF"/>
                </a:solidFill>
                <a:latin typeface="Times New Roman"/>
                <a:cs typeface="Times New Roman"/>
              </a:rPr>
              <a:t> </a:t>
            </a:r>
            <a:r>
              <a:rPr sz="2650" spc="-5" dirty="0">
                <a:solidFill>
                  <a:srgbClr val="3265FF"/>
                </a:solidFill>
                <a:latin typeface="Times New Roman"/>
                <a:cs typeface="Times New Roman"/>
              </a:rPr>
              <a:t>contain</a:t>
            </a:r>
            <a:r>
              <a:rPr sz="2650" spc="-20" dirty="0">
                <a:solidFill>
                  <a:srgbClr val="3265FF"/>
                </a:solidFill>
                <a:latin typeface="Times New Roman"/>
                <a:cs typeface="Times New Roman"/>
              </a:rPr>
              <a:t> </a:t>
            </a:r>
            <a:r>
              <a:rPr sz="2650" dirty="0">
                <a:solidFill>
                  <a:srgbClr val="3265FF"/>
                </a:solidFill>
                <a:latin typeface="Times New Roman"/>
                <a:cs typeface="Times New Roman"/>
              </a:rPr>
              <a:t>arbitrary</a:t>
            </a:r>
            <a:r>
              <a:rPr sz="2650" spc="-40" dirty="0">
                <a:solidFill>
                  <a:srgbClr val="3265FF"/>
                </a:solidFill>
                <a:latin typeface="Times New Roman"/>
                <a:cs typeface="Times New Roman"/>
              </a:rPr>
              <a:t> </a:t>
            </a:r>
            <a:r>
              <a:rPr sz="2650" spc="-15" dirty="0">
                <a:solidFill>
                  <a:srgbClr val="3265FF"/>
                </a:solidFill>
                <a:latin typeface="Times New Roman"/>
                <a:cs typeface="Times New Roman"/>
              </a:rPr>
              <a:t>columns</a:t>
            </a:r>
            <a:r>
              <a:rPr sz="2650" spc="-15" dirty="0">
                <a:latin typeface="Times New Roman"/>
                <a:cs typeface="Times New Roman"/>
              </a:rPr>
              <a:t>.</a:t>
            </a:r>
            <a:endParaRPr sz="2650">
              <a:latin typeface="Times New Roman"/>
              <a:cs typeface="Times New Roman"/>
            </a:endParaRPr>
          </a:p>
          <a:p>
            <a:pPr marL="390525" marR="866775" indent="-378460">
              <a:lnSpc>
                <a:spcPct val="100400"/>
              </a:lnSpc>
              <a:spcBef>
                <a:spcPts val="535"/>
              </a:spcBef>
              <a:buFont typeface="Arial MT"/>
              <a:buChar char="•"/>
              <a:tabLst>
                <a:tab pos="390525" algn="l"/>
                <a:tab pos="391160" algn="l"/>
              </a:tabLst>
            </a:pPr>
            <a:r>
              <a:rPr sz="2650" spc="-25" dirty="0">
                <a:latin typeface="Times New Roman"/>
                <a:cs typeface="Times New Roman"/>
              </a:rPr>
              <a:t>Some</a:t>
            </a:r>
            <a:r>
              <a:rPr sz="2650" spc="85" dirty="0">
                <a:latin typeface="Times New Roman"/>
                <a:cs typeface="Times New Roman"/>
              </a:rPr>
              <a:t> </a:t>
            </a:r>
            <a:r>
              <a:rPr sz="2650" spc="-5" dirty="0">
                <a:latin typeface="Times New Roman"/>
                <a:cs typeface="Times New Roman"/>
              </a:rPr>
              <a:t>popular </a:t>
            </a:r>
            <a:r>
              <a:rPr sz="2650" spc="-20" dirty="0">
                <a:latin typeface="Times New Roman"/>
                <a:cs typeface="Times New Roman"/>
              </a:rPr>
              <a:t>Column</a:t>
            </a:r>
            <a:r>
              <a:rPr sz="2650" spc="80" dirty="0">
                <a:latin typeface="Times New Roman"/>
                <a:cs typeface="Times New Roman"/>
              </a:rPr>
              <a:t> </a:t>
            </a:r>
            <a:r>
              <a:rPr sz="2650" spc="-10" dirty="0">
                <a:latin typeface="Times New Roman"/>
                <a:cs typeface="Times New Roman"/>
              </a:rPr>
              <a:t>Family</a:t>
            </a:r>
            <a:r>
              <a:rPr sz="2650" spc="10" dirty="0">
                <a:latin typeface="Times New Roman"/>
                <a:cs typeface="Times New Roman"/>
              </a:rPr>
              <a:t> </a:t>
            </a:r>
            <a:r>
              <a:rPr sz="2650" spc="-5" dirty="0">
                <a:latin typeface="Times New Roman"/>
                <a:cs typeface="Times New Roman"/>
              </a:rPr>
              <a:t>stores</a:t>
            </a:r>
            <a:r>
              <a:rPr sz="2650" spc="-10" dirty="0">
                <a:latin typeface="Times New Roman"/>
                <a:cs typeface="Times New Roman"/>
              </a:rPr>
              <a:t> </a:t>
            </a:r>
            <a:r>
              <a:rPr sz="2650" spc="-5" dirty="0">
                <a:latin typeface="Times New Roman"/>
                <a:cs typeface="Times New Roman"/>
              </a:rPr>
              <a:t>are</a:t>
            </a:r>
            <a:r>
              <a:rPr sz="2650" spc="-10" dirty="0">
                <a:latin typeface="Times New Roman"/>
                <a:cs typeface="Times New Roman"/>
              </a:rPr>
              <a:t> </a:t>
            </a:r>
            <a:r>
              <a:rPr sz="2650" spc="-5" dirty="0">
                <a:solidFill>
                  <a:srgbClr val="FF0000"/>
                </a:solidFill>
                <a:latin typeface="Times New Roman"/>
                <a:cs typeface="Times New Roman"/>
              </a:rPr>
              <a:t>Cassandra</a:t>
            </a:r>
            <a:r>
              <a:rPr sz="2650" spc="-5" dirty="0">
                <a:latin typeface="Times New Roman"/>
                <a:cs typeface="Times New Roman"/>
              </a:rPr>
              <a:t>,</a:t>
            </a:r>
            <a:r>
              <a:rPr sz="2650" spc="20" dirty="0">
                <a:latin typeface="Times New Roman"/>
                <a:cs typeface="Times New Roman"/>
              </a:rPr>
              <a:t> </a:t>
            </a:r>
            <a:r>
              <a:rPr sz="2650" spc="-10" dirty="0">
                <a:solidFill>
                  <a:srgbClr val="FF0000"/>
                </a:solidFill>
                <a:latin typeface="Times New Roman"/>
                <a:cs typeface="Times New Roman"/>
              </a:rPr>
              <a:t>Hbase</a:t>
            </a:r>
            <a:r>
              <a:rPr sz="2650" spc="-10" dirty="0">
                <a:latin typeface="Times New Roman"/>
                <a:cs typeface="Times New Roman"/>
              </a:rPr>
              <a:t>, </a:t>
            </a:r>
            <a:r>
              <a:rPr sz="2650" spc="-645" dirty="0">
                <a:latin typeface="Times New Roman"/>
                <a:cs typeface="Times New Roman"/>
              </a:rPr>
              <a:t> </a:t>
            </a:r>
            <a:r>
              <a:rPr sz="2650" spc="-25" dirty="0">
                <a:solidFill>
                  <a:srgbClr val="FF0000"/>
                </a:solidFill>
                <a:latin typeface="Times New Roman"/>
                <a:cs typeface="Times New Roman"/>
              </a:rPr>
              <a:t>H</a:t>
            </a:r>
            <a:r>
              <a:rPr sz="2650" spc="-105" dirty="0">
                <a:solidFill>
                  <a:srgbClr val="FF0000"/>
                </a:solidFill>
                <a:latin typeface="Times New Roman"/>
                <a:cs typeface="Times New Roman"/>
              </a:rPr>
              <a:t>y</a:t>
            </a:r>
            <a:r>
              <a:rPr sz="2650" spc="-5" dirty="0">
                <a:solidFill>
                  <a:srgbClr val="FF0000"/>
                </a:solidFill>
                <a:latin typeface="Times New Roman"/>
                <a:cs typeface="Times New Roman"/>
              </a:rPr>
              <a:t>pe</a:t>
            </a:r>
            <a:r>
              <a:rPr sz="2650" dirty="0">
                <a:solidFill>
                  <a:srgbClr val="FF0000"/>
                </a:solidFill>
                <a:latin typeface="Times New Roman"/>
                <a:cs typeface="Times New Roman"/>
              </a:rPr>
              <a:t>r</a:t>
            </a:r>
            <a:r>
              <a:rPr sz="2650" spc="5" dirty="0">
                <a:solidFill>
                  <a:srgbClr val="FF0000"/>
                </a:solidFill>
                <a:latin typeface="Times New Roman"/>
                <a:cs typeface="Times New Roman"/>
              </a:rPr>
              <a:t>t</a:t>
            </a:r>
            <a:r>
              <a:rPr sz="2650" spc="-5" dirty="0">
                <a:solidFill>
                  <a:srgbClr val="FF0000"/>
                </a:solidFill>
                <a:latin typeface="Times New Roman"/>
                <a:cs typeface="Times New Roman"/>
              </a:rPr>
              <a:t>ab</a:t>
            </a:r>
            <a:r>
              <a:rPr sz="2650" spc="5" dirty="0">
                <a:solidFill>
                  <a:srgbClr val="FF0000"/>
                </a:solidFill>
                <a:latin typeface="Times New Roman"/>
                <a:cs typeface="Times New Roman"/>
              </a:rPr>
              <a:t>l</a:t>
            </a:r>
            <a:r>
              <a:rPr sz="2650" spc="-5" dirty="0">
                <a:solidFill>
                  <a:srgbClr val="FF0000"/>
                </a:solidFill>
                <a:latin typeface="Times New Roman"/>
                <a:cs typeface="Times New Roman"/>
              </a:rPr>
              <a:t>e</a:t>
            </a:r>
            <a:r>
              <a:rPr sz="2650" spc="-5" dirty="0">
                <a:latin typeface="Times New Roman"/>
                <a:cs typeface="Times New Roman"/>
              </a:rPr>
              <a:t>,</a:t>
            </a:r>
            <a:r>
              <a:rPr sz="2650" spc="90" dirty="0">
                <a:latin typeface="Times New Roman"/>
                <a:cs typeface="Times New Roman"/>
              </a:rPr>
              <a:t> </a:t>
            </a:r>
            <a:r>
              <a:rPr sz="2650" spc="-5" dirty="0">
                <a:latin typeface="Times New Roman"/>
                <a:cs typeface="Times New Roman"/>
              </a:rPr>
              <a:t>and</a:t>
            </a:r>
            <a:r>
              <a:rPr sz="2650" spc="-160" dirty="0">
                <a:latin typeface="Times New Roman"/>
                <a:cs typeface="Times New Roman"/>
              </a:rPr>
              <a:t> </a:t>
            </a:r>
            <a:r>
              <a:rPr sz="2650" spc="-25" dirty="0">
                <a:solidFill>
                  <a:srgbClr val="FF0000"/>
                </a:solidFill>
                <a:latin typeface="Times New Roman"/>
                <a:cs typeface="Times New Roman"/>
              </a:rPr>
              <a:t>A</a:t>
            </a:r>
            <a:r>
              <a:rPr sz="2650" spc="-75" dirty="0">
                <a:solidFill>
                  <a:srgbClr val="FF0000"/>
                </a:solidFill>
                <a:latin typeface="Times New Roman"/>
                <a:cs typeface="Times New Roman"/>
              </a:rPr>
              <a:t>m</a:t>
            </a:r>
            <a:r>
              <a:rPr sz="2650" spc="-5" dirty="0">
                <a:solidFill>
                  <a:srgbClr val="FF0000"/>
                </a:solidFill>
                <a:latin typeface="Times New Roman"/>
                <a:cs typeface="Times New Roman"/>
              </a:rPr>
              <a:t>azon</a:t>
            </a:r>
            <a:r>
              <a:rPr sz="2650" spc="105" dirty="0">
                <a:solidFill>
                  <a:srgbClr val="FF0000"/>
                </a:solidFill>
                <a:latin typeface="Times New Roman"/>
                <a:cs typeface="Times New Roman"/>
              </a:rPr>
              <a:t> </a:t>
            </a:r>
            <a:r>
              <a:rPr sz="2650" spc="-15" dirty="0">
                <a:solidFill>
                  <a:srgbClr val="FF0000"/>
                </a:solidFill>
                <a:latin typeface="Times New Roman"/>
                <a:cs typeface="Times New Roman"/>
              </a:rPr>
              <a:t>S</a:t>
            </a:r>
            <a:r>
              <a:rPr sz="2650" spc="5" dirty="0">
                <a:solidFill>
                  <a:srgbClr val="FF0000"/>
                </a:solidFill>
                <a:latin typeface="Times New Roman"/>
                <a:cs typeface="Times New Roman"/>
              </a:rPr>
              <a:t>i</a:t>
            </a:r>
            <a:r>
              <a:rPr sz="2650" spc="-75" dirty="0">
                <a:solidFill>
                  <a:srgbClr val="FF0000"/>
                </a:solidFill>
                <a:latin typeface="Times New Roman"/>
                <a:cs typeface="Times New Roman"/>
              </a:rPr>
              <a:t>m</a:t>
            </a:r>
            <a:r>
              <a:rPr sz="2650" spc="-5" dirty="0">
                <a:solidFill>
                  <a:srgbClr val="FF0000"/>
                </a:solidFill>
                <a:latin typeface="Times New Roman"/>
                <a:cs typeface="Times New Roman"/>
              </a:rPr>
              <a:t>p</a:t>
            </a:r>
            <a:r>
              <a:rPr sz="2650" spc="5" dirty="0">
                <a:solidFill>
                  <a:srgbClr val="FF0000"/>
                </a:solidFill>
                <a:latin typeface="Times New Roman"/>
                <a:cs typeface="Times New Roman"/>
              </a:rPr>
              <a:t>l</a:t>
            </a:r>
            <a:r>
              <a:rPr sz="2650" spc="-5" dirty="0">
                <a:solidFill>
                  <a:srgbClr val="FF0000"/>
                </a:solidFill>
                <a:latin typeface="Times New Roman"/>
                <a:cs typeface="Times New Roman"/>
              </a:rPr>
              <a:t>e</a:t>
            </a:r>
            <a:r>
              <a:rPr sz="2650" spc="-25" dirty="0">
                <a:solidFill>
                  <a:srgbClr val="FF0000"/>
                </a:solidFill>
                <a:latin typeface="Times New Roman"/>
                <a:cs typeface="Times New Roman"/>
              </a:rPr>
              <a:t>D</a:t>
            </a:r>
            <a:r>
              <a:rPr sz="2650" spc="-10" dirty="0">
                <a:solidFill>
                  <a:srgbClr val="FF0000"/>
                </a:solidFill>
                <a:latin typeface="Times New Roman"/>
                <a:cs typeface="Times New Roman"/>
              </a:rPr>
              <a:t>B</a:t>
            </a:r>
            <a:endParaRPr sz="2650">
              <a:latin typeface="Times New Roman"/>
              <a:cs typeface="Times New Roman"/>
            </a:endParaRPr>
          </a:p>
          <a:p>
            <a:pPr marL="390525" marR="196215" indent="-378460">
              <a:lnSpc>
                <a:spcPct val="101099"/>
              </a:lnSpc>
              <a:spcBef>
                <a:spcPts val="665"/>
              </a:spcBef>
              <a:buFont typeface="Arial MT"/>
              <a:buChar char="•"/>
              <a:tabLst>
                <a:tab pos="390525" algn="l"/>
                <a:tab pos="391160" algn="l"/>
              </a:tabLst>
            </a:pPr>
            <a:r>
              <a:rPr sz="2400" i="1" spc="5" dirty="0">
                <a:latin typeface="Times New Roman"/>
                <a:cs typeface="Times New Roman"/>
              </a:rPr>
              <a:t>Note: </a:t>
            </a:r>
            <a:r>
              <a:rPr sz="2400" i="1" spc="10" dirty="0">
                <a:latin typeface="Times New Roman"/>
                <a:cs typeface="Times New Roman"/>
              </a:rPr>
              <a:t>These databases </a:t>
            </a:r>
            <a:r>
              <a:rPr sz="2400" i="1" spc="5" dirty="0">
                <a:latin typeface="Times New Roman"/>
                <a:cs typeface="Times New Roman"/>
              </a:rPr>
              <a:t>with </a:t>
            </a:r>
            <a:r>
              <a:rPr sz="2400" i="1" spc="10" dirty="0">
                <a:latin typeface="Times New Roman"/>
                <a:cs typeface="Times New Roman"/>
              </a:rPr>
              <a:t>a bigtable-style data </a:t>
            </a:r>
            <a:r>
              <a:rPr sz="2400" i="1" spc="15" dirty="0">
                <a:latin typeface="Times New Roman"/>
                <a:cs typeface="Times New Roman"/>
              </a:rPr>
              <a:t>model </a:t>
            </a:r>
            <a:r>
              <a:rPr sz="2400" i="1" spc="-25" dirty="0">
                <a:latin typeface="Times New Roman"/>
                <a:cs typeface="Times New Roman"/>
              </a:rPr>
              <a:t>are </a:t>
            </a:r>
            <a:r>
              <a:rPr sz="2400" i="1" spc="5" dirty="0">
                <a:latin typeface="Times New Roman"/>
                <a:cs typeface="Times New Roman"/>
              </a:rPr>
              <a:t>often </a:t>
            </a:r>
            <a:r>
              <a:rPr sz="2400" i="1" spc="10" dirty="0">
                <a:latin typeface="Times New Roman"/>
                <a:cs typeface="Times New Roman"/>
              </a:rPr>
              <a:t> </a:t>
            </a:r>
            <a:r>
              <a:rPr sz="2400" i="1" spc="-20" dirty="0">
                <a:latin typeface="Times New Roman"/>
                <a:cs typeface="Times New Roman"/>
              </a:rPr>
              <a:t>referred </a:t>
            </a:r>
            <a:r>
              <a:rPr sz="2400" i="1" spc="5" dirty="0">
                <a:latin typeface="Times New Roman"/>
                <a:cs typeface="Times New Roman"/>
              </a:rPr>
              <a:t>to </a:t>
            </a:r>
            <a:r>
              <a:rPr sz="2400" i="1" spc="15" dirty="0">
                <a:latin typeface="Times New Roman"/>
                <a:cs typeface="Times New Roman"/>
              </a:rPr>
              <a:t>as </a:t>
            </a:r>
            <a:r>
              <a:rPr sz="2400" i="1" spc="10" dirty="0">
                <a:latin typeface="Times New Roman"/>
                <a:cs typeface="Times New Roman"/>
              </a:rPr>
              <a:t>column </a:t>
            </a:r>
            <a:r>
              <a:rPr sz="2400" i="1" spc="-10" dirty="0">
                <a:latin typeface="Times New Roman"/>
                <a:cs typeface="Times New Roman"/>
              </a:rPr>
              <a:t>stores, </a:t>
            </a:r>
            <a:r>
              <a:rPr sz="2400" i="1" spc="15" dirty="0">
                <a:latin typeface="Times New Roman"/>
                <a:cs typeface="Times New Roman"/>
              </a:rPr>
              <a:t>and not </a:t>
            </a:r>
            <a:r>
              <a:rPr sz="2400" i="1" spc="10" dirty="0">
                <a:latin typeface="Times New Roman"/>
                <a:cs typeface="Times New Roman"/>
              </a:rPr>
              <a:t>column </a:t>
            </a:r>
            <a:r>
              <a:rPr sz="2400" i="1" spc="5" dirty="0">
                <a:latin typeface="Times New Roman"/>
                <a:cs typeface="Times New Roman"/>
              </a:rPr>
              <a:t>family </a:t>
            </a:r>
            <a:r>
              <a:rPr sz="2400" i="1" spc="-10" dirty="0">
                <a:latin typeface="Times New Roman"/>
                <a:cs typeface="Times New Roman"/>
              </a:rPr>
              <a:t>stores, </a:t>
            </a:r>
            <a:r>
              <a:rPr sz="2400" i="1" spc="15" dirty="0">
                <a:latin typeface="Times New Roman"/>
                <a:cs typeface="Times New Roman"/>
              </a:rPr>
              <a:t>but </a:t>
            </a:r>
            <a:r>
              <a:rPr sz="2400" i="1" spc="10" dirty="0">
                <a:latin typeface="Times New Roman"/>
                <a:cs typeface="Times New Roman"/>
              </a:rPr>
              <a:t>that </a:t>
            </a:r>
            <a:r>
              <a:rPr sz="2400" i="1" spc="15" dirty="0">
                <a:latin typeface="Times New Roman"/>
                <a:cs typeface="Times New Roman"/>
              </a:rPr>
              <a:t> name has </a:t>
            </a:r>
            <a:r>
              <a:rPr sz="2400" i="1" spc="10" dirty="0">
                <a:latin typeface="Times New Roman"/>
                <a:cs typeface="Times New Roman"/>
              </a:rPr>
              <a:t>been </a:t>
            </a:r>
            <a:r>
              <a:rPr sz="2400" i="1" dirty="0">
                <a:latin typeface="Times New Roman"/>
                <a:cs typeface="Times New Roman"/>
              </a:rPr>
              <a:t>around </a:t>
            </a:r>
            <a:r>
              <a:rPr sz="2400" i="1" spc="10" dirty="0">
                <a:latin typeface="Times New Roman"/>
                <a:cs typeface="Times New Roman"/>
              </a:rPr>
              <a:t>for a </a:t>
            </a:r>
            <a:r>
              <a:rPr sz="2400" i="1" spc="5" dirty="0">
                <a:latin typeface="Times New Roman"/>
                <a:cs typeface="Times New Roman"/>
              </a:rPr>
              <a:t>while to describe </a:t>
            </a:r>
            <a:r>
              <a:rPr sz="2400" i="1" spc="10" dirty="0">
                <a:latin typeface="Times New Roman"/>
                <a:cs typeface="Times New Roman"/>
              </a:rPr>
              <a:t>a </a:t>
            </a:r>
            <a:r>
              <a:rPr sz="2400" i="1" spc="-5" dirty="0">
                <a:latin typeface="Times New Roman"/>
                <a:cs typeface="Times New Roman"/>
              </a:rPr>
              <a:t>different </a:t>
            </a:r>
            <a:r>
              <a:rPr sz="2400" i="1" spc="10" dirty="0">
                <a:latin typeface="Times New Roman"/>
                <a:cs typeface="Times New Roman"/>
              </a:rPr>
              <a:t>object: </a:t>
            </a:r>
            <a:r>
              <a:rPr sz="2400" i="1" spc="-15" dirty="0">
                <a:latin typeface="Times New Roman"/>
                <a:cs typeface="Times New Roman"/>
              </a:rPr>
              <a:t>Pre- </a:t>
            </a:r>
            <a:r>
              <a:rPr sz="2400" i="1" spc="-10" dirty="0">
                <a:latin typeface="Times New Roman"/>
                <a:cs typeface="Times New Roman"/>
              </a:rPr>
              <a:t> </a:t>
            </a:r>
            <a:r>
              <a:rPr sz="2400" i="1" spc="15" dirty="0">
                <a:latin typeface="Times New Roman"/>
                <a:cs typeface="Times New Roman"/>
              </a:rPr>
              <a:t>NoSQL </a:t>
            </a:r>
            <a:r>
              <a:rPr sz="2400" i="1" spc="10" dirty="0">
                <a:latin typeface="Times New Roman"/>
                <a:cs typeface="Times New Roman"/>
              </a:rPr>
              <a:t>column </a:t>
            </a:r>
            <a:r>
              <a:rPr sz="2400" i="1" spc="-10" dirty="0">
                <a:latin typeface="Times New Roman"/>
                <a:cs typeface="Times New Roman"/>
              </a:rPr>
              <a:t>stores, </a:t>
            </a:r>
            <a:r>
              <a:rPr sz="2400" i="1" spc="10" dirty="0">
                <a:latin typeface="Times New Roman"/>
                <a:cs typeface="Times New Roman"/>
              </a:rPr>
              <a:t>such </a:t>
            </a:r>
            <a:r>
              <a:rPr sz="2400" i="1" spc="15" dirty="0">
                <a:latin typeface="Times New Roman"/>
                <a:cs typeface="Times New Roman"/>
              </a:rPr>
              <a:t>as </a:t>
            </a:r>
            <a:r>
              <a:rPr sz="2400" i="1" spc="-5" dirty="0">
                <a:latin typeface="Times New Roman"/>
                <a:cs typeface="Times New Roman"/>
              </a:rPr>
              <a:t>C-Store </a:t>
            </a:r>
            <a:r>
              <a:rPr sz="2400" i="1" spc="15" dirty="0">
                <a:latin typeface="Times New Roman"/>
                <a:cs typeface="Times New Roman"/>
              </a:rPr>
              <a:t>or </a:t>
            </a:r>
            <a:r>
              <a:rPr sz="2400" i="1" spc="10" dirty="0">
                <a:latin typeface="Times New Roman"/>
                <a:cs typeface="Times New Roman"/>
              </a:rPr>
              <a:t>MonetDB, </a:t>
            </a:r>
            <a:r>
              <a:rPr sz="2400" i="1" spc="-20" dirty="0">
                <a:latin typeface="Times New Roman"/>
                <a:cs typeface="Times New Roman"/>
              </a:rPr>
              <a:t>were </a:t>
            </a:r>
            <a:r>
              <a:rPr sz="2400" i="1" spc="15" dirty="0">
                <a:latin typeface="Times New Roman"/>
                <a:cs typeface="Times New Roman"/>
              </a:rPr>
              <a:t>happy </a:t>
            </a:r>
            <a:r>
              <a:rPr sz="2400" i="1" spc="5" dirty="0">
                <a:latin typeface="Times New Roman"/>
                <a:cs typeface="Times New Roman"/>
              </a:rPr>
              <a:t>with </a:t>
            </a:r>
            <a:r>
              <a:rPr sz="2400" i="1" spc="10" dirty="0">
                <a:latin typeface="Times New Roman"/>
                <a:cs typeface="Times New Roman"/>
              </a:rPr>
              <a:t> </a:t>
            </a:r>
            <a:r>
              <a:rPr sz="2400" i="1" spc="15" dirty="0">
                <a:latin typeface="Times New Roman"/>
                <a:cs typeface="Times New Roman"/>
              </a:rPr>
              <a:t>SQL and </a:t>
            </a:r>
            <a:r>
              <a:rPr sz="2400" i="1" spc="10" dirty="0">
                <a:latin typeface="Times New Roman"/>
                <a:cs typeface="Times New Roman"/>
              </a:rPr>
              <a:t>the </a:t>
            </a:r>
            <a:r>
              <a:rPr sz="2400" i="1" dirty="0">
                <a:latin typeface="Times New Roman"/>
                <a:cs typeface="Times New Roman"/>
              </a:rPr>
              <a:t>relational </a:t>
            </a:r>
            <a:r>
              <a:rPr sz="2400" i="1" spc="10" dirty="0">
                <a:latin typeface="Times New Roman"/>
                <a:cs typeface="Times New Roman"/>
              </a:rPr>
              <a:t>model. The thing that </a:t>
            </a:r>
            <a:r>
              <a:rPr sz="2400" i="1" spc="15" dirty="0">
                <a:latin typeface="Times New Roman"/>
                <a:cs typeface="Times New Roman"/>
              </a:rPr>
              <a:t>made </a:t>
            </a:r>
            <a:r>
              <a:rPr sz="2400" i="1" spc="10" dirty="0">
                <a:latin typeface="Times New Roman"/>
                <a:cs typeface="Times New Roman"/>
              </a:rPr>
              <a:t>them </a:t>
            </a:r>
            <a:r>
              <a:rPr sz="2400" i="1" spc="-5" dirty="0">
                <a:latin typeface="Times New Roman"/>
                <a:cs typeface="Times New Roman"/>
              </a:rPr>
              <a:t>different </a:t>
            </a:r>
            <a:r>
              <a:rPr sz="2400" i="1" spc="10" dirty="0">
                <a:latin typeface="Times New Roman"/>
                <a:cs typeface="Times New Roman"/>
              </a:rPr>
              <a:t>was </a:t>
            </a:r>
            <a:r>
              <a:rPr sz="2400" i="1" spc="-585" dirty="0">
                <a:latin typeface="Times New Roman"/>
                <a:cs typeface="Times New Roman"/>
              </a:rPr>
              <a:t> </a:t>
            </a:r>
            <a:r>
              <a:rPr sz="2400" i="1" spc="10" dirty="0">
                <a:latin typeface="Times New Roman"/>
                <a:cs typeface="Times New Roman"/>
              </a:rPr>
              <a:t>the</a:t>
            </a:r>
            <a:r>
              <a:rPr sz="2400" i="1" spc="-5" dirty="0">
                <a:latin typeface="Times New Roman"/>
                <a:cs typeface="Times New Roman"/>
              </a:rPr>
              <a:t> </a:t>
            </a:r>
            <a:r>
              <a:rPr sz="2400" i="1" spc="10" dirty="0">
                <a:latin typeface="Times New Roman"/>
                <a:cs typeface="Times New Roman"/>
              </a:rPr>
              <a:t>way</a:t>
            </a:r>
            <a:r>
              <a:rPr sz="2400" i="1" dirty="0">
                <a:latin typeface="Times New Roman"/>
                <a:cs typeface="Times New Roman"/>
              </a:rPr>
              <a:t> </a:t>
            </a:r>
            <a:r>
              <a:rPr sz="2400" i="1" spc="5" dirty="0">
                <a:latin typeface="Times New Roman"/>
                <a:cs typeface="Times New Roman"/>
              </a:rPr>
              <a:t>in</a:t>
            </a:r>
            <a:r>
              <a:rPr sz="2400" i="1" spc="10" dirty="0">
                <a:latin typeface="Times New Roman"/>
                <a:cs typeface="Times New Roman"/>
              </a:rPr>
              <a:t> which</a:t>
            </a:r>
            <a:r>
              <a:rPr sz="2400" i="1" spc="-15" dirty="0">
                <a:latin typeface="Times New Roman"/>
                <a:cs typeface="Times New Roman"/>
              </a:rPr>
              <a:t> </a:t>
            </a:r>
            <a:r>
              <a:rPr sz="2400" i="1" spc="10" dirty="0">
                <a:latin typeface="Times New Roman"/>
                <a:cs typeface="Times New Roman"/>
              </a:rPr>
              <a:t>they</a:t>
            </a:r>
            <a:r>
              <a:rPr sz="2400" i="1" dirty="0">
                <a:latin typeface="Times New Roman"/>
                <a:cs typeface="Times New Roman"/>
              </a:rPr>
              <a:t> </a:t>
            </a:r>
            <a:r>
              <a:rPr sz="2400" i="1" spc="10" dirty="0">
                <a:latin typeface="Times New Roman"/>
                <a:cs typeface="Times New Roman"/>
              </a:rPr>
              <a:t>physically</a:t>
            </a:r>
            <a:r>
              <a:rPr sz="2400" i="1" spc="-25" dirty="0">
                <a:latin typeface="Times New Roman"/>
                <a:cs typeface="Times New Roman"/>
              </a:rPr>
              <a:t> </a:t>
            </a:r>
            <a:r>
              <a:rPr sz="2400" i="1" spc="-10" dirty="0">
                <a:latin typeface="Times New Roman"/>
                <a:cs typeface="Times New Roman"/>
              </a:rPr>
              <a:t>stored</a:t>
            </a:r>
            <a:r>
              <a:rPr sz="2400" i="1" spc="5" dirty="0">
                <a:latin typeface="Times New Roman"/>
                <a:cs typeface="Times New Roman"/>
              </a:rPr>
              <a:t> </a:t>
            </a:r>
            <a:r>
              <a:rPr sz="2400" i="1" spc="10" dirty="0">
                <a:latin typeface="Times New Roman"/>
                <a:cs typeface="Times New Roman"/>
              </a:rPr>
              <a:t>data,</a:t>
            </a:r>
            <a:r>
              <a:rPr sz="2400" i="1" spc="-30" dirty="0">
                <a:latin typeface="Times New Roman"/>
                <a:cs typeface="Times New Roman"/>
              </a:rPr>
              <a:t> </a:t>
            </a:r>
            <a:r>
              <a:rPr sz="2400" i="1" spc="10" dirty="0">
                <a:latin typeface="Times New Roman"/>
                <a:cs typeface="Times New Roman"/>
              </a:rPr>
              <a:t>based</a:t>
            </a:r>
            <a:r>
              <a:rPr sz="2400" i="1" spc="-15" dirty="0">
                <a:latin typeface="Times New Roman"/>
                <a:cs typeface="Times New Roman"/>
              </a:rPr>
              <a:t> </a:t>
            </a:r>
            <a:r>
              <a:rPr sz="2400" i="1" spc="15" dirty="0">
                <a:latin typeface="Times New Roman"/>
                <a:cs typeface="Times New Roman"/>
              </a:rPr>
              <a:t>on</a:t>
            </a:r>
            <a:r>
              <a:rPr sz="2400" i="1" spc="10" dirty="0">
                <a:latin typeface="Times New Roman"/>
                <a:cs typeface="Times New Roman"/>
              </a:rPr>
              <a:t> </a:t>
            </a:r>
            <a:r>
              <a:rPr sz="2400" i="1" spc="15" dirty="0">
                <a:latin typeface="Times New Roman"/>
                <a:cs typeface="Times New Roman"/>
              </a:rPr>
              <a:t>columns</a:t>
            </a:r>
            <a:r>
              <a:rPr sz="2400" i="1" spc="-35" dirty="0">
                <a:latin typeface="Times New Roman"/>
                <a:cs typeface="Times New Roman"/>
              </a:rPr>
              <a:t> </a:t>
            </a:r>
            <a:r>
              <a:rPr sz="2400" i="1" spc="10" dirty="0">
                <a:latin typeface="Times New Roman"/>
                <a:cs typeface="Times New Roman"/>
              </a:rPr>
              <a:t>rather </a:t>
            </a:r>
            <a:r>
              <a:rPr sz="2400" i="1" spc="-585" dirty="0">
                <a:latin typeface="Times New Roman"/>
                <a:cs typeface="Times New Roman"/>
              </a:rPr>
              <a:t> </a:t>
            </a:r>
            <a:r>
              <a:rPr sz="2400" i="1" spc="10" dirty="0">
                <a:latin typeface="Times New Roman"/>
                <a:cs typeface="Times New Roman"/>
              </a:rPr>
              <a:t>than </a:t>
            </a:r>
            <a:r>
              <a:rPr sz="2400" i="1" spc="15" dirty="0">
                <a:latin typeface="Times New Roman"/>
                <a:cs typeface="Times New Roman"/>
              </a:rPr>
              <a:t>on </a:t>
            </a:r>
            <a:r>
              <a:rPr sz="2400" i="1" spc="-15" dirty="0">
                <a:latin typeface="Times New Roman"/>
                <a:cs typeface="Times New Roman"/>
              </a:rPr>
              <a:t>rows </a:t>
            </a:r>
            <a:r>
              <a:rPr sz="2400" i="1" spc="15" dirty="0">
                <a:latin typeface="Times New Roman"/>
                <a:cs typeface="Times New Roman"/>
              </a:rPr>
              <a:t>as </a:t>
            </a:r>
            <a:r>
              <a:rPr sz="2400" i="1" spc="10" dirty="0">
                <a:latin typeface="Times New Roman"/>
                <a:cs typeface="Times New Roman"/>
              </a:rPr>
              <a:t>a unit for storage </a:t>
            </a:r>
            <a:r>
              <a:rPr sz="2400" i="1" spc="5" dirty="0">
                <a:latin typeface="Times New Roman"/>
                <a:cs typeface="Times New Roman"/>
              </a:rPr>
              <a:t>(this </a:t>
            </a:r>
            <a:r>
              <a:rPr sz="2400" i="1" spc="10" dirty="0">
                <a:latin typeface="Times New Roman"/>
                <a:cs typeface="Times New Roman"/>
              </a:rPr>
              <a:t>storage </a:t>
            </a:r>
            <a:r>
              <a:rPr sz="2400" i="1" spc="5" dirty="0">
                <a:latin typeface="Times New Roman"/>
                <a:cs typeface="Times New Roman"/>
              </a:rPr>
              <a:t>system is particularly </a:t>
            </a:r>
            <a:r>
              <a:rPr sz="2400" i="1" spc="10" dirty="0">
                <a:latin typeface="Times New Roman"/>
                <a:cs typeface="Times New Roman"/>
              </a:rPr>
              <a:t> </a:t>
            </a:r>
            <a:r>
              <a:rPr sz="2400" i="1" spc="5" dirty="0">
                <a:latin typeface="Times New Roman"/>
                <a:cs typeface="Times New Roman"/>
              </a:rPr>
              <a:t>suited to</a:t>
            </a:r>
            <a:r>
              <a:rPr sz="2400" i="1" spc="10" dirty="0">
                <a:latin typeface="Times New Roman"/>
                <a:cs typeface="Times New Roman"/>
              </a:rPr>
              <a:t> speed</a:t>
            </a:r>
            <a:r>
              <a:rPr sz="2400" i="1" spc="-15" dirty="0">
                <a:latin typeface="Times New Roman"/>
                <a:cs typeface="Times New Roman"/>
              </a:rPr>
              <a:t> </a:t>
            </a:r>
            <a:r>
              <a:rPr sz="2400" i="1" spc="15" dirty="0">
                <a:latin typeface="Times New Roman"/>
                <a:cs typeface="Times New Roman"/>
              </a:rPr>
              <a:t>up</a:t>
            </a:r>
            <a:r>
              <a:rPr sz="2400" i="1" spc="-15" dirty="0">
                <a:latin typeface="Times New Roman"/>
                <a:cs typeface="Times New Roman"/>
              </a:rPr>
              <a:t> read</a:t>
            </a:r>
            <a:r>
              <a:rPr sz="2400" i="1" spc="10" dirty="0">
                <a:latin typeface="Times New Roman"/>
                <a:cs typeface="Times New Roman"/>
              </a:rPr>
              <a:t> </a:t>
            </a:r>
            <a:r>
              <a:rPr sz="2400" i="1" spc="5" dirty="0">
                <a:latin typeface="Times New Roman"/>
                <a:cs typeface="Times New Roman"/>
              </a:rPr>
              <a:t>accesses)</a:t>
            </a:r>
            <a:endParaRPr sz="2400">
              <a:latin typeface="Times New Roman"/>
              <a:cs typeface="Times New Roman"/>
            </a:endParaRPr>
          </a:p>
        </p:txBody>
      </p:sp>
      <p:sp>
        <p:nvSpPr>
          <p:cNvPr id="5" name="object 5"/>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32</a:t>
            </a:fld>
            <a:endParaRPr spc="1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4792" y="471932"/>
            <a:ext cx="4869815" cy="629285"/>
          </a:xfrm>
          <a:prstGeom prst="rect">
            <a:avLst/>
          </a:prstGeom>
        </p:spPr>
        <p:txBody>
          <a:bodyPr vert="horz" wrap="square" lIns="0" tIns="13970" rIns="0" bIns="0" rtlCol="0">
            <a:spAutoFit/>
          </a:bodyPr>
          <a:lstStyle/>
          <a:p>
            <a:pPr marL="12700">
              <a:lnSpc>
                <a:spcPct val="100000"/>
              </a:lnSpc>
              <a:spcBef>
                <a:spcPts val="110"/>
              </a:spcBef>
            </a:pPr>
            <a:r>
              <a:rPr sz="3950" dirty="0"/>
              <a:t>Column</a:t>
            </a:r>
            <a:r>
              <a:rPr sz="3950" spc="10" dirty="0"/>
              <a:t> </a:t>
            </a:r>
            <a:r>
              <a:rPr sz="3950" dirty="0"/>
              <a:t>Family</a:t>
            </a:r>
            <a:r>
              <a:rPr sz="3950" spc="20" dirty="0"/>
              <a:t> </a:t>
            </a:r>
            <a:r>
              <a:rPr sz="3950" dirty="0"/>
              <a:t>Stores</a:t>
            </a:r>
            <a:endParaRPr sz="3950"/>
          </a:p>
        </p:txBody>
      </p:sp>
      <p:sp>
        <p:nvSpPr>
          <p:cNvPr id="3" name="object 3"/>
          <p:cNvSpPr txBox="1"/>
          <p:nvPr/>
        </p:nvSpPr>
        <p:spPr>
          <a:xfrm>
            <a:off x="1070745" y="1505205"/>
            <a:ext cx="8361045" cy="5006340"/>
          </a:xfrm>
          <a:prstGeom prst="rect">
            <a:avLst/>
          </a:prstGeom>
        </p:spPr>
        <p:txBody>
          <a:bodyPr vert="horz" wrap="square" lIns="0" tIns="26034" rIns="0" bIns="0" rtlCol="0">
            <a:spAutoFit/>
          </a:bodyPr>
          <a:lstStyle/>
          <a:p>
            <a:pPr marL="390525" marR="831215" indent="-378460">
              <a:lnSpc>
                <a:spcPts val="3170"/>
              </a:lnSpc>
              <a:spcBef>
                <a:spcPts val="204"/>
              </a:spcBef>
              <a:buChar char="•"/>
              <a:tabLst>
                <a:tab pos="390525" algn="l"/>
                <a:tab pos="391160" algn="l"/>
              </a:tabLst>
            </a:pPr>
            <a:r>
              <a:rPr sz="2650" spc="-10" dirty="0">
                <a:latin typeface="Times New Roman"/>
                <a:cs typeface="Times New Roman"/>
              </a:rPr>
              <a:t>The</a:t>
            </a:r>
            <a:r>
              <a:rPr sz="2650" dirty="0">
                <a:latin typeface="Times New Roman"/>
                <a:cs typeface="Times New Roman"/>
              </a:rPr>
              <a:t> </a:t>
            </a:r>
            <a:r>
              <a:rPr sz="2650" spc="-10" dirty="0">
                <a:latin typeface="Times New Roman"/>
                <a:cs typeface="Times New Roman"/>
              </a:rPr>
              <a:t>column-family</a:t>
            </a:r>
            <a:r>
              <a:rPr sz="2650" spc="50" dirty="0">
                <a:latin typeface="Times New Roman"/>
                <a:cs typeface="Times New Roman"/>
              </a:rPr>
              <a:t> </a:t>
            </a:r>
            <a:r>
              <a:rPr sz="2650" spc="-20" dirty="0">
                <a:latin typeface="Times New Roman"/>
                <a:cs typeface="Times New Roman"/>
              </a:rPr>
              <a:t>model</a:t>
            </a:r>
            <a:r>
              <a:rPr sz="2650" spc="60" dirty="0">
                <a:latin typeface="Times New Roman"/>
                <a:cs typeface="Times New Roman"/>
              </a:rPr>
              <a:t> </a:t>
            </a:r>
            <a:r>
              <a:rPr sz="2650" spc="-5" dirty="0">
                <a:latin typeface="Times New Roman"/>
                <a:cs typeface="Times New Roman"/>
              </a:rPr>
              <a:t>can</a:t>
            </a:r>
            <a:r>
              <a:rPr sz="2650" spc="-20" dirty="0">
                <a:latin typeface="Times New Roman"/>
                <a:cs typeface="Times New Roman"/>
              </a:rPr>
              <a:t> </a:t>
            </a:r>
            <a:r>
              <a:rPr sz="2650" spc="-5" dirty="0">
                <a:latin typeface="Times New Roman"/>
                <a:cs typeface="Times New Roman"/>
              </a:rPr>
              <a:t>be</a:t>
            </a:r>
            <a:r>
              <a:rPr sz="2650" spc="5" dirty="0">
                <a:latin typeface="Times New Roman"/>
                <a:cs typeface="Times New Roman"/>
              </a:rPr>
              <a:t> </a:t>
            </a:r>
            <a:r>
              <a:rPr sz="2650" spc="-5" dirty="0">
                <a:latin typeface="Times New Roman"/>
                <a:cs typeface="Times New Roman"/>
              </a:rPr>
              <a:t>seen</a:t>
            </a:r>
            <a:r>
              <a:rPr sz="2650" spc="-20" dirty="0">
                <a:latin typeface="Times New Roman"/>
                <a:cs typeface="Times New Roman"/>
              </a:rPr>
              <a:t> </a:t>
            </a:r>
            <a:r>
              <a:rPr sz="2650" spc="-5" dirty="0">
                <a:latin typeface="Times New Roman"/>
                <a:cs typeface="Times New Roman"/>
              </a:rPr>
              <a:t>as</a:t>
            </a:r>
            <a:r>
              <a:rPr sz="2650" spc="5" dirty="0">
                <a:latin typeface="Times New Roman"/>
                <a:cs typeface="Times New Roman"/>
              </a:rPr>
              <a:t> </a:t>
            </a:r>
            <a:r>
              <a:rPr sz="2650" spc="-5" dirty="0">
                <a:latin typeface="Times New Roman"/>
                <a:cs typeface="Times New Roman"/>
              </a:rPr>
              <a:t>a</a:t>
            </a:r>
            <a:r>
              <a:rPr sz="2650" spc="-20" dirty="0">
                <a:latin typeface="Times New Roman"/>
                <a:cs typeface="Times New Roman"/>
              </a:rPr>
              <a:t> </a:t>
            </a:r>
            <a:r>
              <a:rPr sz="2650" b="1" dirty="0">
                <a:solidFill>
                  <a:srgbClr val="7F0000"/>
                </a:solidFill>
                <a:latin typeface="Times New Roman"/>
                <a:cs typeface="Times New Roman"/>
              </a:rPr>
              <a:t>two-level </a:t>
            </a:r>
            <a:r>
              <a:rPr sz="2650" b="1" spc="-650" dirty="0">
                <a:solidFill>
                  <a:srgbClr val="7F0000"/>
                </a:solidFill>
                <a:latin typeface="Times New Roman"/>
                <a:cs typeface="Times New Roman"/>
              </a:rPr>
              <a:t> </a:t>
            </a:r>
            <a:r>
              <a:rPr sz="2650" b="1" spc="-5" dirty="0">
                <a:solidFill>
                  <a:srgbClr val="7F0000"/>
                </a:solidFill>
                <a:latin typeface="Times New Roman"/>
                <a:cs typeface="Times New Roman"/>
              </a:rPr>
              <a:t>aggregate</a:t>
            </a:r>
            <a:r>
              <a:rPr sz="2650" b="1" spc="5" dirty="0">
                <a:solidFill>
                  <a:srgbClr val="7F0000"/>
                </a:solidFill>
                <a:latin typeface="Times New Roman"/>
                <a:cs typeface="Times New Roman"/>
              </a:rPr>
              <a:t> </a:t>
            </a:r>
            <a:r>
              <a:rPr sz="2650" b="1" spc="-5" dirty="0">
                <a:solidFill>
                  <a:srgbClr val="7F0000"/>
                </a:solidFill>
                <a:latin typeface="Times New Roman"/>
                <a:cs typeface="Times New Roman"/>
              </a:rPr>
              <a:t>structure</a:t>
            </a:r>
            <a:endParaRPr sz="2650">
              <a:latin typeface="Times New Roman"/>
              <a:cs typeface="Times New Roman"/>
            </a:endParaRPr>
          </a:p>
          <a:p>
            <a:pPr marL="832485" marR="40640" lvl="1" indent="-314325">
              <a:lnSpc>
                <a:spcPct val="100800"/>
              </a:lnSpc>
              <a:spcBef>
                <a:spcPts val="490"/>
              </a:spcBef>
              <a:buChar char="–"/>
              <a:tabLst>
                <a:tab pos="832485" algn="l"/>
                <a:tab pos="833119" algn="l"/>
              </a:tabLst>
            </a:pPr>
            <a:r>
              <a:rPr sz="2400" spc="10" dirty="0">
                <a:latin typeface="Times New Roman"/>
                <a:cs typeface="Times New Roman"/>
              </a:rPr>
              <a:t>As </a:t>
            </a:r>
            <a:r>
              <a:rPr sz="2400" spc="5" dirty="0">
                <a:latin typeface="Times New Roman"/>
                <a:cs typeface="Times New Roman"/>
              </a:rPr>
              <a:t>with </a:t>
            </a:r>
            <a:r>
              <a:rPr sz="2400" spc="10" dirty="0">
                <a:latin typeface="Times New Roman"/>
                <a:cs typeface="Times New Roman"/>
              </a:rPr>
              <a:t>key-value </a:t>
            </a:r>
            <a:r>
              <a:rPr sz="2400" spc="5" dirty="0">
                <a:latin typeface="Times New Roman"/>
                <a:cs typeface="Times New Roman"/>
              </a:rPr>
              <a:t>stores, </a:t>
            </a:r>
            <a:r>
              <a:rPr sz="2400" spc="10" dirty="0">
                <a:solidFill>
                  <a:srgbClr val="7F0000"/>
                </a:solidFill>
                <a:latin typeface="Times New Roman"/>
                <a:cs typeface="Times New Roman"/>
              </a:rPr>
              <a:t>the </a:t>
            </a:r>
            <a:r>
              <a:rPr sz="2400" dirty="0">
                <a:solidFill>
                  <a:srgbClr val="7F0000"/>
                </a:solidFill>
                <a:latin typeface="Times New Roman"/>
                <a:cs typeface="Times New Roman"/>
              </a:rPr>
              <a:t>first </a:t>
            </a:r>
            <a:r>
              <a:rPr sz="2400" spc="15" dirty="0">
                <a:solidFill>
                  <a:srgbClr val="7F0000"/>
                </a:solidFill>
                <a:latin typeface="Times New Roman"/>
                <a:cs typeface="Times New Roman"/>
              </a:rPr>
              <a:t>key </a:t>
            </a:r>
            <a:r>
              <a:rPr sz="2400" spc="5" dirty="0">
                <a:solidFill>
                  <a:srgbClr val="7F0000"/>
                </a:solidFill>
                <a:latin typeface="Times New Roman"/>
                <a:cs typeface="Times New Roman"/>
              </a:rPr>
              <a:t>is often </a:t>
            </a:r>
            <a:r>
              <a:rPr sz="2400" spc="10" dirty="0">
                <a:solidFill>
                  <a:srgbClr val="7F0000"/>
                </a:solidFill>
                <a:latin typeface="Times New Roman"/>
                <a:cs typeface="Times New Roman"/>
              </a:rPr>
              <a:t>described as a </a:t>
            </a:r>
            <a:r>
              <a:rPr sz="2400" spc="-585" dirty="0">
                <a:solidFill>
                  <a:srgbClr val="7F0000"/>
                </a:solidFill>
                <a:latin typeface="Times New Roman"/>
                <a:cs typeface="Times New Roman"/>
              </a:rPr>
              <a:t> </a:t>
            </a:r>
            <a:r>
              <a:rPr sz="2400" spc="15" dirty="0">
                <a:solidFill>
                  <a:srgbClr val="7F0000"/>
                </a:solidFill>
                <a:latin typeface="Times New Roman"/>
                <a:cs typeface="Times New Roman"/>
              </a:rPr>
              <a:t>row</a:t>
            </a:r>
            <a:r>
              <a:rPr sz="2400" dirty="0">
                <a:solidFill>
                  <a:srgbClr val="7F0000"/>
                </a:solidFill>
                <a:latin typeface="Times New Roman"/>
                <a:cs typeface="Times New Roman"/>
              </a:rPr>
              <a:t> </a:t>
            </a:r>
            <a:r>
              <a:rPr sz="2400" spc="5" dirty="0">
                <a:solidFill>
                  <a:srgbClr val="7F0000"/>
                </a:solidFill>
                <a:latin typeface="Times New Roman"/>
                <a:cs typeface="Times New Roman"/>
              </a:rPr>
              <a:t>identifier</a:t>
            </a:r>
            <a:r>
              <a:rPr sz="2400" spc="5" dirty="0">
                <a:latin typeface="Times New Roman"/>
                <a:cs typeface="Times New Roman"/>
              </a:rPr>
              <a:t>,</a:t>
            </a:r>
            <a:r>
              <a:rPr sz="2400" spc="15" dirty="0">
                <a:latin typeface="Times New Roman"/>
                <a:cs typeface="Times New Roman"/>
              </a:rPr>
              <a:t> </a:t>
            </a:r>
            <a:r>
              <a:rPr sz="2400" spc="10" dirty="0">
                <a:latin typeface="Times New Roman"/>
                <a:cs typeface="Times New Roman"/>
              </a:rPr>
              <a:t>picking</a:t>
            </a:r>
            <a:r>
              <a:rPr sz="2400" spc="-40" dirty="0">
                <a:latin typeface="Times New Roman"/>
                <a:cs typeface="Times New Roman"/>
              </a:rPr>
              <a:t> </a:t>
            </a:r>
            <a:r>
              <a:rPr sz="2400" spc="15" dirty="0">
                <a:latin typeface="Times New Roman"/>
                <a:cs typeface="Times New Roman"/>
              </a:rPr>
              <a:t>up</a:t>
            </a:r>
            <a:r>
              <a:rPr sz="2400" spc="10" dirty="0">
                <a:latin typeface="Times New Roman"/>
                <a:cs typeface="Times New Roman"/>
              </a:rPr>
              <a:t> the</a:t>
            </a:r>
            <a:r>
              <a:rPr sz="2400" spc="-20" dirty="0">
                <a:latin typeface="Times New Roman"/>
                <a:cs typeface="Times New Roman"/>
              </a:rPr>
              <a:t> </a:t>
            </a:r>
            <a:r>
              <a:rPr sz="2400" spc="10" dirty="0">
                <a:latin typeface="Times New Roman"/>
                <a:cs typeface="Times New Roman"/>
              </a:rPr>
              <a:t>aggregate</a:t>
            </a:r>
            <a:r>
              <a:rPr sz="2400" spc="-25" dirty="0">
                <a:latin typeface="Times New Roman"/>
                <a:cs typeface="Times New Roman"/>
              </a:rPr>
              <a:t> </a:t>
            </a:r>
            <a:r>
              <a:rPr sz="2400" spc="15" dirty="0">
                <a:latin typeface="Times New Roman"/>
                <a:cs typeface="Times New Roman"/>
              </a:rPr>
              <a:t>of</a:t>
            </a:r>
            <a:r>
              <a:rPr sz="2400" spc="5" dirty="0">
                <a:latin typeface="Times New Roman"/>
                <a:cs typeface="Times New Roman"/>
              </a:rPr>
              <a:t> interest</a:t>
            </a:r>
            <a:endParaRPr sz="2400">
              <a:latin typeface="Times New Roman"/>
              <a:cs typeface="Times New Roman"/>
            </a:endParaRPr>
          </a:p>
          <a:p>
            <a:pPr marL="832485" marR="133985" lvl="1" indent="-314325">
              <a:lnSpc>
                <a:spcPct val="100800"/>
              </a:lnSpc>
              <a:spcBef>
                <a:spcPts val="600"/>
              </a:spcBef>
              <a:buChar char="–"/>
              <a:tabLst>
                <a:tab pos="832485" algn="l"/>
                <a:tab pos="833119" algn="l"/>
              </a:tabLst>
            </a:pPr>
            <a:r>
              <a:rPr sz="2400" spc="10" dirty="0">
                <a:latin typeface="Times New Roman"/>
                <a:cs typeface="Times New Roman"/>
              </a:rPr>
              <a:t>This </a:t>
            </a:r>
            <a:r>
              <a:rPr sz="2400" spc="15" dirty="0">
                <a:latin typeface="Times New Roman"/>
                <a:cs typeface="Times New Roman"/>
              </a:rPr>
              <a:t>row </a:t>
            </a:r>
            <a:r>
              <a:rPr sz="2400" spc="10" dirty="0">
                <a:latin typeface="Times New Roman"/>
                <a:cs typeface="Times New Roman"/>
              </a:rPr>
              <a:t>aggregate </a:t>
            </a:r>
            <a:r>
              <a:rPr sz="2400" spc="5" dirty="0">
                <a:latin typeface="Times New Roman"/>
                <a:cs typeface="Times New Roman"/>
              </a:rPr>
              <a:t>is </a:t>
            </a:r>
            <a:r>
              <a:rPr sz="2400" dirty="0">
                <a:latin typeface="Times New Roman"/>
                <a:cs typeface="Times New Roman"/>
              </a:rPr>
              <a:t>itself </a:t>
            </a:r>
            <a:r>
              <a:rPr sz="2400" spc="5" dirty="0">
                <a:latin typeface="Times New Roman"/>
                <a:cs typeface="Times New Roman"/>
              </a:rPr>
              <a:t>formed </a:t>
            </a:r>
            <a:r>
              <a:rPr sz="2400" spc="15" dirty="0">
                <a:latin typeface="Times New Roman"/>
                <a:cs typeface="Times New Roman"/>
              </a:rPr>
              <a:t>of </a:t>
            </a:r>
            <a:r>
              <a:rPr sz="2400" spc="10" dirty="0">
                <a:latin typeface="Times New Roman"/>
                <a:cs typeface="Times New Roman"/>
              </a:rPr>
              <a:t>a </a:t>
            </a:r>
            <a:r>
              <a:rPr sz="2400" spc="5" dirty="0">
                <a:latin typeface="Times New Roman"/>
                <a:cs typeface="Times New Roman"/>
              </a:rPr>
              <a:t>map </a:t>
            </a:r>
            <a:r>
              <a:rPr sz="2400" spc="15" dirty="0">
                <a:latin typeface="Times New Roman"/>
                <a:cs typeface="Times New Roman"/>
              </a:rPr>
              <a:t>of </a:t>
            </a:r>
            <a:r>
              <a:rPr sz="2400" spc="10" dirty="0">
                <a:latin typeface="Times New Roman"/>
                <a:cs typeface="Times New Roman"/>
              </a:rPr>
              <a:t>more </a:t>
            </a:r>
            <a:r>
              <a:rPr sz="2400" spc="15" dirty="0">
                <a:latin typeface="Times New Roman"/>
                <a:cs typeface="Times New Roman"/>
              </a:rPr>
              <a:t> </a:t>
            </a:r>
            <a:r>
              <a:rPr sz="2400" spc="5" dirty="0">
                <a:latin typeface="Times New Roman"/>
                <a:cs typeface="Times New Roman"/>
              </a:rPr>
              <a:t>detailed </a:t>
            </a:r>
            <a:r>
              <a:rPr sz="2400" spc="10" dirty="0">
                <a:latin typeface="Times New Roman"/>
                <a:cs typeface="Times New Roman"/>
              </a:rPr>
              <a:t>values. These second-level values are </a:t>
            </a:r>
            <a:r>
              <a:rPr sz="2400" spc="5" dirty="0">
                <a:latin typeface="Times New Roman"/>
                <a:cs typeface="Times New Roman"/>
              </a:rPr>
              <a:t>referred to </a:t>
            </a:r>
            <a:r>
              <a:rPr sz="2400" spc="10" dirty="0">
                <a:latin typeface="Times New Roman"/>
                <a:cs typeface="Times New Roman"/>
              </a:rPr>
              <a:t>as </a:t>
            </a:r>
            <a:r>
              <a:rPr sz="2400" spc="-585" dirty="0">
                <a:latin typeface="Times New Roman"/>
                <a:cs typeface="Times New Roman"/>
              </a:rPr>
              <a:t> </a:t>
            </a:r>
            <a:r>
              <a:rPr sz="2400" spc="10" dirty="0">
                <a:latin typeface="Times New Roman"/>
                <a:cs typeface="Times New Roman"/>
              </a:rPr>
              <a:t>columns,</a:t>
            </a:r>
            <a:r>
              <a:rPr sz="2400" spc="-15" dirty="0">
                <a:latin typeface="Times New Roman"/>
                <a:cs typeface="Times New Roman"/>
              </a:rPr>
              <a:t> </a:t>
            </a:r>
            <a:r>
              <a:rPr sz="2400" spc="10" dirty="0">
                <a:latin typeface="Times New Roman"/>
                <a:cs typeface="Times New Roman"/>
              </a:rPr>
              <a:t>each</a:t>
            </a:r>
            <a:r>
              <a:rPr sz="2400" spc="-15" dirty="0">
                <a:latin typeface="Times New Roman"/>
                <a:cs typeface="Times New Roman"/>
              </a:rPr>
              <a:t> </a:t>
            </a:r>
            <a:r>
              <a:rPr sz="2400" spc="10" dirty="0">
                <a:latin typeface="Times New Roman"/>
                <a:cs typeface="Times New Roman"/>
              </a:rPr>
              <a:t>being</a:t>
            </a:r>
            <a:r>
              <a:rPr sz="2400" spc="-15" dirty="0">
                <a:latin typeface="Times New Roman"/>
                <a:cs typeface="Times New Roman"/>
              </a:rPr>
              <a:t> </a:t>
            </a:r>
            <a:r>
              <a:rPr sz="2400" spc="10" dirty="0">
                <a:latin typeface="Times New Roman"/>
                <a:cs typeface="Times New Roman"/>
              </a:rPr>
              <a:t>a</a:t>
            </a:r>
            <a:r>
              <a:rPr sz="2400" dirty="0">
                <a:latin typeface="Times New Roman"/>
                <a:cs typeface="Times New Roman"/>
              </a:rPr>
              <a:t> </a:t>
            </a:r>
            <a:r>
              <a:rPr sz="2400" spc="10" dirty="0">
                <a:latin typeface="Times New Roman"/>
                <a:cs typeface="Times New Roman"/>
              </a:rPr>
              <a:t>key-value</a:t>
            </a:r>
            <a:r>
              <a:rPr sz="2400" dirty="0">
                <a:latin typeface="Times New Roman"/>
                <a:cs typeface="Times New Roman"/>
              </a:rPr>
              <a:t> </a:t>
            </a:r>
            <a:r>
              <a:rPr sz="2400" spc="10" dirty="0">
                <a:latin typeface="Times New Roman"/>
                <a:cs typeface="Times New Roman"/>
              </a:rPr>
              <a:t>pair</a:t>
            </a:r>
            <a:endParaRPr sz="2400">
              <a:latin typeface="Times New Roman"/>
              <a:cs typeface="Times New Roman"/>
            </a:endParaRPr>
          </a:p>
          <a:p>
            <a:pPr marL="390525" marR="5080" indent="-378460">
              <a:lnSpc>
                <a:spcPct val="100000"/>
              </a:lnSpc>
              <a:spcBef>
                <a:spcPts val="640"/>
              </a:spcBef>
              <a:buChar char="•"/>
              <a:tabLst>
                <a:tab pos="390525" algn="l"/>
                <a:tab pos="391160" algn="l"/>
              </a:tabLst>
            </a:pPr>
            <a:r>
              <a:rPr sz="2650" spc="-15" dirty="0">
                <a:solidFill>
                  <a:srgbClr val="3265FF"/>
                </a:solidFill>
                <a:latin typeface="Times New Roman"/>
                <a:cs typeface="Times New Roman"/>
              </a:rPr>
              <a:t>Columns</a:t>
            </a:r>
            <a:r>
              <a:rPr sz="2650" spc="85" dirty="0">
                <a:solidFill>
                  <a:srgbClr val="3265FF"/>
                </a:solidFill>
                <a:latin typeface="Times New Roman"/>
                <a:cs typeface="Times New Roman"/>
              </a:rPr>
              <a:t> </a:t>
            </a:r>
            <a:r>
              <a:rPr sz="2650" spc="-5" dirty="0">
                <a:solidFill>
                  <a:srgbClr val="3265FF"/>
                </a:solidFill>
                <a:latin typeface="Times New Roman"/>
                <a:cs typeface="Times New Roman"/>
              </a:rPr>
              <a:t>are</a:t>
            </a:r>
            <a:r>
              <a:rPr sz="2650" spc="-15" dirty="0">
                <a:solidFill>
                  <a:srgbClr val="3265FF"/>
                </a:solidFill>
                <a:latin typeface="Times New Roman"/>
                <a:cs typeface="Times New Roman"/>
              </a:rPr>
              <a:t> </a:t>
            </a:r>
            <a:r>
              <a:rPr sz="2650" spc="-5" dirty="0">
                <a:solidFill>
                  <a:srgbClr val="3265FF"/>
                </a:solidFill>
                <a:latin typeface="Times New Roman"/>
                <a:cs typeface="Times New Roman"/>
              </a:rPr>
              <a:t>organized</a:t>
            </a:r>
            <a:r>
              <a:rPr sz="2650" spc="-15" dirty="0">
                <a:solidFill>
                  <a:srgbClr val="3265FF"/>
                </a:solidFill>
                <a:latin typeface="Times New Roman"/>
                <a:cs typeface="Times New Roman"/>
              </a:rPr>
              <a:t> </a:t>
            </a:r>
            <a:r>
              <a:rPr sz="2650" dirty="0">
                <a:solidFill>
                  <a:srgbClr val="3265FF"/>
                </a:solidFill>
                <a:latin typeface="Times New Roman"/>
                <a:cs typeface="Times New Roman"/>
              </a:rPr>
              <a:t>into</a:t>
            </a:r>
            <a:r>
              <a:rPr sz="2650" spc="-15" dirty="0">
                <a:solidFill>
                  <a:srgbClr val="3265FF"/>
                </a:solidFill>
                <a:latin typeface="Times New Roman"/>
                <a:cs typeface="Times New Roman"/>
              </a:rPr>
              <a:t> column</a:t>
            </a:r>
            <a:r>
              <a:rPr sz="2650" spc="55" dirty="0">
                <a:solidFill>
                  <a:srgbClr val="3265FF"/>
                </a:solidFill>
                <a:latin typeface="Times New Roman"/>
                <a:cs typeface="Times New Roman"/>
              </a:rPr>
              <a:t> </a:t>
            </a:r>
            <a:r>
              <a:rPr sz="2650" spc="-10" dirty="0">
                <a:solidFill>
                  <a:srgbClr val="3265FF"/>
                </a:solidFill>
                <a:latin typeface="Times New Roman"/>
                <a:cs typeface="Times New Roman"/>
              </a:rPr>
              <a:t>families</a:t>
            </a:r>
            <a:r>
              <a:rPr sz="2650" spc="-10" dirty="0">
                <a:latin typeface="Times New Roman"/>
                <a:cs typeface="Times New Roman"/>
              </a:rPr>
              <a:t>.</a:t>
            </a:r>
            <a:r>
              <a:rPr sz="2650" spc="-5" dirty="0">
                <a:latin typeface="Times New Roman"/>
                <a:cs typeface="Times New Roman"/>
              </a:rPr>
              <a:t> </a:t>
            </a:r>
            <a:r>
              <a:rPr sz="2650" spc="-10" dirty="0">
                <a:latin typeface="Times New Roman"/>
                <a:cs typeface="Times New Roman"/>
              </a:rPr>
              <a:t>Each</a:t>
            </a:r>
            <a:r>
              <a:rPr sz="2650" spc="5" dirty="0">
                <a:latin typeface="Times New Roman"/>
                <a:cs typeface="Times New Roman"/>
              </a:rPr>
              <a:t> </a:t>
            </a:r>
            <a:r>
              <a:rPr sz="2650" spc="-15" dirty="0">
                <a:latin typeface="Times New Roman"/>
                <a:cs typeface="Times New Roman"/>
              </a:rPr>
              <a:t>column </a:t>
            </a:r>
            <a:r>
              <a:rPr sz="2650" spc="-650" dirty="0">
                <a:latin typeface="Times New Roman"/>
                <a:cs typeface="Times New Roman"/>
              </a:rPr>
              <a:t> </a:t>
            </a:r>
            <a:r>
              <a:rPr sz="2650" spc="-5" dirty="0">
                <a:latin typeface="Times New Roman"/>
                <a:cs typeface="Times New Roman"/>
              </a:rPr>
              <a:t>has</a:t>
            </a:r>
            <a:r>
              <a:rPr sz="2650" spc="5" dirty="0">
                <a:latin typeface="Times New Roman"/>
                <a:cs typeface="Times New Roman"/>
              </a:rPr>
              <a:t> </a:t>
            </a:r>
            <a:r>
              <a:rPr sz="2650" dirty="0">
                <a:latin typeface="Times New Roman"/>
                <a:cs typeface="Times New Roman"/>
              </a:rPr>
              <a:t>to</a:t>
            </a:r>
            <a:r>
              <a:rPr sz="2650" spc="-15" dirty="0">
                <a:latin typeface="Times New Roman"/>
                <a:cs typeface="Times New Roman"/>
              </a:rPr>
              <a:t> </a:t>
            </a:r>
            <a:r>
              <a:rPr sz="2650" spc="-5" dirty="0">
                <a:latin typeface="Times New Roman"/>
                <a:cs typeface="Times New Roman"/>
              </a:rPr>
              <a:t>be</a:t>
            </a:r>
            <a:r>
              <a:rPr sz="2650" spc="-15" dirty="0">
                <a:latin typeface="Times New Roman"/>
                <a:cs typeface="Times New Roman"/>
              </a:rPr>
              <a:t> </a:t>
            </a:r>
            <a:r>
              <a:rPr sz="2650" spc="-5" dirty="0">
                <a:latin typeface="Times New Roman"/>
                <a:cs typeface="Times New Roman"/>
              </a:rPr>
              <a:t>part of</a:t>
            </a:r>
            <a:r>
              <a:rPr sz="2650" spc="15" dirty="0">
                <a:latin typeface="Times New Roman"/>
                <a:cs typeface="Times New Roman"/>
              </a:rPr>
              <a:t> </a:t>
            </a:r>
            <a:r>
              <a:rPr sz="2650" spc="-5" dirty="0">
                <a:latin typeface="Times New Roman"/>
                <a:cs typeface="Times New Roman"/>
              </a:rPr>
              <a:t>a</a:t>
            </a:r>
            <a:r>
              <a:rPr sz="2650" spc="-15" dirty="0">
                <a:latin typeface="Times New Roman"/>
                <a:cs typeface="Times New Roman"/>
              </a:rPr>
              <a:t> </a:t>
            </a:r>
            <a:r>
              <a:rPr sz="2650" dirty="0">
                <a:latin typeface="Times New Roman"/>
                <a:cs typeface="Times New Roman"/>
              </a:rPr>
              <a:t>single</a:t>
            </a:r>
            <a:r>
              <a:rPr sz="2650" spc="-15" dirty="0">
                <a:latin typeface="Times New Roman"/>
                <a:cs typeface="Times New Roman"/>
              </a:rPr>
              <a:t> column</a:t>
            </a:r>
            <a:r>
              <a:rPr sz="2650" spc="50" dirty="0">
                <a:latin typeface="Times New Roman"/>
                <a:cs typeface="Times New Roman"/>
              </a:rPr>
              <a:t> </a:t>
            </a:r>
            <a:r>
              <a:rPr sz="2650" spc="-15" dirty="0">
                <a:latin typeface="Times New Roman"/>
                <a:cs typeface="Times New Roman"/>
              </a:rPr>
              <a:t>family</a:t>
            </a:r>
            <a:r>
              <a:rPr sz="2650" spc="30" dirty="0">
                <a:latin typeface="Times New Roman"/>
                <a:cs typeface="Times New Roman"/>
              </a:rPr>
              <a:t> </a:t>
            </a:r>
            <a:r>
              <a:rPr sz="2650" spc="-5" dirty="0">
                <a:latin typeface="Times New Roman"/>
                <a:cs typeface="Times New Roman"/>
              </a:rPr>
              <a:t>(data</a:t>
            </a:r>
            <a:r>
              <a:rPr sz="2650" spc="-15" dirty="0">
                <a:latin typeface="Times New Roman"/>
                <a:cs typeface="Times New Roman"/>
              </a:rPr>
              <a:t> </a:t>
            </a:r>
            <a:r>
              <a:rPr sz="2650" spc="-5" dirty="0">
                <a:latin typeface="Times New Roman"/>
                <a:cs typeface="Times New Roman"/>
              </a:rPr>
              <a:t>for</a:t>
            </a:r>
            <a:r>
              <a:rPr sz="2650" spc="-10" dirty="0">
                <a:latin typeface="Times New Roman"/>
                <a:cs typeface="Times New Roman"/>
              </a:rPr>
              <a:t> </a:t>
            </a:r>
            <a:r>
              <a:rPr sz="2650" spc="-5" dirty="0">
                <a:latin typeface="Times New Roman"/>
                <a:cs typeface="Times New Roman"/>
              </a:rPr>
              <a:t>a </a:t>
            </a:r>
            <a:r>
              <a:rPr sz="2650" dirty="0">
                <a:latin typeface="Times New Roman"/>
                <a:cs typeface="Times New Roman"/>
              </a:rPr>
              <a:t> </a:t>
            </a:r>
            <a:r>
              <a:rPr sz="2650" spc="-5" dirty="0">
                <a:latin typeface="Times New Roman"/>
                <a:cs typeface="Times New Roman"/>
              </a:rPr>
              <a:t>particular</a:t>
            </a:r>
            <a:r>
              <a:rPr sz="2650" spc="-50" dirty="0">
                <a:latin typeface="Times New Roman"/>
                <a:cs typeface="Times New Roman"/>
              </a:rPr>
              <a:t> </a:t>
            </a:r>
            <a:r>
              <a:rPr sz="2650" spc="-15" dirty="0">
                <a:latin typeface="Times New Roman"/>
                <a:cs typeface="Times New Roman"/>
              </a:rPr>
              <a:t>column</a:t>
            </a:r>
            <a:r>
              <a:rPr sz="2650" spc="65" dirty="0">
                <a:latin typeface="Times New Roman"/>
                <a:cs typeface="Times New Roman"/>
              </a:rPr>
              <a:t> </a:t>
            </a:r>
            <a:r>
              <a:rPr sz="2650" spc="-10" dirty="0">
                <a:latin typeface="Times New Roman"/>
                <a:cs typeface="Times New Roman"/>
              </a:rPr>
              <a:t>family</a:t>
            </a:r>
            <a:r>
              <a:rPr sz="2650" spc="15" dirty="0">
                <a:latin typeface="Times New Roman"/>
                <a:cs typeface="Times New Roman"/>
              </a:rPr>
              <a:t> </a:t>
            </a:r>
            <a:r>
              <a:rPr sz="2650" spc="-5" dirty="0">
                <a:latin typeface="Times New Roman"/>
                <a:cs typeface="Times New Roman"/>
              </a:rPr>
              <a:t>will</a:t>
            </a:r>
            <a:r>
              <a:rPr sz="2650" spc="5" dirty="0">
                <a:latin typeface="Times New Roman"/>
                <a:cs typeface="Times New Roman"/>
              </a:rPr>
              <a:t> </a:t>
            </a:r>
            <a:r>
              <a:rPr sz="2650" spc="-5" dirty="0">
                <a:latin typeface="Times New Roman"/>
                <a:cs typeface="Times New Roman"/>
              </a:rPr>
              <a:t>be</a:t>
            </a:r>
            <a:r>
              <a:rPr sz="2650" spc="20" dirty="0">
                <a:latin typeface="Times New Roman"/>
                <a:cs typeface="Times New Roman"/>
              </a:rPr>
              <a:t> </a:t>
            </a:r>
            <a:r>
              <a:rPr sz="2650" spc="-5" dirty="0">
                <a:latin typeface="Times New Roman"/>
                <a:cs typeface="Times New Roman"/>
              </a:rPr>
              <a:t>usually accessed together)</a:t>
            </a:r>
            <a:endParaRPr sz="2650">
              <a:latin typeface="Times New Roman"/>
              <a:cs typeface="Times New Roman"/>
            </a:endParaRPr>
          </a:p>
          <a:p>
            <a:pPr marL="390525" marR="461009" indent="-378460">
              <a:lnSpc>
                <a:spcPts val="3170"/>
              </a:lnSpc>
              <a:spcBef>
                <a:spcPts val="740"/>
              </a:spcBef>
              <a:buChar char="•"/>
              <a:tabLst>
                <a:tab pos="390525" algn="l"/>
                <a:tab pos="391160" algn="l"/>
              </a:tabLst>
            </a:pPr>
            <a:r>
              <a:rPr sz="2650" spc="-10" dirty="0">
                <a:latin typeface="Times New Roman"/>
                <a:cs typeface="Times New Roman"/>
              </a:rPr>
              <a:t>Each </a:t>
            </a:r>
            <a:r>
              <a:rPr sz="2650" spc="-5" dirty="0">
                <a:latin typeface="Times New Roman"/>
                <a:cs typeface="Times New Roman"/>
              </a:rPr>
              <a:t>row </a:t>
            </a:r>
            <a:r>
              <a:rPr sz="2650" dirty="0">
                <a:latin typeface="Times New Roman"/>
                <a:cs typeface="Times New Roman"/>
              </a:rPr>
              <a:t>identifier (i.e., first-level </a:t>
            </a:r>
            <a:r>
              <a:rPr sz="2650" spc="-30" dirty="0">
                <a:latin typeface="Times New Roman"/>
                <a:cs typeface="Times New Roman"/>
              </a:rPr>
              <a:t>key) </a:t>
            </a:r>
            <a:r>
              <a:rPr sz="2650" dirty="0">
                <a:latin typeface="Times New Roman"/>
                <a:cs typeface="Times New Roman"/>
              </a:rPr>
              <a:t>is </a:t>
            </a:r>
            <a:r>
              <a:rPr sz="2650" spc="-5" dirty="0">
                <a:latin typeface="Times New Roman"/>
                <a:cs typeface="Times New Roman"/>
              </a:rPr>
              <a:t>unique </a:t>
            </a:r>
            <a:r>
              <a:rPr sz="2650" dirty="0">
                <a:latin typeface="Times New Roman"/>
                <a:cs typeface="Times New Roman"/>
              </a:rPr>
              <a:t>in </a:t>
            </a:r>
            <a:r>
              <a:rPr sz="2650" spc="-5" dirty="0">
                <a:latin typeface="Times New Roman"/>
                <a:cs typeface="Times New Roman"/>
              </a:rPr>
              <a:t>the </a:t>
            </a:r>
            <a:r>
              <a:rPr sz="2650" spc="-650" dirty="0">
                <a:latin typeface="Times New Roman"/>
                <a:cs typeface="Times New Roman"/>
              </a:rPr>
              <a:t> </a:t>
            </a:r>
            <a:r>
              <a:rPr sz="2650" spc="-5" dirty="0">
                <a:latin typeface="Times New Roman"/>
                <a:cs typeface="Times New Roman"/>
              </a:rPr>
              <a:t>context</a:t>
            </a:r>
            <a:r>
              <a:rPr sz="2650" spc="-10" dirty="0">
                <a:latin typeface="Times New Roman"/>
                <a:cs typeface="Times New Roman"/>
              </a:rPr>
              <a:t> </a:t>
            </a:r>
            <a:r>
              <a:rPr sz="2650" spc="-5" dirty="0">
                <a:latin typeface="Times New Roman"/>
                <a:cs typeface="Times New Roman"/>
              </a:rPr>
              <a:t>of</a:t>
            </a:r>
            <a:r>
              <a:rPr sz="2650" spc="-10" dirty="0">
                <a:latin typeface="Times New Roman"/>
                <a:cs typeface="Times New Roman"/>
              </a:rPr>
              <a:t> </a:t>
            </a:r>
            <a:r>
              <a:rPr sz="2650" spc="-5" dirty="0">
                <a:latin typeface="Times New Roman"/>
                <a:cs typeface="Times New Roman"/>
              </a:rPr>
              <a:t>a</a:t>
            </a:r>
            <a:r>
              <a:rPr sz="2650" spc="10" dirty="0">
                <a:latin typeface="Times New Roman"/>
                <a:cs typeface="Times New Roman"/>
              </a:rPr>
              <a:t> </a:t>
            </a:r>
            <a:r>
              <a:rPr sz="2650" dirty="0">
                <a:latin typeface="Times New Roman"/>
                <a:cs typeface="Times New Roman"/>
              </a:rPr>
              <a:t>single</a:t>
            </a:r>
            <a:r>
              <a:rPr sz="2650" spc="-35" dirty="0">
                <a:latin typeface="Times New Roman"/>
                <a:cs typeface="Times New Roman"/>
              </a:rPr>
              <a:t> </a:t>
            </a:r>
            <a:r>
              <a:rPr sz="2650" spc="-20" dirty="0">
                <a:latin typeface="Times New Roman"/>
                <a:cs typeface="Times New Roman"/>
              </a:rPr>
              <a:t>Column</a:t>
            </a:r>
            <a:r>
              <a:rPr sz="2650" spc="75" dirty="0">
                <a:latin typeface="Times New Roman"/>
                <a:cs typeface="Times New Roman"/>
              </a:rPr>
              <a:t> </a:t>
            </a:r>
            <a:r>
              <a:rPr sz="2650" spc="-25" dirty="0">
                <a:latin typeface="Times New Roman"/>
                <a:cs typeface="Times New Roman"/>
              </a:rPr>
              <a:t>Family.</a:t>
            </a:r>
            <a:endParaRPr sz="2650">
              <a:latin typeface="Times New Roman"/>
              <a:cs typeface="Times New Roman"/>
            </a:endParaRPr>
          </a:p>
        </p:txBody>
      </p:sp>
      <p:sp>
        <p:nvSpPr>
          <p:cNvPr id="4" name="object 4"/>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33</a:t>
            </a:fld>
            <a:endParaRPr spc="1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7840" y="551180"/>
            <a:ext cx="4869815" cy="629285"/>
          </a:xfrm>
          <a:prstGeom prst="rect">
            <a:avLst/>
          </a:prstGeom>
        </p:spPr>
        <p:txBody>
          <a:bodyPr vert="horz" wrap="square" lIns="0" tIns="13970" rIns="0" bIns="0" rtlCol="0">
            <a:spAutoFit/>
          </a:bodyPr>
          <a:lstStyle/>
          <a:p>
            <a:pPr marL="12700">
              <a:lnSpc>
                <a:spcPct val="100000"/>
              </a:lnSpc>
              <a:spcBef>
                <a:spcPts val="110"/>
              </a:spcBef>
            </a:pPr>
            <a:r>
              <a:rPr sz="3950" dirty="0"/>
              <a:t>Column</a:t>
            </a:r>
            <a:r>
              <a:rPr sz="3950" spc="10" dirty="0"/>
              <a:t> </a:t>
            </a:r>
            <a:r>
              <a:rPr sz="3950" dirty="0"/>
              <a:t>Family</a:t>
            </a:r>
            <a:r>
              <a:rPr sz="3950" spc="20" dirty="0"/>
              <a:t> </a:t>
            </a:r>
            <a:r>
              <a:rPr sz="3950" dirty="0"/>
              <a:t>Stores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912249" y="1822197"/>
            <a:ext cx="8848090" cy="4464050"/>
          </a:xfrm>
          <a:prstGeom prst="rect">
            <a:avLst/>
          </a:prstGeom>
        </p:spPr>
        <p:txBody>
          <a:bodyPr vert="horz" wrap="square" lIns="0" tIns="15875" rIns="0" bIns="0" rtlCol="0">
            <a:spAutoFit/>
          </a:bodyPr>
          <a:lstStyle/>
          <a:p>
            <a:pPr marL="12700">
              <a:lnSpc>
                <a:spcPct val="100000"/>
              </a:lnSpc>
              <a:spcBef>
                <a:spcPts val="125"/>
              </a:spcBef>
            </a:pPr>
            <a:r>
              <a:rPr sz="2400" spc="-45" dirty="0">
                <a:latin typeface="Times New Roman"/>
                <a:cs typeface="Times New Roman"/>
              </a:rPr>
              <a:t>Two</a:t>
            </a:r>
            <a:r>
              <a:rPr sz="2400" spc="5" dirty="0">
                <a:latin typeface="Times New Roman"/>
                <a:cs typeface="Times New Roman"/>
              </a:rPr>
              <a:t> ways</a:t>
            </a:r>
            <a:r>
              <a:rPr sz="2400" spc="15" dirty="0">
                <a:latin typeface="Times New Roman"/>
                <a:cs typeface="Times New Roman"/>
              </a:rPr>
              <a:t> </a:t>
            </a:r>
            <a:r>
              <a:rPr sz="2400" spc="5" dirty="0">
                <a:latin typeface="Times New Roman"/>
                <a:cs typeface="Times New Roman"/>
              </a:rPr>
              <a:t>to </a:t>
            </a:r>
            <a:r>
              <a:rPr sz="2400" spc="10" dirty="0">
                <a:latin typeface="Times New Roman"/>
                <a:cs typeface="Times New Roman"/>
              </a:rPr>
              <a:t>think</a:t>
            </a:r>
            <a:r>
              <a:rPr sz="2400" spc="-15" dirty="0">
                <a:latin typeface="Times New Roman"/>
                <a:cs typeface="Times New Roman"/>
              </a:rPr>
              <a:t> </a:t>
            </a:r>
            <a:r>
              <a:rPr sz="2400" spc="15" dirty="0">
                <a:latin typeface="Times New Roman"/>
                <a:cs typeface="Times New Roman"/>
              </a:rPr>
              <a:t>about</a:t>
            </a:r>
            <a:r>
              <a:rPr sz="2400" spc="-35" dirty="0">
                <a:latin typeface="Times New Roman"/>
                <a:cs typeface="Times New Roman"/>
              </a:rPr>
              <a:t> </a:t>
            </a:r>
            <a:r>
              <a:rPr sz="2400" spc="20" dirty="0">
                <a:latin typeface="Times New Roman"/>
                <a:cs typeface="Times New Roman"/>
              </a:rPr>
              <a:t>how</a:t>
            </a:r>
            <a:r>
              <a:rPr sz="2400" spc="-25"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0" dirty="0">
                <a:latin typeface="Times New Roman"/>
                <a:cs typeface="Times New Roman"/>
              </a:rPr>
              <a:t>data</a:t>
            </a:r>
            <a:r>
              <a:rPr sz="2400" spc="-5" dirty="0">
                <a:latin typeface="Times New Roman"/>
                <a:cs typeface="Times New Roman"/>
              </a:rPr>
              <a:t> </a:t>
            </a:r>
            <a:r>
              <a:rPr sz="2400" spc="5" dirty="0">
                <a:latin typeface="Times New Roman"/>
                <a:cs typeface="Times New Roman"/>
              </a:rPr>
              <a:t>is</a:t>
            </a:r>
            <a:r>
              <a:rPr sz="2400" spc="-10" dirty="0">
                <a:latin typeface="Times New Roman"/>
                <a:cs typeface="Times New Roman"/>
              </a:rPr>
              <a:t> </a:t>
            </a:r>
            <a:r>
              <a:rPr sz="2400" spc="10" dirty="0">
                <a:latin typeface="Times New Roman"/>
                <a:cs typeface="Times New Roman"/>
              </a:rPr>
              <a:t>structured:</a:t>
            </a:r>
            <a:endParaRPr sz="2400">
              <a:latin typeface="Times New Roman"/>
              <a:cs typeface="Times New Roman"/>
            </a:endParaRPr>
          </a:p>
          <a:p>
            <a:pPr marL="896619" marR="1142365" indent="-378460">
              <a:lnSpc>
                <a:spcPct val="100800"/>
              </a:lnSpc>
              <a:buFont typeface="Arial MT"/>
              <a:buChar char="•"/>
              <a:tabLst>
                <a:tab pos="895985" algn="l"/>
                <a:tab pos="896619" algn="l"/>
              </a:tabLst>
            </a:pPr>
            <a:r>
              <a:rPr sz="2400" b="1" spc="10" dirty="0">
                <a:solidFill>
                  <a:srgbClr val="3265FF"/>
                </a:solidFill>
                <a:latin typeface="Times New Roman"/>
                <a:cs typeface="Times New Roman"/>
              </a:rPr>
              <a:t>Row-oriented</a:t>
            </a:r>
            <a:r>
              <a:rPr sz="2400" spc="10" dirty="0">
                <a:latin typeface="Times New Roman"/>
                <a:cs typeface="Times New Roman"/>
              </a:rPr>
              <a:t>: Each </a:t>
            </a:r>
            <a:r>
              <a:rPr sz="2400" spc="15" dirty="0">
                <a:latin typeface="Times New Roman"/>
                <a:cs typeface="Times New Roman"/>
              </a:rPr>
              <a:t>row </a:t>
            </a:r>
            <a:r>
              <a:rPr sz="2400" spc="5" dirty="0">
                <a:latin typeface="Times New Roman"/>
                <a:cs typeface="Times New Roman"/>
              </a:rPr>
              <a:t>is </a:t>
            </a:r>
            <a:r>
              <a:rPr sz="2400" spc="10" dirty="0">
                <a:latin typeface="Times New Roman"/>
                <a:cs typeface="Times New Roman"/>
              </a:rPr>
              <a:t>an aggregate </a:t>
            </a:r>
            <a:r>
              <a:rPr sz="2400" spc="5" dirty="0">
                <a:latin typeface="Times New Roman"/>
                <a:cs typeface="Times New Roman"/>
              </a:rPr>
              <a:t>(for </a:t>
            </a:r>
            <a:r>
              <a:rPr sz="2400" spc="10" dirty="0">
                <a:latin typeface="Times New Roman"/>
                <a:cs typeface="Times New Roman"/>
              </a:rPr>
              <a:t>example, </a:t>
            </a:r>
            <a:r>
              <a:rPr sz="2400" spc="-585" dirty="0">
                <a:latin typeface="Times New Roman"/>
                <a:cs typeface="Times New Roman"/>
              </a:rPr>
              <a:t> </a:t>
            </a:r>
            <a:r>
              <a:rPr sz="2400" spc="5" dirty="0">
                <a:latin typeface="Times New Roman"/>
                <a:cs typeface="Times New Roman"/>
              </a:rPr>
              <a:t>customer with</a:t>
            </a:r>
            <a:r>
              <a:rPr sz="2400" spc="15"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5" dirty="0">
                <a:latin typeface="Times New Roman"/>
                <a:cs typeface="Times New Roman"/>
              </a:rPr>
              <a:t>ID</a:t>
            </a:r>
            <a:r>
              <a:rPr sz="2400" spc="5" dirty="0">
                <a:latin typeface="Times New Roman"/>
                <a:cs typeface="Times New Roman"/>
              </a:rPr>
              <a:t> </a:t>
            </a:r>
            <a:r>
              <a:rPr sz="2400" spc="15" dirty="0">
                <a:latin typeface="Times New Roman"/>
                <a:cs typeface="Times New Roman"/>
              </a:rPr>
              <a:t>of</a:t>
            </a:r>
            <a:r>
              <a:rPr sz="2400" spc="5" dirty="0">
                <a:latin typeface="Times New Roman"/>
                <a:cs typeface="Times New Roman"/>
              </a:rPr>
              <a:t> </a:t>
            </a:r>
            <a:r>
              <a:rPr sz="2400" spc="15" dirty="0">
                <a:latin typeface="Times New Roman"/>
                <a:cs typeface="Times New Roman"/>
              </a:rPr>
              <a:t>1234)</a:t>
            </a:r>
            <a:r>
              <a:rPr sz="2400" spc="-35" dirty="0">
                <a:latin typeface="Times New Roman"/>
                <a:cs typeface="Times New Roman"/>
              </a:rPr>
              <a:t> </a:t>
            </a:r>
            <a:r>
              <a:rPr sz="2400" spc="5" dirty="0">
                <a:latin typeface="Times New Roman"/>
                <a:cs typeface="Times New Roman"/>
              </a:rPr>
              <a:t>with</a:t>
            </a:r>
            <a:r>
              <a:rPr sz="2400" spc="10" dirty="0">
                <a:latin typeface="Times New Roman"/>
                <a:cs typeface="Times New Roman"/>
              </a:rPr>
              <a:t> column</a:t>
            </a:r>
            <a:r>
              <a:rPr sz="2400" spc="15" dirty="0">
                <a:latin typeface="Times New Roman"/>
                <a:cs typeface="Times New Roman"/>
              </a:rPr>
              <a:t> </a:t>
            </a:r>
            <a:r>
              <a:rPr sz="2400" dirty="0">
                <a:latin typeface="Times New Roman"/>
                <a:cs typeface="Times New Roman"/>
              </a:rPr>
              <a:t>families</a:t>
            </a:r>
            <a:endParaRPr sz="2400">
              <a:latin typeface="Times New Roman"/>
              <a:cs typeface="Times New Roman"/>
            </a:endParaRPr>
          </a:p>
          <a:p>
            <a:pPr marL="896619" marR="5080">
              <a:lnSpc>
                <a:spcPct val="100800"/>
              </a:lnSpc>
              <a:spcBef>
                <a:spcPts val="25"/>
              </a:spcBef>
            </a:pPr>
            <a:r>
              <a:rPr sz="2400" spc="10" dirty="0">
                <a:latin typeface="Times New Roman"/>
                <a:cs typeface="Times New Roman"/>
              </a:rPr>
              <a:t>representing </a:t>
            </a:r>
            <a:r>
              <a:rPr sz="2400" spc="5" dirty="0">
                <a:latin typeface="Times New Roman"/>
                <a:cs typeface="Times New Roman"/>
              </a:rPr>
              <a:t>useful </a:t>
            </a:r>
            <a:r>
              <a:rPr sz="2400" spc="15" dirty="0">
                <a:latin typeface="Times New Roman"/>
                <a:cs typeface="Times New Roman"/>
              </a:rPr>
              <a:t>chunks of </a:t>
            </a:r>
            <a:r>
              <a:rPr sz="2400" spc="10" dirty="0">
                <a:latin typeface="Times New Roman"/>
                <a:cs typeface="Times New Roman"/>
              </a:rPr>
              <a:t>data </a:t>
            </a:r>
            <a:r>
              <a:rPr sz="2400" spc="5" dirty="0">
                <a:latin typeface="Times New Roman"/>
                <a:cs typeface="Times New Roman"/>
              </a:rPr>
              <a:t>(profile, </a:t>
            </a:r>
            <a:r>
              <a:rPr sz="2400" spc="15" dirty="0">
                <a:latin typeface="Times New Roman"/>
                <a:cs typeface="Times New Roman"/>
              </a:rPr>
              <a:t>order </a:t>
            </a:r>
            <a:r>
              <a:rPr sz="2400" spc="5" dirty="0">
                <a:latin typeface="Times New Roman"/>
                <a:cs typeface="Times New Roman"/>
              </a:rPr>
              <a:t>history) within </a:t>
            </a:r>
            <a:r>
              <a:rPr sz="2400" spc="-585" dirty="0">
                <a:latin typeface="Times New Roman"/>
                <a:cs typeface="Times New Roman"/>
              </a:rPr>
              <a:t> </a:t>
            </a:r>
            <a:r>
              <a:rPr sz="2400" spc="10" dirty="0">
                <a:latin typeface="Times New Roman"/>
                <a:cs typeface="Times New Roman"/>
              </a:rPr>
              <a:t>that</a:t>
            </a:r>
            <a:r>
              <a:rPr sz="2400" spc="-10" dirty="0">
                <a:latin typeface="Times New Roman"/>
                <a:cs typeface="Times New Roman"/>
              </a:rPr>
              <a:t> </a:t>
            </a:r>
            <a:r>
              <a:rPr sz="2400" spc="10" dirty="0">
                <a:latin typeface="Times New Roman"/>
                <a:cs typeface="Times New Roman"/>
              </a:rPr>
              <a:t>aggregate</a:t>
            </a:r>
            <a:endParaRPr sz="2400">
              <a:latin typeface="Times New Roman"/>
              <a:cs typeface="Times New Roman"/>
            </a:endParaRPr>
          </a:p>
          <a:p>
            <a:pPr>
              <a:lnSpc>
                <a:spcPct val="100000"/>
              </a:lnSpc>
              <a:spcBef>
                <a:spcPts val="40"/>
              </a:spcBef>
            </a:pPr>
            <a:endParaRPr sz="2500">
              <a:latin typeface="Times New Roman"/>
              <a:cs typeface="Times New Roman"/>
            </a:endParaRPr>
          </a:p>
          <a:p>
            <a:pPr marL="896619" marR="66675" indent="-378460">
              <a:lnSpc>
                <a:spcPct val="101200"/>
              </a:lnSpc>
              <a:buFont typeface="Arial MT"/>
              <a:buChar char="•"/>
              <a:tabLst>
                <a:tab pos="895985" algn="l"/>
                <a:tab pos="896619" algn="l"/>
              </a:tabLst>
            </a:pPr>
            <a:r>
              <a:rPr sz="2400" b="1" spc="5" dirty="0">
                <a:solidFill>
                  <a:srgbClr val="3265FF"/>
                </a:solidFill>
                <a:latin typeface="Times New Roman"/>
                <a:cs typeface="Times New Roman"/>
              </a:rPr>
              <a:t>Column-oriented:</a:t>
            </a:r>
            <a:r>
              <a:rPr sz="2400" b="1" spc="60" dirty="0">
                <a:solidFill>
                  <a:srgbClr val="3265FF"/>
                </a:solidFill>
                <a:latin typeface="Times New Roman"/>
                <a:cs typeface="Times New Roman"/>
              </a:rPr>
              <a:t> </a:t>
            </a:r>
            <a:r>
              <a:rPr sz="2400" spc="10" dirty="0">
                <a:latin typeface="Times New Roman"/>
                <a:cs typeface="Times New Roman"/>
              </a:rPr>
              <a:t>Each</a:t>
            </a:r>
            <a:r>
              <a:rPr sz="2400" spc="-5" dirty="0">
                <a:latin typeface="Times New Roman"/>
                <a:cs typeface="Times New Roman"/>
              </a:rPr>
              <a:t> </a:t>
            </a:r>
            <a:r>
              <a:rPr sz="2400" spc="10" dirty="0">
                <a:latin typeface="Times New Roman"/>
                <a:cs typeface="Times New Roman"/>
              </a:rPr>
              <a:t>column</a:t>
            </a:r>
            <a:r>
              <a:rPr sz="2400" spc="15" dirty="0">
                <a:latin typeface="Times New Roman"/>
                <a:cs typeface="Times New Roman"/>
              </a:rPr>
              <a:t> </a:t>
            </a:r>
            <a:r>
              <a:rPr sz="2400" dirty="0">
                <a:latin typeface="Times New Roman"/>
                <a:cs typeface="Times New Roman"/>
              </a:rPr>
              <a:t>family</a:t>
            </a:r>
            <a:r>
              <a:rPr sz="2400" spc="70" dirty="0">
                <a:latin typeface="Times New Roman"/>
                <a:cs typeface="Times New Roman"/>
              </a:rPr>
              <a:t> </a:t>
            </a:r>
            <a:r>
              <a:rPr sz="2400" spc="5" dirty="0">
                <a:latin typeface="Times New Roman"/>
                <a:cs typeface="Times New Roman"/>
              </a:rPr>
              <a:t>defines</a:t>
            </a:r>
            <a:r>
              <a:rPr sz="2400" dirty="0">
                <a:latin typeface="Times New Roman"/>
                <a:cs typeface="Times New Roman"/>
              </a:rPr>
              <a:t> </a:t>
            </a:r>
            <a:r>
              <a:rPr sz="2400" spc="10" dirty="0">
                <a:latin typeface="Times New Roman"/>
                <a:cs typeface="Times New Roman"/>
              </a:rPr>
              <a:t>a</a:t>
            </a:r>
            <a:r>
              <a:rPr sz="2400" spc="5" dirty="0">
                <a:latin typeface="Times New Roman"/>
                <a:cs typeface="Times New Roman"/>
              </a:rPr>
              <a:t> </a:t>
            </a:r>
            <a:r>
              <a:rPr sz="2400" spc="10" dirty="0">
                <a:latin typeface="Times New Roman"/>
                <a:cs typeface="Times New Roman"/>
              </a:rPr>
              <a:t>record</a:t>
            </a:r>
            <a:r>
              <a:rPr sz="2400" spc="-5" dirty="0">
                <a:latin typeface="Times New Roman"/>
                <a:cs typeface="Times New Roman"/>
              </a:rPr>
              <a:t> </a:t>
            </a:r>
            <a:r>
              <a:rPr sz="2400" spc="5" dirty="0">
                <a:latin typeface="Times New Roman"/>
                <a:cs typeface="Times New Roman"/>
              </a:rPr>
              <a:t>type </a:t>
            </a:r>
            <a:r>
              <a:rPr sz="2400" spc="10" dirty="0">
                <a:latin typeface="Times New Roman"/>
                <a:cs typeface="Times New Roman"/>
              </a:rPr>
              <a:t> </a:t>
            </a:r>
            <a:r>
              <a:rPr sz="2400" spc="5" dirty="0">
                <a:latin typeface="Times New Roman"/>
                <a:cs typeface="Times New Roman"/>
              </a:rPr>
              <a:t>(e.g., customer profiles) with </a:t>
            </a:r>
            <a:r>
              <a:rPr sz="2400" spc="15" dirty="0">
                <a:latin typeface="Times New Roman"/>
                <a:cs typeface="Times New Roman"/>
              </a:rPr>
              <a:t>rows </a:t>
            </a:r>
            <a:r>
              <a:rPr sz="2400" spc="5" dirty="0">
                <a:latin typeface="Times New Roman"/>
                <a:cs typeface="Times New Roman"/>
              </a:rPr>
              <a:t>for </a:t>
            </a:r>
            <a:r>
              <a:rPr sz="2400" spc="10" dirty="0">
                <a:latin typeface="Times New Roman"/>
                <a:cs typeface="Times New Roman"/>
              </a:rPr>
              <a:t>each </a:t>
            </a:r>
            <a:r>
              <a:rPr sz="2400" spc="15" dirty="0">
                <a:latin typeface="Times New Roman"/>
                <a:cs typeface="Times New Roman"/>
              </a:rPr>
              <a:t>of </a:t>
            </a:r>
            <a:r>
              <a:rPr sz="2400" spc="10" dirty="0">
                <a:latin typeface="Times New Roman"/>
                <a:cs typeface="Times New Roman"/>
              </a:rPr>
              <a:t>the records. </a:t>
            </a:r>
            <a:r>
              <a:rPr sz="2400" spc="-65" dirty="0">
                <a:latin typeface="Times New Roman"/>
                <a:cs typeface="Times New Roman"/>
              </a:rPr>
              <a:t>You </a:t>
            </a:r>
            <a:r>
              <a:rPr sz="2400" spc="-60" dirty="0">
                <a:latin typeface="Times New Roman"/>
                <a:cs typeface="Times New Roman"/>
              </a:rPr>
              <a:t> </a:t>
            </a:r>
            <a:r>
              <a:rPr sz="2400" spc="10" dirty="0">
                <a:latin typeface="Times New Roman"/>
                <a:cs typeface="Times New Roman"/>
              </a:rPr>
              <a:t>then think </a:t>
            </a:r>
            <a:r>
              <a:rPr sz="2400" spc="15" dirty="0">
                <a:latin typeface="Times New Roman"/>
                <a:cs typeface="Times New Roman"/>
              </a:rPr>
              <a:t>of </a:t>
            </a:r>
            <a:r>
              <a:rPr sz="2400" spc="10" dirty="0">
                <a:latin typeface="Times New Roman"/>
                <a:cs typeface="Times New Roman"/>
              </a:rPr>
              <a:t>a </a:t>
            </a:r>
            <a:r>
              <a:rPr sz="2400" spc="15" dirty="0">
                <a:latin typeface="Times New Roman"/>
                <a:cs typeface="Times New Roman"/>
              </a:rPr>
              <a:t>row </a:t>
            </a:r>
            <a:r>
              <a:rPr sz="2400" spc="10" dirty="0">
                <a:latin typeface="Times New Roman"/>
                <a:cs typeface="Times New Roman"/>
              </a:rPr>
              <a:t>as the </a:t>
            </a:r>
            <a:r>
              <a:rPr sz="2400" spc="5" dirty="0">
                <a:latin typeface="Times New Roman"/>
                <a:cs typeface="Times New Roman"/>
              </a:rPr>
              <a:t>join </a:t>
            </a:r>
            <a:r>
              <a:rPr sz="2400" spc="15" dirty="0">
                <a:latin typeface="Times New Roman"/>
                <a:cs typeface="Times New Roman"/>
              </a:rPr>
              <a:t>of </a:t>
            </a:r>
            <a:r>
              <a:rPr sz="2400" spc="10" dirty="0">
                <a:latin typeface="Times New Roman"/>
                <a:cs typeface="Times New Roman"/>
              </a:rPr>
              <a:t>records </a:t>
            </a:r>
            <a:r>
              <a:rPr sz="2400" spc="5" dirty="0">
                <a:latin typeface="Times New Roman"/>
                <a:cs typeface="Times New Roman"/>
              </a:rPr>
              <a:t>in all </a:t>
            </a:r>
            <a:r>
              <a:rPr sz="2400" spc="10" dirty="0">
                <a:latin typeface="Times New Roman"/>
                <a:cs typeface="Times New Roman"/>
              </a:rPr>
              <a:t>column </a:t>
            </a:r>
            <a:r>
              <a:rPr sz="2400" dirty="0">
                <a:latin typeface="Times New Roman"/>
                <a:cs typeface="Times New Roman"/>
              </a:rPr>
              <a:t>families. </a:t>
            </a:r>
            <a:r>
              <a:rPr sz="2400" spc="-585" dirty="0">
                <a:latin typeface="Times New Roman"/>
                <a:cs typeface="Times New Roman"/>
              </a:rPr>
              <a:t> </a:t>
            </a:r>
            <a:r>
              <a:rPr sz="2400" spc="10" dirty="0">
                <a:latin typeface="Times New Roman"/>
                <a:cs typeface="Times New Roman"/>
              </a:rPr>
              <a:t>Column </a:t>
            </a:r>
            <a:r>
              <a:rPr sz="2400" spc="5" dirty="0">
                <a:latin typeface="Times New Roman"/>
                <a:cs typeface="Times New Roman"/>
              </a:rPr>
              <a:t>Families </a:t>
            </a:r>
            <a:r>
              <a:rPr sz="2400" spc="10" dirty="0">
                <a:latin typeface="Times New Roman"/>
                <a:cs typeface="Times New Roman"/>
              </a:rPr>
              <a:t>can </a:t>
            </a:r>
            <a:r>
              <a:rPr sz="2400" spc="15" dirty="0">
                <a:latin typeface="Times New Roman"/>
                <a:cs typeface="Times New Roman"/>
              </a:rPr>
              <a:t>be </a:t>
            </a:r>
            <a:r>
              <a:rPr sz="2400" spc="10" dirty="0">
                <a:latin typeface="Times New Roman"/>
                <a:cs typeface="Times New Roman"/>
              </a:rPr>
              <a:t>then </a:t>
            </a:r>
            <a:r>
              <a:rPr sz="2400" spc="5" dirty="0">
                <a:latin typeface="Times New Roman"/>
                <a:cs typeface="Times New Roman"/>
              </a:rPr>
              <a:t>to some </a:t>
            </a:r>
            <a:r>
              <a:rPr sz="2400" spc="10" dirty="0">
                <a:latin typeface="Times New Roman"/>
                <a:cs typeface="Times New Roman"/>
              </a:rPr>
              <a:t>extent considered as </a:t>
            </a:r>
            <a:r>
              <a:rPr sz="2400" spc="15" dirty="0">
                <a:latin typeface="Times New Roman"/>
                <a:cs typeface="Times New Roman"/>
              </a:rPr>
              <a:t> </a:t>
            </a:r>
            <a:r>
              <a:rPr sz="2400" spc="5" dirty="0">
                <a:latin typeface="Times New Roman"/>
                <a:cs typeface="Times New Roman"/>
              </a:rPr>
              <a:t>tables</a:t>
            </a:r>
            <a:r>
              <a:rPr sz="2400" spc="-5" dirty="0">
                <a:latin typeface="Times New Roman"/>
                <a:cs typeface="Times New Roman"/>
              </a:rPr>
              <a:t> </a:t>
            </a:r>
            <a:r>
              <a:rPr sz="2400" spc="5" dirty="0">
                <a:latin typeface="Times New Roman"/>
                <a:cs typeface="Times New Roman"/>
              </a:rPr>
              <a:t>in</a:t>
            </a:r>
            <a:r>
              <a:rPr sz="2400" spc="15" dirty="0">
                <a:latin typeface="Times New Roman"/>
                <a:cs typeface="Times New Roman"/>
              </a:rPr>
              <a:t> </a:t>
            </a:r>
            <a:r>
              <a:rPr sz="2400" spc="5" dirty="0">
                <a:latin typeface="Times New Roman"/>
                <a:cs typeface="Times New Roman"/>
              </a:rPr>
              <a:t>RDBMSs.</a:t>
            </a:r>
            <a:r>
              <a:rPr sz="2400" spc="20" dirty="0">
                <a:latin typeface="Times New Roman"/>
                <a:cs typeface="Times New Roman"/>
              </a:rPr>
              <a:t> </a:t>
            </a:r>
            <a:r>
              <a:rPr sz="2400" spc="10" dirty="0">
                <a:latin typeface="Times New Roman"/>
                <a:cs typeface="Times New Roman"/>
              </a:rPr>
              <a:t>Unlike </a:t>
            </a:r>
            <a:r>
              <a:rPr sz="2400" spc="5" dirty="0">
                <a:latin typeface="Times New Roman"/>
                <a:cs typeface="Times New Roman"/>
              </a:rPr>
              <a:t>table</a:t>
            </a:r>
            <a:r>
              <a:rPr sz="2400" spc="-20" dirty="0">
                <a:latin typeface="Times New Roman"/>
                <a:cs typeface="Times New Roman"/>
              </a:rPr>
              <a:t> </a:t>
            </a:r>
            <a:r>
              <a:rPr sz="2400" spc="5" dirty="0">
                <a:latin typeface="Times New Roman"/>
                <a:cs typeface="Times New Roman"/>
              </a:rPr>
              <a:t>in</a:t>
            </a:r>
            <a:r>
              <a:rPr sz="2400" spc="15" dirty="0">
                <a:latin typeface="Times New Roman"/>
                <a:cs typeface="Times New Roman"/>
              </a:rPr>
              <a:t> </a:t>
            </a:r>
            <a:r>
              <a:rPr sz="2400" spc="5" dirty="0">
                <a:latin typeface="Times New Roman"/>
                <a:cs typeface="Times New Roman"/>
              </a:rPr>
              <a:t>RDBMSs,</a:t>
            </a:r>
            <a:r>
              <a:rPr sz="2400" spc="20" dirty="0">
                <a:latin typeface="Times New Roman"/>
                <a:cs typeface="Times New Roman"/>
              </a:rPr>
              <a:t> </a:t>
            </a:r>
            <a:r>
              <a:rPr sz="2400" spc="10" dirty="0">
                <a:latin typeface="Times New Roman"/>
                <a:cs typeface="Times New Roman"/>
              </a:rPr>
              <a:t>a </a:t>
            </a:r>
            <a:r>
              <a:rPr sz="2400" spc="10" dirty="0">
                <a:solidFill>
                  <a:srgbClr val="FF0000"/>
                </a:solidFill>
                <a:latin typeface="Times New Roman"/>
                <a:cs typeface="Times New Roman"/>
              </a:rPr>
              <a:t>Column</a:t>
            </a:r>
            <a:r>
              <a:rPr sz="2400" spc="40" dirty="0">
                <a:solidFill>
                  <a:srgbClr val="FF0000"/>
                </a:solidFill>
                <a:latin typeface="Times New Roman"/>
                <a:cs typeface="Times New Roman"/>
              </a:rPr>
              <a:t> </a:t>
            </a:r>
            <a:r>
              <a:rPr sz="2400" spc="5" dirty="0">
                <a:solidFill>
                  <a:srgbClr val="FF0000"/>
                </a:solidFill>
                <a:latin typeface="Times New Roman"/>
                <a:cs typeface="Times New Roman"/>
              </a:rPr>
              <a:t>Family </a:t>
            </a:r>
            <a:r>
              <a:rPr sz="2400" spc="-585" dirty="0">
                <a:solidFill>
                  <a:srgbClr val="FF0000"/>
                </a:solidFill>
                <a:latin typeface="Times New Roman"/>
                <a:cs typeface="Times New Roman"/>
              </a:rPr>
              <a:t> </a:t>
            </a:r>
            <a:r>
              <a:rPr sz="2400" spc="10" dirty="0">
                <a:solidFill>
                  <a:srgbClr val="FF0000"/>
                </a:solidFill>
                <a:latin typeface="Times New Roman"/>
                <a:cs typeface="Times New Roman"/>
              </a:rPr>
              <a:t>can</a:t>
            </a:r>
            <a:r>
              <a:rPr sz="2400" spc="-20" dirty="0">
                <a:solidFill>
                  <a:srgbClr val="FF0000"/>
                </a:solidFill>
                <a:latin typeface="Times New Roman"/>
                <a:cs typeface="Times New Roman"/>
              </a:rPr>
              <a:t> </a:t>
            </a:r>
            <a:r>
              <a:rPr sz="2400" spc="15" dirty="0">
                <a:solidFill>
                  <a:srgbClr val="FF0000"/>
                </a:solidFill>
                <a:latin typeface="Times New Roman"/>
                <a:cs typeface="Times New Roman"/>
              </a:rPr>
              <a:t>have</a:t>
            </a:r>
            <a:r>
              <a:rPr sz="2400" dirty="0">
                <a:solidFill>
                  <a:srgbClr val="FF0000"/>
                </a:solidFill>
                <a:latin typeface="Times New Roman"/>
                <a:cs typeface="Times New Roman"/>
              </a:rPr>
              <a:t> different</a:t>
            </a:r>
            <a:r>
              <a:rPr sz="2400" spc="20" dirty="0">
                <a:solidFill>
                  <a:srgbClr val="FF0000"/>
                </a:solidFill>
                <a:latin typeface="Times New Roman"/>
                <a:cs typeface="Times New Roman"/>
              </a:rPr>
              <a:t> </a:t>
            </a:r>
            <a:r>
              <a:rPr sz="2400" spc="10" dirty="0">
                <a:solidFill>
                  <a:srgbClr val="FF0000"/>
                </a:solidFill>
                <a:latin typeface="Times New Roman"/>
                <a:cs typeface="Times New Roman"/>
              </a:rPr>
              <a:t>columns</a:t>
            </a:r>
            <a:r>
              <a:rPr sz="2400" spc="-10" dirty="0">
                <a:solidFill>
                  <a:srgbClr val="FF0000"/>
                </a:solidFill>
                <a:latin typeface="Times New Roman"/>
                <a:cs typeface="Times New Roman"/>
              </a:rPr>
              <a:t> </a:t>
            </a:r>
            <a:r>
              <a:rPr sz="2400" spc="5" dirty="0">
                <a:solidFill>
                  <a:srgbClr val="FF0000"/>
                </a:solidFill>
                <a:latin typeface="Times New Roman"/>
                <a:cs typeface="Times New Roman"/>
              </a:rPr>
              <a:t>for </a:t>
            </a:r>
            <a:r>
              <a:rPr sz="2400" spc="10" dirty="0">
                <a:solidFill>
                  <a:srgbClr val="FF0000"/>
                </a:solidFill>
                <a:latin typeface="Times New Roman"/>
                <a:cs typeface="Times New Roman"/>
              </a:rPr>
              <a:t>each </a:t>
            </a:r>
            <a:r>
              <a:rPr sz="2400" spc="15" dirty="0">
                <a:solidFill>
                  <a:srgbClr val="FF0000"/>
                </a:solidFill>
                <a:latin typeface="Times New Roman"/>
                <a:cs typeface="Times New Roman"/>
              </a:rPr>
              <a:t>row</a:t>
            </a:r>
            <a:r>
              <a:rPr sz="2400" spc="-25" dirty="0">
                <a:solidFill>
                  <a:srgbClr val="FF0000"/>
                </a:solidFill>
                <a:latin typeface="Times New Roman"/>
                <a:cs typeface="Times New Roman"/>
              </a:rPr>
              <a:t> </a:t>
            </a:r>
            <a:r>
              <a:rPr sz="2400" dirty="0">
                <a:solidFill>
                  <a:srgbClr val="FF0000"/>
                </a:solidFill>
                <a:latin typeface="Times New Roman"/>
                <a:cs typeface="Times New Roman"/>
              </a:rPr>
              <a:t>it</a:t>
            </a:r>
            <a:r>
              <a:rPr sz="2400" spc="20" dirty="0">
                <a:solidFill>
                  <a:srgbClr val="FF0000"/>
                </a:solidFill>
                <a:latin typeface="Times New Roman"/>
                <a:cs typeface="Times New Roman"/>
              </a:rPr>
              <a:t> </a:t>
            </a:r>
            <a:r>
              <a:rPr sz="2400" spc="10" dirty="0">
                <a:solidFill>
                  <a:srgbClr val="FF0000"/>
                </a:solidFill>
                <a:latin typeface="Times New Roman"/>
                <a:cs typeface="Times New Roman"/>
              </a:rPr>
              <a:t>contains</a:t>
            </a:r>
            <a:endParaRPr sz="2400">
              <a:latin typeface="Times New Roman"/>
              <a:cs typeface="Times New Roman"/>
            </a:endParaRPr>
          </a:p>
        </p:txBody>
      </p:sp>
      <p:sp>
        <p:nvSpPr>
          <p:cNvPr id="5" name="object 5"/>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34</a:t>
            </a:fld>
            <a:endParaRPr spc="1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9390" y="551180"/>
            <a:ext cx="7461250" cy="629285"/>
          </a:xfrm>
          <a:prstGeom prst="rect">
            <a:avLst/>
          </a:prstGeom>
        </p:spPr>
        <p:txBody>
          <a:bodyPr vert="horz" wrap="square" lIns="0" tIns="13970" rIns="0" bIns="0" rtlCol="0">
            <a:spAutoFit/>
          </a:bodyPr>
          <a:lstStyle/>
          <a:p>
            <a:pPr marL="12700">
              <a:lnSpc>
                <a:spcPct val="100000"/>
              </a:lnSpc>
              <a:spcBef>
                <a:spcPts val="110"/>
              </a:spcBef>
            </a:pPr>
            <a:r>
              <a:rPr sz="3950" dirty="0"/>
              <a:t>Column</a:t>
            </a:r>
            <a:r>
              <a:rPr sz="3950" spc="15" dirty="0"/>
              <a:t> </a:t>
            </a:r>
            <a:r>
              <a:rPr sz="3950" dirty="0"/>
              <a:t>Family</a:t>
            </a:r>
            <a:r>
              <a:rPr sz="3950" spc="25" dirty="0"/>
              <a:t> </a:t>
            </a:r>
            <a:r>
              <a:rPr sz="3950" dirty="0"/>
              <a:t>Stores:</a:t>
            </a:r>
            <a:r>
              <a:rPr sz="3950" spc="35" dirty="0"/>
              <a:t> </a:t>
            </a:r>
            <a:r>
              <a:rPr sz="3950" spc="5" dirty="0"/>
              <a:t>Cassandra</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1070745" y="1663701"/>
            <a:ext cx="8260715" cy="4464050"/>
          </a:xfrm>
          <a:prstGeom prst="rect">
            <a:avLst/>
          </a:prstGeom>
        </p:spPr>
        <p:txBody>
          <a:bodyPr vert="horz" wrap="square" lIns="0" tIns="12700" rIns="0" bIns="0" rtlCol="0">
            <a:spAutoFit/>
          </a:bodyPr>
          <a:lstStyle/>
          <a:p>
            <a:pPr marL="390525" marR="563880" indent="-378460">
              <a:lnSpc>
                <a:spcPct val="100800"/>
              </a:lnSpc>
              <a:spcBef>
                <a:spcPts val="100"/>
              </a:spcBef>
              <a:buFont typeface="Arial MT"/>
              <a:buChar char="•"/>
              <a:tabLst>
                <a:tab pos="390525" algn="l"/>
                <a:tab pos="391160" algn="l"/>
              </a:tabLst>
            </a:pPr>
            <a:r>
              <a:rPr sz="2400" spc="15" dirty="0">
                <a:latin typeface="Times New Roman"/>
                <a:cs typeface="Times New Roman"/>
              </a:rPr>
              <a:t>The </a:t>
            </a:r>
            <a:r>
              <a:rPr sz="2400" spc="10" dirty="0">
                <a:latin typeface="Times New Roman"/>
                <a:cs typeface="Times New Roman"/>
              </a:rPr>
              <a:t>terminology used </a:t>
            </a:r>
            <a:r>
              <a:rPr sz="2400" spc="5" dirty="0">
                <a:latin typeface="Times New Roman"/>
                <a:cs typeface="Times New Roman"/>
              </a:rPr>
              <a:t>so </a:t>
            </a:r>
            <a:r>
              <a:rPr sz="2400" dirty="0">
                <a:latin typeface="Times New Roman"/>
                <a:cs typeface="Times New Roman"/>
              </a:rPr>
              <a:t>far </a:t>
            </a:r>
            <a:r>
              <a:rPr sz="2400" spc="5" dirty="0">
                <a:latin typeface="Times New Roman"/>
                <a:cs typeface="Times New Roman"/>
              </a:rPr>
              <a:t>is </a:t>
            </a:r>
            <a:r>
              <a:rPr sz="2400" spc="10" dirty="0">
                <a:latin typeface="Times New Roman"/>
                <a:cs typeface="Times New Roman"/>
              </a:rPr>
              <a:t>as </a:t>
            </a:r>
            <a:r>
              <a:rPr sz="2400" spc="5" dirty="0">
                <a:latin typeface="Times New Roman"/>
                <a:cs typeface="Times New Roman"/>
              </a:rPr>
              <a:t>established </a:t>
            </a:r>
            <a:r>
              <a:rPr sz="2400" spc="15" dirty="0">
                <a:latin typeface="Times New Roman"/>
                <a:cs typeface="Times New Roman"/>
              </a:rPr>
              <a:t>by Google </a:t>
            </a:r>
            <a:r>
              <a:rPr sz="2400" spc="20" dirty="0">
                <a:latin typeface="Times New Roman"/>
                <a:cs typeface="Times New Roman"/>
              </a:rPr>
              <a:t> </a:t>
            </a:r>
            <a:r>
              <a:rPr sz="2400" spc="5" dirty="0">
                <a:latin typeface="Times New Roman"/>
                <a:cs typeface="Times New Roman"/>
              </a:rPr>
              <a:t>Bigtable</a:t>
            </a:r>
            <a:r>
              <a:rPr sz="2400" dirty="0">
                <a:latin typeface="Times New Roman"/>
                <a:cs typeface="Times New Roman"/>
              </a:rPr>
              <a:t> </a:t>
            </a:r>
            <a:r>
              <a:rPr sz="2400" spc="15" dirty="0">
                <a:latin typeface="Times New Roman"/>
                <a:cs typeface="Times New Roman"/>
              </a:rPr>
              <a:t>and</a:t>
            </a:r>
            <a:r>
              <a:rPr sz="2400" spc="-10" dirty="0">
                <a:latin typeface="Times New Roman"/>
                <a:cs typeface="Times New Roman"/>
              </a:rPr>
              <a:t> </a:t>
            </a:r>
            <a:r>
              <a:rPr sz="2400" spc="5" dirty="0">
                <a:latin typeface="Times New Roman"/>
                <a:cs typeface="Times New Roman"/>
              </a:rPr>
              <a:t>HBase,</a:t>
            </a:r>
            <a:r>
              <a:rPr sz="2400" spc="20" dirty="0">
                <a:latin typeface="Times New Roman"/>
                <a:cs typeface="Times New Roman"/>
              </a:rPr>
              <a:t> </a:t>
            </a:r>
            <a:r>
              <a:rPr sz="2400" spc="15" dirty="0">
                <a:latin typeface="Times New Roman"/>
                <a:cs typeface="Times New Roman"/>
              </a:rPr>
              <a:t>but</a:t>
            </a:r>
            <a:r>
              <a:rPr sz="2400" spc="-30" dirty="0">
                <a:latin typeface="Times New Roman"/>
                <a:cs typeface="Times New Roman"/>
              </a:rPr>
              <a:t> </a:t>
            </a:r>
            <a:r>
              <a:rPr sz="2400" i="1" spc="10" dirty="0">
                <a:latin typeface="Times New Roman"/>
                <a:cs typeface="Times New Roman"/>
              </a:rPr>
              <a:t>Cassandra</a:t>
            </a:r>
            <a:r>
              <a:rPr sz="2400" i="1" spc="-10" dirty="0">
                <a:latin typeface="Times New Roman"/>
                <a:cs typeface="Times New Roman"/>
              </a:rPr>
              <a:t> </a:t>
            </a:r>
            <a:r>
              <a:rPr sz="2400" spc="15" dirty="0">
                <a:latin typeface="Times New Roman"/>
                <a:cs typeface="Times New Roman"/>
              </a:rPr>
              <a:t>looks</a:t>
            </a:r>
            <a:r>
              <a:rPr sz="2400" spc="-30" dirty="0">
                <a:latin typeface="Times New Roman"/>
                <a:cs typeface="Times New Roman"/>
              </a:rPr>
              <a:t> </a:t>
            </a:r>
            <a:r>
              <a:rPr sz="2400" spc="5" dirty="0">
                <a:latin typeface="Times New Roman"/>
                <a:cs typeface="Times New Roman"/>
              </a:rPr>
              <a:t>at</a:t>
            </a:r>
            <a:r>
              <a:rPr sz="2400" dirty="0">
                <a:latin typeface="Times New Roman"/>
                <a:cs typeface="Times New Roman"/>
              </a:rPr>
              <a:t> </a:t>
            </a:r>
            <a:r>
              <a:rPr sz="2400" spc="10" dirty="0">
                <a:latin typeface="Times New Roman"/>
                <a:cs typeface="Times New Roman"/>
              </a:rPr>
              <a:t>things</a:t>
            </a:r>
            <a:r>
              <a:rPr sz="2400" spc="-10" dirty="0">
                <a:latin typeface="Times New Roman"/>
                <a:cs typeface="Times New Roman"/>
              </a:rPr>
              <a:t> </a:t>
            </a:r>
            <a:r>
              <a:rPr sz="2400" spc="5" dirty="0">
                <a:latin typeface="Times New Roman"/>
                <a:cs typeface="Times New Roman"/>
              </a:rPr>
              <a:t>slightly </a:t>
            </a:r>
            <a:r>
              <a:rPr sz="2400" spc="-585" dirty="0">
                <a:latin typeface="Times New Roman"/>
                <a:cs typeface="Times New Roman"/>
              </a:rPr>
              <a:t> </a:t>
            </a:r>
            <a:r>
              <a:rPr sz="2400" dirty="0">
                <a:latin typeface="Times New Roman"/>
                <a:cs typeface="Times New Roman"/>
              </a:rPr>
              <a:t>differently:</a:t>
            </a:r>
            <a:endParaRPr sz="2400">
              <a:latin typeface="Times New Roman"/>
              <a:cs typeface="Times New Roman"/>
            </a:endParaRPr>
          </a:p>
          <a:p>
            <a:pPr marL="896619" marR="166370" lvl="1" indent="-378460">
              <a:lnSpc>
                <a:spcPct val="100800"/>
              </a:lnSpc>
              <a:spcBef>
                <a:spcPts val="25"/>
              </a:spcBef>
              <a:buFont typeface="Arial MT"/>
              <a:buChar char="•"/>
              <a:tabLst>
                <a:tab pos="895985" algn="l"/>
                <a:tab pos="896619" algn="l"/>
              </a:tabLst>
            </a:pPr>
            <a:r>
              <a:rPr sz="2400" spc="10" dirty="0">
                <a:latin typeface="Times New Roman"/>
                <a:cs typeface="Times New Roman"/>
              </a:rPr>
              <a:t>What we </a:t>
            </a:r>
            <a:r>
              <a:rPr sz="2400" spc="15" dirty="0">
                <a:latin typeface="Times New Roman"/>
                <a:cs typeface="Times New Roman"/>
              </a:rPr>
              <a:t>have </a:t>
            </a:r>
            <a:r>
              <a:rPr sz="2400" spc="5" dirty="0">
                <a:latin typeface="Times New Roman"/>
                <a:cs typeface="Times New Roman"/>
              </a:rPr>
              <a:t>called </a:t>
            </a:r>
            <a:r>
              <a:rPr sz="2400" spc="10" dirty="0">
                <a:latin typeface="Times New Roman"/>
                <a:cs typeface="Times New Roman"/>
              </a:rPr>
              <a:t>column </a:t>
            </a:r>
            <a:r>
              <a:rPr sz="2400" dirty="0">
                <a:latin typeface="Times New Roman"/>
                <a:cs typeface="Times New Roman"/>
              </a:rPr>
              <a:t>family </a:t>
            </a:r>
            <a:r>
              <a:rPr sz="2400" spc="10" dirty="0">
                <a:latin typeface="Times New Roman"/>
                <a:cs typeface="Times New Roman"/>
              </a:rPr>
              <a:t>according </a:t>
            </a:r>
            <a:r>
              <a:rPr sz="2400" spc="5" dirty="0">
                <a:latin typeface="Times New Roman"/>
                <a:cs typeface="Times New Roman"/>
              </a:rPr>
              <a:t>to </a:t>
            </a:r>
            <a:r>
              <a:rPr sz="2400" spc="10" dirty="0">
                <a:latin typeface="Times New Roman"/>
                <a:cs typeface="Times New Roman"/>
              </a:rPr>
              <a:t>the </a:t>
            </a:r>
            <a:r>
              <a:rPr sz="2400" spc="15" dirty="0">
                <a:latin typeface="Times New Roman"/>
                <a:cs typeface="Times New Roman"/>
              </a:rPr>
              <a:t> </a:t>
            </a:r>
            <a:r>
              <a:rPr sz="2400" spc="5" dirty="0">
                <a:latin typeface="Times New Roman"/>
                <a:cs typeface="Times New Roman"/>
              </a:rPr>
              <a:t>Bigtable </a:t>
            </a:r>
            <a:r>
              <a:rPr sz="2400" spc="10" dirty="0">
                <a:latin typeface="Times New Roman"/>
                <a:cs typeface="Times New Roman"/>
              </a:rPr>
              <a:t>terminology </a:t>
            </a:r>
            <a:r>
              <a:rPr sz="2400" spc="5" dirty="0">
                <a:latin typeface="Times New Roman"/>
                <a:cs typeface="Times New Roman"/>
              </a:rPr>
              <a:t>is </a:t>
            </a:r>
            <a:r>
              <a:rPr sz="2400" spc="10" dirty="0">
                <a:latin typeface="Times New Roman"/>
                <a:cs typeface="Times New Roman"/>
              </a:rPr>
              <a:t>somehow equivalent </a:t>
            </a:r>
            <a:r>
              <a:rPr sz="2400" spc="5" dirty="0">
                <a:latin typeface="Times New Roman"/>
                <a:cs typeface="Times New Roman"/>
              </a:rPr>
              <a:t>to </a:t>
            </a:r>
            <a:r>
              <a:rPr sz="2400" spc="10" dirty="0">
                <a:latin typeface="Times New Roman"/>
                <a:cs typeface="Times New Roman"/>
              </a:rPr>
              <a:t>Cassandra </a:t>
            </a:r>
            <a:r>
              <a:rPr sz="2400" spc="-585" dirty="0">
                <a:latin typeface="Times New Roman"/>
                <a:cs typeface="Times New Roman"/>
              </a:rPr>
              <a:t> </a:t>
            </a:r>
            <a:r>
              <a:rPr sz="2400" spc="10" dirty="0">
                <a:solidFill>
                  <a:srgbClr val="3265FF"/>
                </a:solidFill>
                <a:latin typeface="Times New Roman"/>
                <a:cs typeface="Times New Roman"/>
              </a:rPr>
              <a:t>supercolumns</a:t>
            </a:r>
            <a:r>
              <a:rPr sz="2400" spc="10" dirty="0">
                <a:latin typeface="Times New Roman"/>
                <a:cs typeface="Times New Roman"/>
              </a:rPr>
              <a:t>,</a:t>
            </a:r>
            <a:r>
              <a:rPr sz="2400" spc="-30" dirty="0">
                <a:latin typeface="Times New Roman"/>
                <a:cs typeface="Times New Roman"/>
              </a:rPr>
              <a:t> </a:t>
            </a:r>
            <a:r>
              <a:rPr sz="2400" dirty="0">
                <a:latin typeface="Times New Roman"/>
                <a:cs typeface="Times New Roman"/>
              </a:rPr>
              <a:t>i.e.,</a:t>
            </a:r>
            <a:r>
              <a:rPr sz="2400" spc="15" dirty="0">
                <a:latin typeface="Times New Roman"/>
                <a:cs typeface="Times New Roman"/>
              </a:rPr>
              <a:t> </a:t>
            </a:r>
            <a:r>
              <a:rPr sz="2400" spc="10" dirty="0">
                <a:latin typeface="Times New Roman"/>
                <a:cs typeface="Times New Roman"/>
              </a:rPr>
              <a:t>columns</a:t>
            </a:r>
            <a:r>
              <a:rPr sz="2400" spc="-10" dirty="0">
                <a:latin typeface="Times New Roman"/>
                <a:cs typeface="Times New Roman"/>
              </a:rPr>
              <a:t> </a:t>
            </a:r>
            <a:r>
              <a:rPr sz="2400" spc="10" dirty="0">
                <a:latin typeface="Times New Roman"/>
                <a:cs typeface="Times New Roman"/>
              </a:rPr>
              <a:t>that</a:t>
            </a:r>
            <a:r>
              <a:rPr sz="2400" spc="-5" dirty="0">
                <a:latin typeface="Times New Roman"/>
                <a:cs typeface="Times New Roman"/>
              </a:rPr>
              <a:t> </a:t>
            </a:r>
            <a:r>
              <a:rPr sz="2400" spc="10" dirty="0">
                <a:latin typeface="Times New Roman"/>
                <a:cs typeface="Times New Roman"/>
              </a:rPr>
              <a:t>contain</a:t>
            </a:r>
            <a:r>
              <a:rPr sz="2400" spc="-15" dirty="0">
                <a:latin typeface="Times New Roman"/>
                <a:cs typeface="Times New Roman"/>
              </a:rPr>
              <a:t> </a:t>
            </a:r>
            <a:r>
              <a:rPr sz="2400" spc="5" dirty="0">
                <a:latin typeface="Times New Roman"/>
                <a:cs typeface="Times New Roman"/>
              </a:rPr>
              <a:t>nested</a:t>
            </a:r>
            <a:r>
              <a:rPr sz="2400" spc="-10" dirty="0">
                <a:latin typeface="Times New Roman"/>
                <a:cs typeface="Times New Roman"/>
              </a:rPr>
              <a:t> </a:t>
            </a:r>
            <a:r>
              <a:rPr sz="2400" spc="10" dirty="0">
                <a:latin typeface="Times New Roman"/>
                <a:cs typeface="Times New Roman"/>
              </a:rPr>
              <a:t>columns.</a:t>
            </a:r>
            <a:endParaRPr sz="2400">
              <a:latin typeface="Times New Roman"/>
              <a:cs typeface="Times New Roman"/>
            </a:endParaRPr>
          </a:p>
          <a:p>
            <a:pPr marL="896619" marR="5080" lvl="1" indent="-378460">
              <a:lnSpc>
                <a:spcPct val="101200"/>
              </a:lnSpc>
              <a:spcBef>
                <a:spcPts val="15"/>
              </a:spcBef>
              <a:buFont typeface="Arial MT"/>
              <a:buChar char="•"/>
              <a:tabLst>
                <a:tab pos="895985" algn="l"/>
                <a:tab pos="896619" algn="l"/>
              </a:tabLst>
            </a:pPr>
            <a:r>
              <a:rPr sz="2400" spc="-90" dirty="0">
                <a:latin typeface="Times New Roman"/>
                <a:cs typeface="Times New Roman"/>
              </a:rPr>
              <a:t>We</a:t>
            </a:r>
            <a:r>
              <a:rPr sz="2400" spc="-5" dirty="0">
                <a:latin typeface="Times New Roman"/>
                <a:cs typeface="Times New Roman"/>
              </a:rPr>
              <a:t> </a:t>
            </a:r>
            <a:r>
              <a:rPr sz="2400" spc="10" dirty="0">
                <a:latin typeface="Times New Roman"/>
                <a:cs typeface="Times New Roman"/>
              </a:rPr>
              <a:t>can </a:t>
            </a:r>
            <a:r>
              <a:rPr sz="2400" dirty="0">
                <a:latin typeface="Times New Roman"/>
                <a:cs typeface="Times New Roman"/>
              </a:rPr>
              <a:t>still</a:t>
            </a:r>
            <a:r>
              <a:rPr sz="2400" spc="15" dirty="0">
                <a:latin typeface="Times New Roman"/>
                <a:cs typeface="Times New Roman"/>
              </a:rPr>
              <a:t> </a:t>
            </a:r>
            <a:r>
              <a:rPr sz="2400" spc="10" dirty="0">
                <a:latin typeface="Times New Roman"/>
                <a:cs typeface="Times New Roman"/>
              </a:rPr>
              <a:t>use</a:t>
            </a:r>
            <a:r>
              <a:rPr sz="2400" dirty="0">
                <a:latin typeface="Times New Roman"/>
                <a:cs typeface="Times New Roman"/>
              </a:rPr>
              <a:t> </a:t>
            </a:r>
            <a:r>
              <a:rPr sz="2400" spc="10" dirty="0">
                <a:latin typeface="Times New Roman"/>
                <a:cs typeface="Times New Roman"/>
              </a:rPr>
              <a:t>the</a:t>
            </a:r>
            <a:r>
              <a:rPr sz="2400" spc="-30" dirty="0">
                <a:latin typeface="Times New Roman"/>
                <a:cs typeface="Times New Roman"/>
              </a:rPr>
              <a:t> </a:t>
            </a:r>
            <a:r>
              <a:rPr sz="2400" spc="10" dirty="0">
                <a:latin typeface="Times New Roman"/>
                <a:cs typeface="Times New Roman"/>
              </a:rPr>
              <a:t>term column </a:t>
            </a:r>
            <a:r>
              <a:rPr sz="2400" dirty="0">
                <a:latin typeface="Times New Roman"/>
                <a:cs typeface="Times New Roman"/>
              </a:rPr>
              <a:t>family</a:t>
            </a:r>
            <a:r>
              <a:rPr sz="2400" spc="55" dirty="0">
                <a:latin typeface="Times New Roman"/>
                <a:cs typeface="Times New Roman"/>
              </a:rPr>
              <a:t> </a:t>
            </a:r>
            <a:r>
              <a:rPr sz="2400" spc="5" dirty="0">
                <a:latin typeface="Times New Roman"/>
                <a:cs typeface="Times New Roman"/>
              </a:rPr>
              <a:t>in</a:t>
            </a:r>
            <a:r>
              <a:rPr sz="2400" spc="10" dirty="0">
                <a:latin typeface="Times New Roman"/>
                <a:cs typeface="Times New Roman"/>
              </a:rPr>
              <a:t> Cassandra,</a:t>
            </a:r>
            <a:r>
              <a:rPr sz="2400" spc="-35" dirty="0">
                <a:latin typeface="Times New Roman"/>
                <a:cs typeface="Times New Roman"/>
              </a:rPr>
              <a:t> </a:t>
            </a:r>
            <a:r>
              <a:rPr sz="2400" spc="15" dirty="0">
                <a:latin typeface="Times New Roman"/>
                <a:cs typeface="Times New Roman"/>
              </a:rPr>
              <a:t>and </a:t>
            </a:r>
            <a:r>
              <a:rPr sz="2400" spc="20" dirty="0">
                <a:latin typeface="Times New Roman"/>
                <a:cs typeface="Times New Roman"/>
              </a:rPr>
              <a:t> </a:t>
            </a:r>
            <a:r>
              <a:rPr sz="2400" spc="10" dirty="0">
                <a:latin typeface="Times New Roman"/>
                <a:cs typeface="Times New Roman"/>
              </a:rPr>
              <a:t>think </a:t>
            </a:r>
            <a:r>
              <a:rPr sz="2400" spc="15" dirty="0">
                <a:latin typeface="Times New Roman"/>
                <a:cs typeface="Times New Roman"/>
              </a:rPr>
              <a:t>of </a:t>
            </a:r>
            <a:r>
              <a:rPr sz="2400" spc="10" dirty="0">
                <a:latin typeface="Times New Roman"/>
                <a:cs typeface="Times New Roman"/>
              </a:rPr>
              <a:t>column </a:t>
            </a:r>
            <a:r>
              <a:rPr sz="2400" dirty="0">
                <a:latin typeface="Times New Roman"/>
                <a:cs typeface="Times New Roman"/>
              </a:rPr>
              <a:t>families </a:t>
            </a:r>
            <a:r>
              <a:rPr sz="2400" spc="10" dirty="0">
                <a:latin typeface="Times New Roman"/>
                <a:cs typeface="Times New Roman"/>
              </a:rPr>
              <a:t>as </a:t>
            </a:r>
            <a:r>
              <a:rPr sz="2400" spc="5" dirty="0">
                <a:latin typeface="Times New Roman"/>
                <a:cs typeface="Times New Roman"/>
              </a:rPr>
              <a:t>tables, </a:t>
            </a:r>
            <a:r>
              <a:rPr sz="2400" spc="15" dirty="0">
                <a:latin typeface="Times New Roman"/>
                <a:cs typeface="Times New Roman"/>
              </a:rPr>
              <a:t>but </a:t>
            </a:r>
            <a:r>
              <a:rPr sz="2400" spc="-30" dirty="0">
                <a:latin typeface="Times New Roman"/>
                <a:cs typeface="Times New Roman"/>
              </a:rPr>
              <a:t>now, </a:t>
            </a:r>
            <a:r>
              <a:rPr sz="2400" spc="10" dirty="0">
                <a:latin typeface="Times New Roman"/>
                <a:cs typeface="Times New Roman"/>
              </a:rPr>
              <a:t>each </a:t>
            </a:r>
            <a:r>
              <a:rPr sz="2400" spc="15" dirty="0">
                <a:latin typeface="Times New Roman"/>
                <a:cs typeface="Times New Roman"/>
              </a:rPr>
              <a:t>row </a:t>
            </a:r>
            <a:r>
              <a:rPr sz="2400" spc="5" dirty="0">
                <a:latin typeface="Times New Roman"/>
                <a:cs typeface="Times New Roman"/>
              </a:rPr>
              <a:t>in </a:t>
            </a:r>
            <a:r>
              <a:rPr sz="2400" spc="10" dirty="0">
                <a:latin typeface="Times New Roman"/>
                <a:cs typeface="Times New Roman"/>
              </a:rPr>
              <a:t>the </a:t>
            </a:r>
            <a:r>
              <a:rPr sz="2400" spc="-585" dirty="0">
                <a:latin typeface="Times New Roman"/>
                <a:cs typeface="Times New Roman"/>
              </a:rPr>
              <a:t> </a:t>
            </a:r>
            <a:r>
              <a:rPr sz="2400" spc="5" dirty="0">
                <a:latin typeface="Times New Roman"/>
                <a:cs typeface="Times New Roman"/>
              </a:rPr>
              <a:t>table, </a:t>
            </a:r>
            <a:r>
              <a:rPr sz="2400" spc="10" dirty="0">
                <a:latin typeface="Times New Roman"/>
                <a:cs typeface="Times New Roman"/>
              </a:rPr>
              <a:t>besides possibly </a:t>
            </a:r>
            <a:r>
              <a:rPr sz="2400" spc="15" dirty="0">
                <a:latin typeface="Times New Roman"/>
                <a:cs typeface="Times New Roman"/>
              </a:rPr>
              <a:t>having </a:t>
            </a:r>
            <a:r>
              <a:rPr sz="2400" dirty="0">
                <a:latin typeface="Times New Roman"/>
                <a:cs typeface="Times New Roman"/>
              </a:rPr>
              <a:t>different </a:t>
            </a:r>
            <a:r>
              <a:rPr sz="2400" spc="10" dirty="0">
                <a:latin typeface="Times New Roman"/>
                <a:cs typeface="Times New Roman"/>
              </a:rPr>
              <a:t>columns </a:t>
            </a:r>
            <a:r>
              <a:rPr sz="2400" spc="5" dirty="0">
                <a:latin typeface="Times New Roman"/>
                <a:cs typeface="Times New Roman"/>
              </a:rPr>
              <a:t>with </a:t>
            </a:r>
            <a:r>
              <a:rPr sz="2400" spc="10" dirty="0">
                <a:latin typeface="Times New Roman"/>
                <a:cs typeface="Times New Roman"/>
              </a:rPr>
              <a:t> respect </a:t>
            </a:r>
            <a:r>
              <a:rPr sz="2400" spc="5" dirty="0">
                <a:latin typeface="Times New Roman"/>
                <a:cs typeface="Times New Roman"/>
              </a:rPr>
              <a:t>to </a:t>
            </a:r>
            <a:r>
              <a:rPr sz="2400" spc="10" dirty="0">
                <a:latin typeface="Times New Roman"/>
                <a:cs typeface="Times New Roman"/>
              </a:rPr>
              <a:t>other rows, presents columns aggregated </a:t>
            </a:r>
            <a:r>
              <a:rPr sz="2400" spc="5" dirty="0">
                <a:latin typeface="Times New Roman"/>
                <a:cs typeface="Times New Roman"/>
              </a:rPr>
              <a:t>in </a:t>
            </a:r>
            <a:r>
              <a:rPr sz="2400" spc="10" dirty="0">
                <a:latin typeface="Times New Roman"/>
                <a:cs typeface="Times New Roman"/>
              </a:rPr>
              <a:t> supercolums. </a:t>
            </a:r>
            <a:r>
              <a:rPr sz="2400" spc="5" dirty="0">
                <a:latin typeface="Times New Roman"/>
                <a:cs typeface="Times New Roman"/>
              </a:rPr>
              <a:t>Also, </a:t>
            </a:r>
            <a:r>
              <a:rPr sz="2400" spc="10" dirty="0">
                <a:solidFill>
                  <a:srgbClr val="FF0000"/>
                </a:solidFill>
                <a:latin typeface="Times New Roman"/>
                <a:cs typeface="Times New Roman"/>
              </a:rPr>
              <a:t>a </a:t>
            </a:r>
            <a:r>
              <a:rPr sz="2400" spc="15" dirty="0">
                <a:solidFill>
                  <a:srgbClr val="FF0000"/>
                </a:solidFill>
                <a:latin typeface="Times New Roman"/>
                <a:cs typeface="Times New Roman"/>
              </a:rPr>
              <a:t>row </a:t>
            </a:r>
            <a:r>
              <a:rPr sz="2400" spc="5" dirty="0">
                <a:solidFill>
                  <a:srgbClr val="FF0000"/>
                </a:solidFill>
                <a:latin typeface="Times New Roman"/>
                <a:cs typeface="Times New Roman"/>
              </a:rPr>
              <a:t>in </a:t>
            </a:r>
            <a:r>
              <a:rPr sz="2400" spc="10" dirty="0">
                <a:solidFill>
                  <a:srgbClr val="FF0000"/>
                </a:solidFill>
                <a:latin typeface="Times New Roman"/>
                <a:cs typeface="Times New Roman"/>
              </a:rPr>
              <a:t>Cassandra only occurs </a:t>
            </a:r>
            <a:r>
              <a:rPr sz="2400" spc="5" dirty="0">
                <a:solidFill>
                  <a:srgbClr val="FF0000"/>
                </a:solidFill>
                <a:latin typeface="Times New Roman"/>
                <a:cs typeface="Times New Roman"/>
              </a:rPr>
              <a:t>in </a:t>
            </a:r>
            <a:r>
              <a:rPr sz="2400" spc="15" dirty="0">
                <a:solidFill>
                  <a:srgbClr val="FF0000"/>
                </a:solidFill>
                <a:latin typeface="Times New Roman"/>
                <a:cs typeface="Times New Roman"/>
              </a:rPr>
              <a:t>one </a:t>
            </a:r>
            <a:r>
              <a:rPr sz="2400" spc="20" dirty="0">
                <a:solidFill>
                  <a:srgbClr val="FF0000"/>
                </a:solidFill>
                <a:latin typeface="Times New Roman"/>
                <a:cs typeface="Times New Roman"/>
              </a:rPr>
              <a:t> </a:t>
            </a:r>
            <a:r>
              <a:rPr sz="2400" spc="10" dirty="0">
                <a:solidFill>
                  <a:srgbClr val="FF0000"/>
                </a:solidFill>
                <a:latin typeface="Times New Roman"/>
                <a:cs typeface="Times New Roman"/>
              </a:rPr>
              <a:t>column</a:t>
            </a:r>
            <a:r>
              <a:rPr sz="2400" spc="5" dirty="0">
                <a:solidFill>
                  <a:srgbClr val="FF0000"/>
                </a:solidFill>
                <a:latin typeface="Times New Roman"/>
                <a:cs typeface="Times New Roman"/>
              </a:rPr>
              <a:t> </a:t>
            </a:r>
            <a:r>
              <a:rPr sz="2400" spc="-25" dirty="0">
                <a:solidFill>
                  <a:srgbClr val="FF0000"/>
                </a:solidFill>
                <a:latin typeface="Times New Roman"/>
                <a:cs typeface="Times New Roman"/>
              </a:rPr>
              <a:t>family</a:t>
            </a:r>
            <a:r>
              <a:rPr sz="2400" spc="-25" dirty="0">
                <a:latin typeface="Times New Roman"/>
                <a:cs typeface="Times New Roman"/>
              </a:rPr>
              <a:t>.</a:t>
            </a:r>
            <a:endParaRPr sz="2400">
              <a:latin typeface="Times New Roman"/>
              <a:cs typeface="Times New Roman"/>
            </a:endParaRPr>
          </a:p>
        </p:txBody>
      </p:sp>
      <p:sp>
        <p:nvSpPr>
          <p:cNvPr id="5" name="object 5"/>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35</a:t>
            </a:fld>
            <a:endParaRPr spc="1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7177" y="319532"/>
            <a:ext cx="9260840" cy="1102995"/>
          </a:xfrm>
          <a:prstGeom prst="rect">
            <a:avLst/>
          </a:prstGeom>
        </p:spPr>
        <p:txBody>
          <a:bodyPr vert="horz" wrap="square" lIns="0" tIns="15875" rIns="0" bIns="0" rtlCol="0">
            <a:spAutoFit/>
          </a:bodyPr>
          <a:lstStyle/>
          <a:p>
            <a:pPr marL="11430" algn="ctr">
              <a:lnSpc>
                <a:spcPct val="100000"/>
              </a:lnSpc>
              <a:spcBef>
                <a:spcPts val="125"/>
              </a:spcBef>
            </a:pPr>
            <a:r>
              <a:rPr spc="15" dirty="0"/>
              <a:t>Column</a:t>
            </a:r>
            <a:r>
              <a:rPr spc="-30" dirty="0"/>
              <a:t> </a:t>
            </a:r>
            <a:r>
              <a:rPr spc="10" dirty="0"/>
              <a:t>Family</a:t>
            </a:r>
            <a:r>
              <a:rPr spc="-20" dirty="0"/>
              <a:t> </a:t>
            </a:r>
            <a:r>
              <a:rPr spc="10" dirty="0"/>
              <a:t>Stores:</a:t>
            </a:r>
          </a:p>
          <a:p>
            <a:pPr algn="ctr">
              <a:lnSpc>
                <a:spcPct val="100000"/>
              </a:lnSpc>
              <a:spcBef>
                <a:spcPts val="50"/>
              </a:spcBef>
              <a:tabLst>
                <a:tab pos="2386330" algn="l"/>
                <a:tab pos="9234805" algn="l"/>
              </a:tabLst>
            </a:pPr>
            <a:r>
              <a:rPr u="heavy" spc="5" dirty="0">
                <a:uFill>
                  <a:solidFill>
                    <a:srgbClr val="000000"/>
                  </a:solidFill>
                </a:uFill>
              </a:rPr>
              <a:t> 	</a:t>
            </a:r>
            <a:r>
              <a:rPr u="heavy" spc="10" dirty="0">
                <a:uFill>
                  <a:solidFill>
                    <a:srgbClr val="000000"/>
                  </a:solidFill>
                </a:uFill>
              </a:rPr>
              <a:t>Cassandra</a:t>
            </a:r>
            <a:r>
              <a:rPr u="heavy" spc="-10" dirty="0">
                <a:uFill>
                  <a:solidFill>
                    <a:srgbClr val="000000"/>
                  </a:solidFill>
                </a:uFill>
              </a:rPr>
              <a:t> </a:t>
            </a:r>
            <a:r>
              <a:rPr u="heavy" spc="10" dirty="0">
                <a:uFill>
                  <a:solidFill>
                    <a:srgbClr val="000000"/>
                  </a:solidFill>
                </a:uFill>
              </a:rPr>
              <a:t>terminology	</a:t>
            </a:r>
          </a:p>
        </p:txBody>
      </p:sp>
      <p:sp>
        <p:nvSpPr>
          <p:cNvPr id="3" name="object 3"/>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76053" y="1789176"/>
            <a:ext cx="7921752" cy="4325111"/>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36</a:t>
            </a:fld>
            <a:endParaRPr spc="1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2311" y="551180"/>
            <a:ext cx="6456045" cy="629285"/>
          </a:xfrm>
          <a:prstGeom prst="rect">
            <a:avLst/>
          </a:prstGeom>
        </p:spPr>
        <p:txBody>
          <a:bodyPr vert="horz" wrap="square" lIns="0" tIns="13970" rIns="0" bIns="0" rtlCol="0">
            <a:spAutoFit/>
          </a:bodyPr>
          <a:lstStyle/>
          <a:p>
            <a:pPr marL="12700">
              <a:lnSpc>
                <a:spcPct val="100000"/>
              </a:lnSpc>
              <a:spcBef>
                <a:spcPts val="110"/>
              </a:spcBef>
            </a:pPr>
            <a:r>
              <a:rPr sz="3950" spc="5" dirty="0"/>
              <a:t>Aggregate</a:t>
            </a:r>
            <a:r>
              <a:rPr sz="3950" spc="15" dirty="0"/>
              <a:t> </a:t>
            </a:r>
            <a:r>
              <a:rPr sz="3950" dirty="0"/>
              <a:t>DBs:</a:t>
            </a:r>
            <a:r>
              <a:rPr sz="3950" spc="25" dirty="0"/>
              <a:t> </a:t>
            </a:r>
            <a:r>
              <a:rPr sz="3950" spc="5" dirty="0"/>
              <a:t>Wrapping</a:t>
            </a:r>
            <a:r>
              <a:rPr sz="3950" spc="-10" dirty="0"/>
              <a:t> </a:t>
            </a:r>
            <a:r>
              <a:rPr sz="3950" spc="5" dirty="0"/>
              <a:t>up</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753753" y="1547877"/>
            <a:ext cx="9187815" cy="5278120"/>
          </a:xfrm>
          <a:prstGeom prst="rect">
            <a:avLst/>
          </a:prstGeom>
        </p:spPr>
        <p:txBody>
          <a:bodyPr vert="horz" wrap="square" lIns="0" tIns="53975" rIns="0" bIns="0" rtlCol="0">
            <a:spAutoFit/>
          </a:bodyPr>
          <a:lstStyle/>
          <a:p>
            <a:pPr marL="390525" marR="327660" indent="-378460">
              <a:lnSpc>
                <a:spcPts val="2620"/>
              </a:lnSpc>
              <a:spcBef>
                <a:spcPts val="425"/>
              </a:spcBef>
              <a:buChar char="•"/>
              <a:tabLst>
                <a:tab pos="390525" algn="l"/>
                <a:tab pos="391160" algn="l"/>
              </a:tabLst>
            </a:pPr>
            <a:r>
              <a:rPr sz="2400" spc="5" dirty="0">
                <a:latin typeface="Times New Roman"/>
                <a:cs typeface="Times New Roman"/>
              </a:rPr>
              <a:t>All </a:t>
            </a:r>
            <a:r>
              <a:rPr sz="2400" spc="10" dirty="0">
                <a:latin typeface="Times New Roman"/>
                <a:cs typeface="Times New Roman"/>
              </a:rPr>
              <a:t>aggregate data models are based </a:t>
            </a:r>
            <a:r>
              <a:rPr sz="2400" spc="15" dirty="0">
                <a:latin typeface="Times New Roman"/>
                <a:cs typeface="Times New Roman"/>
              </a:rPr>
              <a:t>on </a:t>
            </a:r>
            <a:r>
              <a:rPr sz="2400" spc="10" dirty="0">
                <a:latin typeface="Times New Roman"/>
                <a:cs typeface="Times New Roman"/>
              </a:rPr>
              <a:t>the notion </a:t>
            </a:r>
            <a:r>
              <a:rPr sz="2400" spc="15" dirty="0">
                <a:latin typeface="Times New Roman"/>
                <a:cs typeface="Times New Roman"/>
              </a:rPr>
              <a:t>of </a:t>
            </a:r>
            <a:r>
              <a:rPr sz="2400" spc="10" dirty="0">
                <a:latin typeface="Times New Roman"/>
                <a:cs typeface="Times New Roman"/>
              </a:rPr>
              <a:t>an </a:t>
            </a:r>
            <a:r>
              <a:rPr sz="2400" spc="10" dirty="0">
                <a:solidFill>
                  <a:srgbClr val="007F00"/>
                </a:solidFill>
                <a:latin typeface="Times New Roman"/>
                <a:cs typeface="Times New Roman"/>
              </a:rPr>
              <a:t>aggregate </a:t>
            </a:r>
            <a:r>
              <a:rPr sz="2400" spc="15" dirty="0">
                <a:solidFill>
                  <a:srgbClr val="007F00"/>
                </a:solidFill>
                <a:latin typeface="Times New Roman"/>
                <a:cs typeface="Times New Roman"/>
              </a:rPr>
              <a:t> </a:t>
            </a:r>
            <a:r>
              <a:rPr sz="2400" spc="10" dirty="0">
                <a:solidFill>
                  <a:srgbClr val="007F00"/>
                </a:solidFill>
                <a:latin typeface="Times New Roman"/>
                <a:cs typeface="Times New Roman"/>
              </a:rPr>
              <a:t>indexed</a:t>
            </a:r>
            <a:r>
              <a:rPr sz="2400" spc="-45" dirty="0">
                <a:solidFill>
                  <a:srgbClr val="007F00"/>
                </a:solidFill>
                <a:latin typeface="Times New Roman"/>
                <a:cs typeface="Times New Roman"/>
              </a:rPr>
              <a:t> </a:t>
            </a:r>
            <a:r>
              <a:rPr sz="2400" spc="15" dirty="0">
                <a:solidFill>
                  <a:srgbClr val="007F00"/>
                </a:solidFill>
                <a:latin typeface="Times New Roman"/>
                <a:cs typeface="Times New Roman"/>
              </a:rPr>
              <a:t>by</a:t>
            </a:r>
            <a:r>
              <a:rPr sz="2400" spc="10" dirty="0">
                <a:solidFill>
                  <a:srgbClr val="007F00"/>
                </a:solidFill>
                <a:latin typeface="Times New Roman"/>
                <a:cs typeface="Times New Roman"/>
              </a:rPr>
              <a:t> a</a:t>
            </a:r>
            <a:r>
              <a:rPr sz="2400" dirty="0">
                <a:solidFill>
                  <a:srgbClr val="007F00"/>
                </a:solidFill>
                <a:latin typeface="Times New Roman"/>
                <a:cs typeface="Times New Roman"/>
              </a:rPr>
              <a:t> </a:t>
            </a:r>
            <a:r>
              <a:rPr sz="2400" spc="15" dirty="0">
                <a:solidFill>
                  <a:srgbClr val="007F00"/>
                </a:solidFill>
                <a:latin typeface="Times New Roman"/>
                <a:cs typeface="Times New Roman"/>
              </a:rPr>
              <a:t>key</a:t>
            </a:r>
            <a:r>
              <a:rPr sz="2400" spc="-15" dirty="0">
                <a:solidFill>
                  <a:srgbClr val="007F00"/>
                </a:solidFill>
                <a:latin typeface="Times New Roman"/>
                <a:cs typeface="Times New Roman"/>
              </a:rPr>
              <a:t> </a:t>
            </a:r>
            <a:r>
              <a:rPr sz="2400" spc="10" dirty="0">
                <a:solidFill>
                  <a:srgbClr val="007F00"/>
                </a:solidFill>
                <a:latin typeface="Times New Roman"/>
                <a:cs typeface="Times New Roman"/>
              </a:rPr>
              <a:t>that</a:t>
            </a:r>
            <a:r>
              <a:rPr sz="2400" spc="-5" dirty="0">
                <a:solidFill>
                  <a:srgbClr val="007F00"/>
                </a:solidFill>
                <a:latin typeface="Times New Roman"/>
                <a:cs typeface="Times New Roman"/>
              </a:rPr>
              <a:t> </a:t>
            </a:r>
            <a:r>
              <a:rPr sz="2400" spc="10" dirty="0">
                <a:solidFill>
                  <a:srgbClr val="007F00"/>
                </a:solidFill>
                <a:latin typeface="Times New Roman"/>
                <a:cs typeface="Times New Roman"/>
              </a:rPr>
              <a:t>you can use</a:t>
            </a:r>
            <a:r>
              <a:rPr sz="2400" spc="-25" dirty="0">
                <a:solidFill>
                  <a:srgbClr val="007F00"/>
                </a:solidFill>
                <a:latin typeface="Times New Roman"/>
                <a:cs typeface="Times New Roman"/>
              </a:rPr>
              <a:t> </a:t>
            </a:r>
            <a:r>
              <a:rPr sz="2400" spc="5" dirty="0">
                <a:solidFill>
                  <a:srgbClr val="007F00"/>
                </a:solidFill>
                <a:latin typeface="Times New Roman"/>
                <a:cs typeface="Times New Roman"/>
              </a:rPr>
              <a:t>for</a:t>
            </a:r>
            <a:r>
              <a:rPr sz="2400" spc="30" dirty="0">
                <a:solidFill>
                  <a:srgbClr val="007F00"/>
                </a:solidFill>
                <a:latin typeface="Times New Roman"/>
                <a:cs typeface="Times New Roman"/>
              </a:rPr>
              <a:t> </a:t>
            </a:r>
            <a:r>
              <a:rPr sz="2400" spc="15" dirty="0">
                <a:solidFill>
                  <a:srgbClr val="007F00"/>
                </a:solidFill>
                <a:latin typeface="Times New Roman"/>
                <a:cs typeface="Times New Roman"/>
              </a:rPr>
              <a:t>lookup</a:t>
            </a:r>
            <a:r>
              <a:rPr sz="2400" spc="15" dirty="0">
                <a:latin typeface="Times New Roman"/>
                <a:cs typeface="Times New Roman"/>
              </a:rPr>
              <a:t>.</a:t>
            </a:r>
            <a:r>
              <a:rPr sz="2400" spc="-80" dirty="0">
                <a:latin typeface="Times New Roman"/>
                <a:cs typeface="Times New Roman"/>
              </a:rPr>
              <a:t> </a:t>
            </a:r>
            <a:r>
              <a:rPr sz="2400" spc="-10" dirty="0">
                <a:latin typeface="Times New Roman"/>
                <a:cs typeface="Times New Roman"/>
              </a:rPr>
              <a:t>Within</a:t>
            </a:r>
            <a:r>
              <a:rPr sz="2400" spc="10" dirty="0">
                <a:latin typeface="Times New Roman"/>
                <a:cs typeface="Times New Roman"/>
              </a:rPr>
              <a:t> a</a:t>
            </a:r>
            <a:r>
              <a:rPr sz="2400" dirty="0">
                <a:latin typeface="Times New Roman"/>
                <a:cs typeface="Times New Roman"/>
              </a:rPr>
              <a:t> </a:t>
            </a:r>
            <a:r>
              <a:rPr sz="2400" spc="-5" dirty="0">
                <a:latin typeface="Times New Roman"/>
                <a:cs typeface="Times New Roman"/>
              </a:rPr>
              <a:t>cluser,</a:t>
            </a:r>
            <a:r>
              <a:rPr sz="2400" spc="-10" dirty="0">
                <a:latin typeface="Times New Roman"/>
                <a:cs typeface="Times New Roman"/>
              </a:rPr>
              <a:t> </a:t>
            </a:r>
            <a:r>
              <a:rPr sz="2400" spc="5" dirty="0">
                <a:latin typeface="Times New Roman"/>
                <a:cs typeface="Times New Roman"/>
              </a:rPr>
              <a:t>all</a:t>
            </a:r>
            <a:r>
              <a:rPr sz="2400" spc="-5" dirty="0">
                <a:latin typeface="Times New Roman"/>
                <a:cs typeface="Times New Roman"/>
              </a:rPr>
              <a:t> </a:t>
            </a:r>
            <a:r>
              <a:rPr sz="2400" spc="10" dirty="0">
                <a:latin typeface="Times New Roman"/>
                <a:cs typeface="Times New Roman"/>
              </a:rPr>
              <a:t>the </a:t>
            </a:r>
            <a:r>
              <a:rPr sz="2400" spc="-585" dirty="0">
                <a:latin typeface="Times New Roman"/>
                <a:cs typeface="Times New Roman"/>
              </a:rPr>
              <a:t> </a:t>
            </a:r>
            <a:r>
              <a:rPr sz="2400" spc="10" dirty="0">
                <a:latin typeface="Times New Roman"/>
                <a:cs typeface="Times New Roman"/>
              </a:rPr>
              <a:t>data </a:t>
            </a:r>
            <a:r>
              <a:rPr sz="2400" spc="5" dirty="0">
                <a:latin typeface="Times New Roman"/>
                <a:cs typeface="Times New Roman"/>
              </a:rPr>
              <a:t>for </a:t>
            </a:r>
            <a:r>
              <a:rPr sz="2400" spc="10" dirty="0">
                <a:latin typeface="Times New Roman"/>
                <a:cs typeface="Times New Roman"/>
              </a:rPr>
              <a:t>an aggregate should </a:t>
            </a:r>
            <a:r>
              <a:rPr sz="2400" spc="15" dirty="0">
                <a:latin typeface="Times New Roman"/>
                <a:cs typeface="Times New Roman"/>
              </a:rPr>
              <a:t>be </a:t>
            </a:r>
            <a:r>
              <a:rPr sz="2400" spc="5" dirty="0">
                <a:latin typeface="Times New Roman"/>
                <a:cs typeface="Times New Roman"/>
              </a:rPr>
              <a:t>stored </a:t>
            </a:r>
            <a:r>
              <a:rPr sz="2400" spc="10" dirty="0">
                <a:latin typeface="Times New Roman"/>
                <a:cs typeface="Times New Roman"/>
              </a:rPr>
              <a:t>together </a:t>
            </a:r>
            <a:r>
              <a:rPr sz="2400" spc="15" dirty="0">
                <a:latin typeface="Times New Roman"/>
                <a:cs typeface="Times New Roman"/>
              </a:rPr>
              <a:t>on one node. The </a:t>
            </a:r>
            <a:r>
              <a:rPr sz="2400" spc="20" dirty="0">
                <a:latin typeface="Times New Roman"/>
                <a:cs typeface="Times New Roman"/>
              </a:rPr>
              <a:t> </a:t>
            </a:r>
            <a:r>
              <a:rPr sz="2400" spc="10" dirty="0">
                <a:latin typeface="Times New Roman"/>
                <a:cs typeface="Times New Roman"/>
              </a:rPr>
              <a:t>aggregate</a:t>
            </a:r>
            <a:r>
              <a:rPr sz="2400" spc="-45" dirty="0">
                <a:latin typeface="Times New Roman"/>
                <a:cs typeface="Times New Roman"/>
              </a:rPr>
              <a:t> </a:t>
            </a:r>
            <a:r>
              <a:rPr sz="2400" spc="5" dirty="0">
                <a:latin typeface="Times New Roman"/>
                <a:cs typeface="Times New Roman"/>
              </a:rPr>
              <a:t>also</a:t>
            </a:r>
            <a:r>
              <a:rPr sz="2400" spc="10" dirty="0">
                <a:latin typeface="Times New Roman"/>
                <a:cs typeface="Times New Roman"/>
              </a:rPr>
              <a:t> </a:t>
            </a:r>
            <a:r>
              <a:rPr sz="2400" spc="5" dirty="0">
                <a:latin typeface="Times New Roman"/>
                <a:cs typeface="Times New Roman"/>
              </a:rPr>
              <a:t>acts</a:t>
            </a:r>
            <a:r>
              <a:rPr sz="2400" spc="-10" dirty="0">
                <a:latin typeface="Times New Roman"/>
                <a:cs typeface="Times New Roman"/>
              </a:rPr>
              <a:t> </a:t>
            </a:r>
            <a:r>
              <a:rPr sz="2400" spc="10" dirty="0">
                <a:latin typeface="Times New Roman"/>
                <a:cs typeface="Times New Roman"/>
              </a:rPr>
              <a:t>as</a:t>
            </a:r>
            <a:r>
              <a:rPr sz="2400" spc="15" dirty="0">
                <a:latin typeface="Times New Roman"/>
                <a:cs typeface="Times New Roman"/>
              </a:rPr>
              <a:t> </a:t>
            </a:r>
            <a:r>
              <a:rPr sz="2400" spc="10" dirty="0">
                <a:latin typeface="Times New Roman"/>
                <a:cs typeface="Times New Roman"/>
              </a:rPr>
              <a:t>the</a:t>
            </a:r>
            <a:r>
              <a:rPr sz="2400" spc="-25" dirty="0">
                <a:latin typeface="Times New Roman"/>
                <a:cs typeface="Times New Roman"/>
              </a:rPr>
              <a:t> </a:t>
            </a:r>
            <a:r>
              <a:rPr sz="2400" spc="5" dirty="0">
                <a:latin typeface="Times New Roman"/>
                <a:cs typeface="Times New Roman"/>
              </a:rPr>
              <a:t>atomic</a:t>
            </a:r>
            <a:r>
              <a:rPr sz="2400" spc="25" dirty="0">
                <a:latin typeface="Times New Roman"/>
                <a:cs typeface="Times New Roman"/>
              </a:rPr>
              <a:t> </a:t>
            </a:r>
            <a:r>
              <a:rPr sz="2400" spc="10" dirty="0">
                <a:latin typeface="Times New Roman"/>
                <a:cs typeface="Times New Roman"/>
              </a:rPr>
              <a:t>unit</a:t>
            </a:r>
            <a:r>
              <a:rPr sz="2400" spc="-5" dirty="0">
                <a:latin typeface="Times New Roman"/>
                <a:cs typeface="Times New Roman"/>
              </a:rPr>
              <a:t> </a:t>
            </a:r>
            <a:r>
              <a:rPr sz="2400" spc="5" dirty="0">
                <a:latin typeface="Times New Roman"/>
                <a:cs typeface="Times New Roman"/>
              </a:rPr>
              <a:t>for</a:t>
            </a:r>
            <a:r>
              <a:rPr sz="2400" spc="10" dirty="0">
                <a:latin typeface="Times New Roman"/>
                <a:cs typeface="Times New Roman"/>
              </a:rPr>
              <a:t> management</a:t>
            </a:r>
            <a:endParaRPr sz="2400">
              <a:latin typeface="Times New Roman"/>
              <a:cs typeface="Times New Roman"/>
            </a:endParaRPr>
          </a:p>
          <a:p>
            <a:pPr marL="390525" marR="116839" indent="-378460">
              <a:lnSpc>
                <a:spcPts val="2620"/>
              </a:lnSpc>
              <a:spcBef>
                <a:spcPts val="585"/>
              </a:spcBef>
              <a:buChar char="•"/>
              <a:tabLst>
                <a:tab pos="390525" algn="l"/>
                <a:tab pos="391160" algn="l"/>
              </a:tabLst>
            </a:pPr>
            <a:r>
              <a:rPr sz="2400" spc="15" dirty="0">
                <a:latin typeface="Times New Roman"/>
                <a:cs typeface="Times New Roman"/>
              </a:rPr>
              <a:t>The</a:t>
            </a:r>
            <a:r>
              <a:rPr sz="2400" spc="5" dirty="0">
                <a:latin typeface="Times New Roman"/>
                <a:cs typeface="Times New Roman"/>
              </a:rPr>
              <a:t> </a:t>
            </a:r>
            <a:r>
              <a:rPr sz="2400" spc="10" dirty="0">
                <a:solidFill>
                  <a:srgbClr val="FF0000"/>
                </a:solidFill>
                <a:latin typeface="Times New Roman"/>
                <a:cs typeface="Times New Roman"/>
              </a:rPr>
              <a:t>key-value</a:t>
            </a:r>
            <a:r>
              <a:rPr sz="2400" spc="-20" dirty="0">
                <a:solidFill>
                  <a:srgbClr val="FF0000"/>
                </a:solidFill>
                <a:latin typeface="Times New Roman"/>
                <a:cs typeface="Times New Roman"/>
              </a:rPr>
              <a:t> </a:t>
            </a:r>
            <a:r>
              <a:rPr sz="2400" spc="10" dirty="0">
                <a:latin typeface="Times New Roman"/>
                <a:cs typeface="Times New Roman"/>
              </a:rPr>
              <a:t>data</a:t>
            </a:r>
            <a:r>
              <a:rPr sz="2400" spc="-20" dirty="0">
                <a:latin typeface="Times New Roman"/>
                <a:cs typeface="Times New Roman"/>
              </a:rPr>
              <a:t> </a:t>
            </a:r>
            <a:r>
              <a:rPr sz="2400" spc="10" dirty="0">
                <a:latin typeface="Times New Roman"/>
                <a:cs typeface="Times New Roman"/>
              </a:rPr>
              <a:t>model</a:t>
            </a:r>
            <a:r>
              <a:rPr sz="2400" spc="25" dirty="0">
                <a:latin typeface="Times New Roman"/>
                <a:cs typeface="Times New Roman"/>
              </a:rPr>
              <a:t> </a:t>
            </a:r>
            <a:r>
              <a:rPr sz="2400" spc="5" dirty="0">
                <a:latin typeface="Times New Roman"/>
                <a:cs typeface="Times New Roman"/>
              </a:rPr>
              <a:t>treats</a:t>
            </a:r>
            <a:r>
              <a:rPr sz="2400" spc="-5" dirty="0">
                <a:latin typeface="Times New Roman"/>
                <a:cs typeface="Times New Roman"/>
              </a:rPr>
              <a:t> </a:t>
            </a:r>
            <a:r>
              <a:rPr sz="2400" spc="10" dirty="0">
                <a:latin typeface="Times New Roman"/>
                <a:cs typeface="Times New Roman"/>
              </a:rPr>
              <a:t>the</a:t>
            </a:r>
            <a:r>
              <a:rPr sz="2400" spc="5" dirty="0">
                <a:latin typeface="Times New Roman"/>
                <a:cs typeface="Times New Roman"/>
              </a:rPr>
              <a:t> </a:t>
            </a:r>
            <a:r>
              <a:rPr sz="2400" spc="10" dirty="0">
                <a:latin typeface="Times New Roman"/>
                <a:cs typeface="Times New Roman"/>
              </a:rPr>
              <a:t>aggregate</a:t>
            </a:r>
            <a:r>
              <a:rPr sz="2400" spc="-40" dirty="0">
                <a:latin typeface="Times New Roman"/>
                <a:cs typeface="Times New Roman"/>
              </a:rPr>
              <a:t> </a:t>
            </a:r>
            <a:r>
              <a:rPr sz="2400" spc="10" dirty="0">
                <a:latin typeface="Times New Roman"/>
                <a:cs typeface="Times New Roman"/>
              </a:rPr>
              <a:t>as</a:t>
            </a:r>
            <a:r>
              <a:rPr sz="2400" spc="-5" dirty="0">
                <a:latin typeface="Times New Roman"/>
                <a:cs typeface="Times New Roman"/>
              </a:rPr>
              <a:t> </a:t>
            </a:r>
            <a:r>
              <a:rPr sz="2400" spc="10" dirty="0">
                <a:latin typeface="Times New Roman"/>
                <a:cs typeface="Times New Roman"/>
              </a:rPr>
              <a:t>an</a:t>
            </a:r>
            <a:r>
              <a:rPr sz="2400" spc="15" dirty="0">
                <a:latin typeface="Times New Roman"/>
                <a:cs typeface="Times New Roman"/>
              </a:rPr>
              <a:t> opaque</a:t>
            </a:r>
            <a:r>
              <a:rPr sz="2400" spc="-40" dirty="0">
                <a:latin typeface="Times New Roman"/>
                <a:cs typeface="Times New Roman"/>
              </a:rPr>
              <a:t> </a:t>
            </a:r>
            <a:r>
              <a:rPr sz="2400" spc="10" dirty="0">
                <a:latin typeface="Times New Roman"/>
                <a:cs typeface="Times New Roman"/>
              </a:rPr>
              <a:t>whole</a:t>
            </a:r>
            <a:r>
              <a:rPr sz="2400" spc="-20" dirty="0">
                <a:latin typeface="Times New Roman"/>
                <a:cs typeface="Times New Roman"/>
              </a:rPr>
              <a:t> </a:t>
            </a:r>
            <a:r>
              <a:rPr sz="2400" spc="15" dirty="0">
                <a:latin typeface="Times New Roman"/>
                <a:cs typeface="Times New Roman"/>
              </a:rPr>
              <a:t>(no </a:t>
            </a:r>
            <a:r>
              <a:rPr sz="2400" spc="-585" dirty="0">
                <a:latin typeface="Times New Roman"/>
                <a:cs typeface="Times New Roman"/>
              </a:rPr>
              <a:t> </a:t>
            </a:r>
            <a:r>
              <a:rPr sz="2400" spc="5" dirty="0">
                <a:latin typeface="Times New Roman"/>
                <a:cs typeface="Times New Roman"/>
              </a:rPr>
              <a:t>access to </a:t>
            </a:r>
            <a:r>
              <a:rPr sz="2400" spc="10" dirty="0">
                <a:latin typeface="Times New Roman"/>
                <a:cs typeface="Times New Roman"/>
              </a:rPr>
              <a:t>portion </a:t>
            </a:r>
            <a:r>
              <a:rPr sz="2400" spc="15" dirty="0">
                <a:latin typeface="Times New Roman"/>
                <a:cs typeface="Times New Roman"/>
              </a:rPr>
              <a:t>of </a:t>
            </a:r>
            <a:r>
              <a:rPr sz="2400" spc="10" dirty="0">
                <a:latin typeface="Times New Roman"/>
                <a:cs typeface="Times New Roman"/>
              </a:rPr>
              <a:t>an aggregate </a:t>
            </a:r>
            <a:r>
              <a:rPr sz="2400" spc="5" dirty="0">
                <a:latin typeface="Times New Roman"/>
                <a:cs typeface="Times New Roman"/>
              </a:rPr>
              <a:t>is </a:t>
            </a:r>
            <a:r>
              <a:rPr sz="2400" spc="10" dirty="0">
                <a:latin typeface="Times New Roman"/>
                <a:cs typeface="Times New Roman"/>
              </a:rPr>
              <a:t>allowed). Great performances are </a:t>
            </a:r>
            <a:r>
              <a:rPr sz="2400" spc="15" dirty="0">
                <a:latin typeface="Times New Roman"/>
                <a:cs typeface="Times New Roman"/>
              </a:rPr>
              <a:t> </a:t>
            </a:r>
            <a:r>
              <a:rPr sz="2400" spc="10" dirty="0">
                <a:latin typeface="Times New Roman"/>
                <a:cs typeface="Times New Roman"/>
              </a:rPr>
              <a:t>allowed</a:t>
            </a:r>
            <a:r>
              <a:rPr sz="2400" spc="-15" dirty="0">
                <a:latin typeface="Times New Roman"/>
                <a:cs typeface="Times New Roman"/>
              </a:rPr>
              <a:t> </a:t>
            </a:r>
            <a:r>
              <a:rPr sz="2400" spc="15" dirty="0">
                <a:latin typeface="Times New Roman"/>
                <a:cs typeface="Times New Roman"/>
              </a:rPr>
              <a:t>but</a:t>
            </a:r>
            <a:r>
              <a:rPr sz="2400" dirty="0">
                <a:latin typeface="Times New Roman"/>
                <a:cs typeface="Times New Roman"/>
              </a:rPr>
              <a:t> </a:t>
            </a:r>
            <a:r>
              <a:rPr sz="2400" spc="10" dirty="0">
                <a:latin typeface="Times New Roman"/>
                <a:cs typeface="Times New Roman"/>
              </a:rPr>
              <a:t>the</a:t>
            </a:r>
            <a:r>
              <a:rPr sz="2400" spc="5" dirty="0">
                <a:latin typeface="Times New Roman"/>
                <a:cs typeface="Times New Roman"/>
              </a:rPr>
              <a:t> </a:t>
            </a:r>
            <a:r>
              <a:rPr sz="2400" spc="10" dirty="0">
                <a:latin typeface="Times New Roman"/>
                <a:cs typeface="Times New Roman"/>
              </a:rPr>
              <a:t>aggregate</a:t>
            </a:r>
            <a:r>
              <a:rPr sz="2400" spc="-40" dirty="0">
                <a:latin typeface="Times New Roman"/>
                <a:cs typeface="Times New Roman"/>
              </a:rPr>
              <a:t> </a:t>
            </a:r>
            <a:r>
              <a:rPr sz="2400" spc="10" dirty="0">
                <a:latin typeface="Times New Roman"/>
                <a:cs typeface="Times New Roman"/>
              </a:rPr>
              <a:t>has</a:t>
            </a:r>
            <a:r>
              <a:rPr sz="2400" spc="-5" dirty="0">
                <a:latin typeface="Times New Roman"/>
                <a:cs typeface="Times New Roman"/>
              </a:rPr>
              <a:t> </a:t>
            </a:r>
            <a:r>
              <a:rPr sz="2400" spc="5" dirty="0">
                <a:latin typeface="Times New Roman"/>
                <a:cs typeface="Times New Roman"/>
              </a:rPr>
              <a:t>to</a:t>
            </a:r>
            <a:r>
              <a:rPr sz="2400" spc="10" dirty="0">
                <a:latin typeface="Times New Roman"/>
                <a:cs typeface="Times New Roman"/>
              </a:rPr>
              <a:t> </a:t>
            </a:r>
            <a:r>
              <a:rPr sz="2400" spc="15" dirty="0">
                <a:latin typeface="Times New Roman"/>
                <a:cs typeface="Times New Roman"/>
              </a:rPr>
              <a:t>be</a:t>
            </a:r>
            <a:r>
              <a:rPr sz="2400" spc="5" dirty="0">
                <a:latin typeface="Times New Roman"/>
                <a:cs typeface="Times New Roman"/>
              </a:rPr>
              <a:t> </a:t>
            </a:r>
            <a:r>
              <a:rPr sz="2400" spc="10" dirty="0">
                <a:latin typeface="Times New Roman"/>
                <a:cs typeface="Times New Roman"/>
              </a:rPr>
              <a:t>understood</a:t>
            </a:r>
            <a:r>
              <a:rPr sz="2400" spc="-55" dirty="0">
                <a:latin typeface="Times New Roman"/>
                <a:cs typeface="Times New Roman"/>
              </a:rPr>
              <a:t> </a:t>
            </a:r>
            <a:r>
              <a:rPr sz="2400" spc="5" dirty="0">
                <a:latin typeface="Times New Roman"/>
                <a:cs typeface="Times New Roman"/>
              </a:rPr>
              <a:t>at</a:t>
            </a:r>
            <a:r>
              <a:rPr sz="2400" spc="25" dirty="0">
                <a:latin typeface="Times New Roman"/>
                <a:cs typeface="Times New Roman"/>
              </a:rPr>
              <a:t> </a:t>
            </a:r>
            <a:r>
              <a:rPr sz="2400" spc="10" dirty="0">
                <a:latin typeface="Times New Roman"/>
                <a:cs typeface="Times New Roman"/>
              </a:rPr>
              <a:t>the</a:t>
            </a:r>
            <a:r>
              <a:rPr sz="2400" spc="-20" dirty="0">
                <a:latin typeface="Times New Roman"/>
                <a:cs typeface="Times New Roman"/>
              </a:rPr>
              <a:t> </a:t>
            </a:r>
            <a:r>
              <a:rPr sz="2400" spc="10" dirty="0">
                <a:latin typeface="Times New Roman"/>
                <a:cs typeface="Times New Roman"/>
              </a:rPr>
              <a:t>application</a:t>
            </a:r>
            <a:r>
              <a:rPr sz="2400" spc="-15" dirty="0">
                <a:latin typeface="Times New Roman"/>
                <a:cs typeface="Times New Roman"/>
              </a:rPr>
              <a:t> </a:t>
            </a:r>
            <a:r>
              <a:rPr sz="2400" spc="10" dirty="0">
                <a:latin typeface="Times New Roman"/>
                <a:cs typeface="Times New Roman"/>
              </a:rPr>
              <a:t>level</a:t>
            </a:r>
            <a:endParaRPr sz="2400">
              <a:latin typeface="Times New Roman"/>
              <a:cs typeface="Times New Roman"/>
            </a:endParaRPr>
          </a:p>
          <a:p>
            <a:pPr marL="390525" marR="22225" indent="-378460">
              <a:lnSpc>
                <a:spcPts val="2620"/>
              </a:lnSpc>
              <a:spcBef>
                <a:spcPts val="590"/>
              </a:spcBef>
              <a:buChar char="•"/>
              <a:tabLst>
                <a:tab pos="390525" algn="l"/>
                <a:tab pos="391160" algn="l"/>
              </a:tabLst>
            </a:pPr>
            <a:r>
              <a:rPr sz="2400" spc="15" dirty="0">
                <a:latin typeface="Times New Roman"/>
                <a:cs typeface="Times New Roman"/>
              </a:rPr>
              <a:t>The </a:t>
            </a:r>
            <a:r>
              <a:rPr sz="2400" spc="15" dirty="0">
                <a:solidFill>
                  <a:srgbClr val="FF0000"/>
                </a:solidFill>
                <a:latin typeface="Times New Roman"/>
                <a:cs typeface="Times New Roman"/>
              </a:rPr>
              <a:t>document </a:t>
            </a:r>
            <a:r>
              <a:rPr sz="2400" spc="10" dirty="0">
                <a:latin typeface="Times New Roman"/>
                <a:cs typeface="Times New Roman"/>
              </a:rPr>
              <a:t>model makes the aggregate transparent, allowing you </a:t>
            </a:r>
            <a:r>
              <a:rPr sz="2400" spc="5" dirty="0">
                <a:latin typeface="Times New Roman"/>
                <a:cs typeface="Times New Roman"/>
              </a:rPr>
              <a:t>to </a:t>
            </a:r>
            <a:r>
              <a:rPr sz="2400" spc="-585" dirty="0">
                <a:latin typeface="Times New Roman"/>
                <a:cs typeface="Times New Roman"/>
              </a:rPr>
              <a:t> </a:t>
            </a:r>
            <a:r>
              <a:rPr sz="2400" spc="15" dirty="0">
                <a:latin typeface="Times New Roman"/>
                <a:cs typeface="Times New Roman"/>
              </a:rPr>
              <a:t>do </a:t>
            </a:r>
            <a:r>
              <a:rPr sz="2400" spc="10" dirty="0">
                <a:latin typeface="Times New Roman"/>
                <a:cs typeface="Times New Roman"/>
              </a:rPr>
              <a:t>queries </a:t>
            </a:r>
            <a:r>
              <a:rPr sz="2400" spc="15" dirty="0">
                <a:latin typeface="Times New Roman"/>
                <a:cs typeface="Times New Roman"/>
              </a:rPr>
              <a:t>and </a:t>
            </a:r>
            <a:r>
              <a:rPr sz="2400" spc="5" dirty="0">
                <a:latin typeface="Times New Roman"/>
                <a:cs typeface="Times New Roman"/>
              </a:rPr>
              <a:t>partial retrievals. </a:t>
            </a:r>
            <a:r>
              <a:rPr sz="2400" dirty="0">
                <a:latin typeface="Times New Roman"/>
                <a:cs typeface="Times New Roman"/>
              </a:rPr>
              <a:t>However, </a:t>
            </a:r>
            <a:r>
              <a:rPr sz="2400" spc="5" dirty="0">
                <a:latin typeface="Times New Roman"/>
                <a:cs typeface="Times New Roman"/>
              </a:rPr>
              <a:t>since </a:t>
            </a:r>
            <a:r>
              <a:rPr sz="2400" spc="10" dirty="0">
                <a:latin typeface="Times New Roman"/>
                <a:cs typeface="Times New Roman"/>
              </a:rPr>
              <a:t>the </a:t>
            </a:r>
            <a:r>
              <a:rPr sz="2400" spc="15" dirty="0">
                <a:latin typeface="Times New Roman"/>
                <a:cs typeface="Times New Roman"/>
              </a:rPr>
              <a:t>document </a:t>
            </a:r>
            <a:r>
              <a:rPr sz="2400" spc="10" dirty="0">
                <a:latin typeface="Times New Roman"/>
                <a:cs typeface="Times New Roman"/>
              </a:rPr>
              <a:t>has </a:t>
            </a:r>
            <a:r>
              <a:rPr sz="2400" spc="15" dirty="0">
                <a:latin typeface="Times New Roman"/>
                <a:cs typeface="Times New Roman"/>
              </a:rPr>
              <a:t>no </a:t>
            </a:r>
            <a:r>
              <a:rPr sz="2400" spc="20" dirty="0">
                <a:latin typeface="Times New Roman"/>
                <a:cs typeface="Times New Roman"/>
              </a:rPr>
              <a:t> </a:t>
            </a:r>
            <a:r>
              <a:rPr sz="2400" spc="5" dirty="0">
                <a:latin typeface="Times New Roman"/>
                <a:cs typeface="Times New Roman"/>
              </a:rPr>
              <a:t>schema,</a:t>
            </a:r>
            <a:r>
              <a:rPr sz="2400" spc="-15"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0" dirty="0">
                <a:latin typeface="Times New Roman"/>
                <a:cs typeface="Times New Roman"/>
              </a:rPr>
              <a:t>database</a:t>
            </a:r>
            <a:r>
              <a:rPr sz="2400" spc="-25" dirty="0">
                <a:latin typeface="Times New Roman"/>
                <a:cs typeface="Times New Roman"/>
              </a:rPr>
              <a:t> </a:t>
            </a:r>
            <a:r>
              <a:rPr sz="2400" spc="15" dirty="0">
                <a:latin typeface="Times New Roman"/>
                <a:cs typeface="Times New Roman"/>
              </a:rPr>
              <a:t>cannot</a:t>
            </a:r>
            <a:r>
              <a:rPr sz="2400" spc="-30" dirty="0">
                <a:latin typeface="Times New Roman"/>
                <a:cs typeface="Times New Roman"/>
              </a:rPr>
              <a:t> </a:t>
            </a:r>
            <a:r>
              <a:rPr sz="2400" spc="5" dirty="0">
                <a:latin typeface="Times New Roman"/>
                <a:cs typeface="Times New Roman"/>
              </a:rPr>
              <a:t>act</a:t>
            </a:r>
            <a:r>
              <a:rPr sz="2400" spc="-5" dirty="0">
                <a:latin typeface="Times New Roman"/>
                <a:cs typeface="Times New Roman"/>
              </a:rPr>
              <a:t> </a:t>
            </a:r>
            <a:r>
              <a:rPr sz="2400" spc="10" dirty="0">
                <a:latin typeface="Times New Roman"/>
                <a:cs typeface="Times New Roman"/>
              </a:rPr>
              <a:t>much </a:t>
            </a:r>
            <a:r>
              <a:rPr sz="2400" spc="15" dirty="0">
                <a:latin typeface="Times New Roman"/>
                <a:cs typeface="Times New Roman"/>
              </a:rPr>
              <a:t>on</a:t>
            </a:r>
            <a:r>
              <a:rPr sz="2400" spc="-15" dirty="0">
                <a:latin typeface="Times New Roman"/>
                <a:cs typeface="Times New Roman"/>
              </a:rPr>
              <a:t> </a:t>
            </a:r>
            <a:r>
              <a:rPr sz="2400" spc="10" dirty="0">
                <a:latin typeface="Times New Roman"/>
                <a:cs typeface="Times New Roman"/>
              </a:rPr>
              <a:t>the</a:t>
            </a:r>
            <a:r>
              <a:rPr sz="2400" spc="-5" dirty="0">
                <a:latin typeface="Times New Roman"/>
                <a:cs typeface="Times New Roman"/>
              </a:rPr>
              <a:t> </a:t>
            </a:r>
            <a:r>
              <a:rPr sz="2400" spc="10" dirty="0">
                <a:latin typeface="Times New Roman"/>
                <a:cs typeface="Times New Roman"/>
              </a:rPr>
              <a:t>structure</a:t>
            </a:r>
            <a:r>
              <a:rPr sz="2400" dirty="0">
                <a:latin typeface="Times New Roman"/>
                <a:cs typeface="Times New Roman"/>
              </a:rPr>
              <a:t> </a:t>
            </a:r>
            <a:r>
              <a:rPr sz="2400" spc="15" dirty="0">
                <a:latin typeface="Times New Roman"/>
                <a:cs typeface="Times New Roman"/>
              </a:rPr>
              <a:t>of</a:t>
            </a:r>
            <a:r>
              <a:rPr sz="2400" spc="-20"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5" dirty="0">
                <a:latin typeface="Times New Roman"/>
                <a:cs typeface="Times New Roman"/>
              </a:rPr>
              <a:t>document </a:t>
            </a:r>
            <a:r>
              <a:rPr sz="2400" spc="-585" dirty="0">
                <a:latin typeface="Times New Roman"/>
                <a:cs typeface="Times New Roman"/>
              </a:rPr>
              <a:t> </a:t>
            </a:r>
            <a:r>
              <a:rPr sz="2400" spc="5" dirty="0">
                <a:latin typeface="Times New Roman"/>
                <a:cs typeface="Times New Roman"/>
              </a:rPr>
              <a:t>to optimize</a:t>
            </a:r>
            <a:r>
              <a:rPr sz="2400"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0" dirty="0">
                <a:latin typeface="Times New Roman"/>
                <a:cs typeface="Times New Roman"/>
              </a:rPr>
              <a:t>storage</a:t>
            </a:r>
            <a:endParaRPr sz="2400">
              <a:latin typeface="Times New Roman"/>
              <a:cs typeface="Times New Roman"/>
            </a:endParaRPr>
          </a:p>
          <a:p>
            <a:pPr marL="390525" marR="5080" indent="-378460">
              <a:lnSpc>
                <a:spcPct val="91100"/>
              </a:lnSpc>
              <a:spcBef>
                <a:spcPts val="535"/>
              </a:spcBef>
              <a:buChar char="•"/>
              <a:tabLst>
                <a:tab pos="390525" algn="l"/>
                <a:tab pos="391160" algn="l"/>
              </a:tabLst>
            </a:pPr>
            <a:r>
              <a:rPr sz="2400" spc="5" dirty="0">
                <a:solidFill>
                  <a:srgbClr val="FF0000"/>
                </a:solidFill>
                <a:latin typeface="Times New Roman"/>
                <a:cs typeface="Times New Roman"/>
              </a:rPr>
              <a:t>Column-family </a:t>
            </a:r>
            <a:r>
              <a:rPr sz="2400" spc="10" dirty="0">
                <a:latin typeface="Times New Roman"/>
                <a:cs typeface="Times New Roman"/>
              </a:rPr>
              <a:t>models divide the aggregate </a:t>
            </a:r>
            <a:r>
              <a:rPr sz="2400" spc="5" dirty="0">
                <a:latin typeface="Times New Roman"/>
                <a:cs typeface="Times New Roman"/>
              </a:rPr>
              <a:t>into </a:t>
            </a:r>
            <a:r>
              <a:rPr sz="2400" spc="10" dirty="0">
                <a:latin typeface="Times New Roman"/>
                <a:cs typeface="Times New Roman"/>
              </a:rPr>
              <a:t>column </a:t>
            </a:r>
            <a:r>
              <a:rPr sz="2400" dirty="0">
                <a:latin typeface="Times New Roman"/>
                <a:cs typeface="Times New Roman"/>
              </a:rPr>
              <a:t>families, </a:t>
            </a:r>
            <a:r>
              <a:rPr sz="2400" spc="5" dirty="0">
                <a:latin typeface="Times New Roman"/>
                <a:cs typeface="Times New Roman"/>
              </a:rPr>
              <a:t> </a:t>
            </a:r>
            <a:r>
              <a:rPr sz="2400" spc="10" dirty="0">
                <a:latin typeface="Times New Roman"/>
                <a:cs typeface="Times New Roman"/>
              </a:rPr>
              <a:t>allowing the database </a:t>
            </a:r>
            <a:r>
              <a:rPr sz="2400" spc="5" dirty="0">
                <a:latin typeface="Times New Roman"/>
                <a:cs typeface="Times New Roman"/>
              </a:rPr>
              <a:t>to treat </a:t>
            </a:r>
            <a:r>
              <a:rPr sz="2400" spc="10" dirty="0">
                <a:latin typeface="Times New Roman"/>
                <a:cs typeface="Times New Roman"/>
              </a:rPr>
              <a:t>them as units </a:t>
            </a:r>
            <a:r>
              <a:rPr sz="2400" spc="15" dirty="0">
                <a:latin typeface="Times New Roman"/>
                <a:cs typeface="Times New Roman"/>
              </a:rPr>
              <a:t>of </a:t>
            </a:r>
            <a:r>
              <a:rPr sz="2400" spc="10" dirty="0">
                <a:latin typeface="Times New Roman"/>
                <a:cs typeface="Times New Roman"/>
              </a:rPr>
              <a:t>data </a:t>
            </a:r>
            <a:r>
              <a:rPr sz="2400" spc="5" dirty="0">
                <a:latin typeface="Times New Roman"/>
                <a:cs typeface="Times New Roman"/>
              </a:rPr>
              <a:t>within </a:t>
            </a:r>
            <a:r>
              <a:rPr sz="2400" spc="10" dirty="0">
                <a:latin typeface="Times New Roman"/>
                <a:cs typeface="Times New Roman"/>
              </a:rPr>
              <a:t>the </a:t>
            </a:r>
            <a:r>
              <a:rPr sz="2400" spc="15" dirty="0">
                <a:latin typeface="Times New Roman"/>
                <a:cs typeface="Times New Roman"/>
              </a:rPr>
              <a:t>row </a:t>
            </a:r>
            <a:r>
              <a:rPr sz="2400" spc="20" dirty="0">
                <a:latin typeface="Times New Roman"/>
                <a:cs typeface="Times New Roman"/>
              </a:rPr>
              <a:t> </a:t>
            </a:r>
            <a:r>
              <a:rPr sz="2400" spc="10" dirty="0">
                <a:latin typeface="Times New Roman"/>
                <a:cs typeface="Times New Roman"/>
              </a:rPr>
              <a:t>aggregate.</a:t>
            </a:r>
            <a:r>
              <a:rPr sz="2400" spc="-75" dirty="0">
                <a:latin typeface="Times New Roman"/>
                <a:cs typeface="Times New Roman"/>
              </a:rPr>
              <a:t> </a:t>
            </a:r>
            <a:r>
              <a:rPr sz="2400" spc="10" dirty="0">
                <a:latin typeface="Times New Roman"/>
                <a:cs typeface="Times New Roman"/>
              </a:rPr>
              <a:t>This</a:t>
            </a:r>
            <a:r>
              <a:rPr sz="2400" spc="-5" dirty="0">
                <a:latin typeface="Times New Roman"/>
                <a:cs typeface="Times New Roman"/>
              </a:rPr>
              <a:t> </a:t>
            </a:r>
            <a:r>
              <a:rPr sz="2400" spc="5" dirty="0">
                <a:latin typeface="Times New Roman"/>
                <a:cs typeface="Times New Roman"/>
              </a:rPr>
              <a:t>imposes</a:t>
            </a:r>
            <a:r>
              <a:rPr sz="2400" spc="-5" dirty="0">
                <a:latin typeface="Times New Roman"/>
                <a:cs typeface="Times New Roman"/>
              </a:rPr>
              <a:t> </a:t>
            </a:r>
            <a:r>
              <a:rPr sz="2400" spc="5" dirty="0">
                <a:latin typeface="Times New Roman"/>
                <a:cs typeface="Times New Roman"/>
              </a:rPr>
              <a:t>some</a:t>
            </a:r>
            <a:r>
              <a:rPr sz="2400" spc="30" dirty="0">
                <a:latin typeface="Times New Roman"/>
                <a:cs typeface="Times New Roman"/>
              </a:rPr>
              <a:t> </a:t>
            </a:r>
            <a:r>
              <a:rPr sz="2400" spc="10" dirty="0">
                <a:latin typeface="Times New Roman"/>
                <a:cs typeface="Times New Roman"/>
              </a:rPr>
              <a:t>structure</a:t>
            </a:r>
            <a:r>
              <a:rPr sz="2400" spc="-20" dirty="0">
                <a:latin typeface="Times New Roman"/>
                <a:cs typeface="Times New Roman"/>
              </a:rPr>
              <a:t> </a:t>
            </a:r>
            <a:r>
              <a:rPr sz="2400" spc="15" dirty="0">
                <a:latin typeface="Times New Roman"/>
                <a:cs typeface="Times New Roman"/>
              </a:rPr>
              <a:t>on</a:t>
            </a:r>
            <a:r>
              <a:rPr sz="2400" spc="-10" dirty="0">
                <a:latin typeface="Times New Roman"/>
                <a:cs typeface="Times New Roman"/>
              </a:rPr>
              <a:t> </a:t>
            </a:r>
            <a:r>
              <a:rPr sz="2400" spc="10" dirty="0">
                <a:latin typeface="Times New Roman"/>
                <a:cs typeface="Times New Roman"/>
              </a:rPr>
              <a:t>the</a:t>
            </a:r>
            <a:r>
              <a:rPr sz="2400" spc="5" dirty="0">
                <a:latin typeface="Times New Roman"/>
                <a:cs typeface="Times New Roman"/>
              </a:rPr>
              <a:t> </a:t>
            </a:r>
            <a:r>
              <a:rPr sz="2400" spc="10" dirty="0">
                <a:latin typeface="Times New Roman"/>
                <a:cs typeface="Times New Roman"/>
              </a:rPr>
              <a:t>aggregate</a:t>
            </a:r>
            <a:r>
              <a:rPr sz="2400" spc="-15" dirty="0">
                <a:latin typeface="Times New Roman"/>
                <a:cs typeface="Times New Roman"/>
              </a:rPr>
              <a:t> </a:t>
            </a:r>
            <a:r>
              <a:rPr sz="2400" spc="15" dirty="0">
                <a:latin typeface="Times New Roman"/>
                <a:cs typeface="Times New Roman"/>
              </a:rPr>
              <a:t>but</a:t>
            </a:r>
            <a:r>
              <a:rPr sz="2400" spc="-25" dirty="0">
                <a:latin typeface="Times New Roman"/>
                <a:cs typeface="Times New Roman"/>
              </a:rPr>
              <a:t> </a:t>
            </a:r>
            <a:r>
              <a:rPr sz="2400" spc="10" dirty="0">
                <a:latin typeface="Times New Roman"/>
                <a:cs typeface="Times New Roman"/>
              </a:rPr>
              <a:t>allows</a:t>
            </a:r>
            <a:r>
              <a:rPr sz="2400" spc="-5" dirty="0">
                <a:latin typeface="Times New Roman"/>
                <a:cs typeface="Times New Roman"/>
              </a:rPr>
              <a:t> </a:t>
            </a:r>
            <a:r>
              <a:rPr sz="2400" spc="10" dirty="0">
                <a:latin typeface="Times New Roman"/>
                <a:cs typeface="Times New Roman"/>
              </a:rPr>
              <a:t>the </a:t>
            </a:r>
            <a:r>
              <a:rPr sz="2400" spc="-585" dirty="0">
                <a:latin typeface="Times New Roman"/>
                <a:cs typeface="Times New Roman"/>
              </a:rPr>
              <a:t> </a:t>
            </a:r>
            <a:r>
              <a:rPr sz="2400" spc="10" dirty="0">
                <a:latin typeface="Times New Roman"/>
                <a:cs typeface="Times New Roman"/>
              </a:rPr>
              <a:t>database</a:t>
            </a:r>
            <a:r>
              <a:rPr sz="2400" spc="-25" dirty="0">
                <a:latin typeface="Times New Roman"/>
                <a:cs typeface="Times New Roman"/>
              </a:rPr>
              <a:t> </a:t>
            </a:r>
            <a:r>
              <a:rPr sz="2400" spc="5" dirty="0">
                <a:latin typeface="Times New Roman"/>
                <a:cs typeface="Times New Roman"/>
              </a:rPr>
              <a:t>to</a:t>
            </a:r>
            <a:r>
              <a:rPr sz="2400" spc="15" dirty="0">
                <a:latin typeface="Times New Roman"/>
                <a:cs typeface="Times New Roman"/>
              </a:rPr>
              <a:t> </a:t>
            </a:r>
            <a:r>
              <a:rPr sz="2400" spc="10" dirty="0">
                <a:latin typeface="Times New Roman"/>
                <a:cs typeface="Times New Roman"/>
              </a:rPr>
              <a:t>take</a:t>
            </a:r>
            <a:r>
              <a:rPr sz="2400" dirty="0">
                <a:latin typeface="Times New Roman"/>
                <a:cs typeface="Times New Roman"/>
              </a:rPr>
              <a:t> </a:t>
            </a:r>
            <a:r>
              <a:rPr sz="2400" spc="10" dirty="0">
                <a:latin typeface="Times New Roman"/>
                <a:cs typeface="Times New Roman"/>
              </a:rPr>
              <a:t>advantage</a:t>
            </a:r>
            <a:r>
              <a:rPr sz="2400" spc="-40" dirty="0">
                <a:latin typeface="Times New Roman"/>
                <a:cs typeface="Times New Roman"/>
              </a:rPr>
              <a:t> </a:t>
            </a:r>
            <a:r>
              <a:rPr sz="2400" spc="15" dirty="0">
                <a:latin typeface="Times New Roman"/>
                <a:cs typeface="Times New Roman"/>
              </a:rPr>
              <a:t>of</a:t>
            </a:r>
            <a:r>
              <a:rPr sz="2400" spc="-15" dirty="0">
                <a:latin typeface="Times New Roman"/>
                <a:cs typeface="Times New Roman"/>
              </a:rPr>
              <a:t> </a:t>
            </a:r>
            <a:r>
              <a:rPr sz="2400" spc="10" dirty="0">
                <a:latin typeface="Times New Roman"/>
                <a:cs typeface="Times New Roman"/>
              </a:rPr>
              <a:t>that</a:t>
            </a:r>
            <a:r>
              <a:rPr sz="2400" spc="-5" dirty="0">
                <a:latin typeface="Times New Roman"/>
                <a:cs typeface="Times New Roman"/>
              </a:rPr>
              <a:t> </a:t>
            </a:r>
            <a:r>
              <a:rPr sz="2400" spc="10" dirty="0">
                <a:latin typeface="Times New Roman"/>
                <a:cs typeface="Times New Roman"/>
              </a:rPr>
              <a:t>structure</a:t>
            </a:r>
            <a:r>
              <a:rPr sz="2400" spc="5" dirty="0">
                <a:latin typeface="Times New Roman"/>
                <a:cs typeface="Times New Roman"/>
              </a:rPr>
              <a:t> to</a:t>
            </a:r>
            <a:r>
              <a:rPr sz="2400" spc="15" dirty="0">
                <a:latin typeface="Times New Roman"/>
                <a:cs typeface="Times New Roman"/>
              </a:rPr>
              <a:t> </a:t>
            </a:r>
            <a:r>
              <a:rPr sz="2400" spc="10" dirty="0">
                <a:latin typeface="Times New Roman"/>
                <a:cs typeface="Times New Roman"/>
              </a:rPr>
              <a:t>improve</a:t>
            </a:r>
            <a:r>
              <a:rPr sz="2400" spc="-25" dirty="0">
                <a:latin typeface="Times New Roman"/>
                <a:cs typeface="Times New Roman"/>
              </a:rPr>
              <a:t> </a:t>
            </a:r>
            <a:r>
              <a:rPr sz="2400" dirty="0">
                <a:latin typeface="Times New Roman"/>
                <a:cs typeface="Times New Roman"/>
              </a:rPr>
              <a:t>its</a:t>
            </a:r>
            <a:r>
              <a:rPr sz="2400" spc="20" dirty="0">
                <a:latin typeface="Times New Roman"/>
                <a:cs typeface="Times New Roman"/>
              </a:rPr>
              <a:t> </a:t>
            </a:r>
            <a:r>
              <a:rPr sz="2400" spc="5" dirty="0">
                <a:latin typeface="Times New Roman"/>
                <a:cs typeface="Times New Roman"/>
              </a:rPr>
              <a:t>accessibility</a:t>
            </a:r>
            <a:endParaRPr sz="240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37</a:t>
            </a:fld>
            <a:endParaRPr spc="1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D229-2377-4800-9730-6C3F51E16FC6}"/>
              </a:ext>
            </a:extLst>
          </p:cNvPr>
          <p:cNvSpPr>
            <a:spLocks noGrp="1"/>
          </p:cNvSpPr>
          <p:nvPr>
            <p:ph type="title"/>
          </p:nvPr>
        </p:nvSpPr>
        <p:spPr>
          <a:xfrm>
            <a:off x="845250" y="739588"/>
            <a:ext cx="9223058" cy="538609"/>
          </a:xfrm>
        </p:spPr>
        <p:txBody>
          <a:bodyPr/>
          <a:lstStyle/>
          <a:p>
            <a:pPr algn="ctr"/>
            <a:r>
              <a:rPr lang="en-IN" dirty="0"/>
              <a:t>Chapter 2 - Aggregate Data Models</a:t>
            </a:r>
          </a:p>
        </p:txBody>
      </p:sp>
      <p:pic>
        <p:nvPicPr>
          <p:cNvPr id="4098" name="Picture 2" descr="An overview of NoSQL database types and categories">
            <a:extLst>
              <a:ext uri="{FF2B5EF4-FFF2-40B4-BE49-F238E27FC236}">
                <a16:creationId xmlns:a16="http://schemas.microsoft.com/office/drawing/2014/main" id="{6FD01C54-43F9-4312-9768-C9FA64B24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6390" y="1682059"/>
            <a:ext cx="4840779" cy="4840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2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3EAD5-F78A-EBBD-7A36-77329ED45B42}"/>
              </a:ext>
            </a:extLst>
          </p:cNvPr>
          <p:cNvPicPr>
            <a:picLocks noChangeAspect="1"/>
          </p:cNvPicPr>
          <p:nvPr/>
        </p:nvPicPr>
        <p:blipFill>
          <a:blip r:embed="rId2"/>
          <a:stretch>
            <a:fillRect/>
          </a:stretch>
        </p:blipFill>
        <p:spPr>
          <a:xfrm>
            <a:off x="-51839" y="0"/>
            <a:ext cx="10671444" cy="7562849"/>
          </a:xfrm>
          <a:prstGeom prst="rect">
            <a:avLst/>
          </a:prstGeom>
        </p:spPr>
      </p:pic>
    </p:spTree>
    <p:extLst>
      <p:ext uri="{BB962C8B-B14F-4D97-AF65-F5344CB8AC3E}">
        <p14:creationId xmlns:p14="http://schemas.microsoft.com/office/powerpoint/2010/main" val="308196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5047" y="551180"/>
            <a:ext cx="6875145" cy="629285"/>
          </a:xfrm>
          <a:prstGeom prst="rect">
            <a:avLst/>
          </a:prstGeom>
        </p:spPr>
        <p:txBody>
          <a:bodyPr vert="horz" wrap="square" lIns="0" tIns="13970" rIns="0" bIns="0" rtlCol="0">
            <a:spAutoFit/>
          </a:bodyPr>
          <a:lstStyle/>
          <a:p>
            <a:pPr marL="12700">
              <a:lnSpc>
                <a:spcPct val="100000"/>
              </a:lnSpc>
              <a:spcBef>
                <a:spcPts val="110"/>
              </a:spcBef>
            </a:pPr>
            <a:r>
              <a:rPr sz="3950" spc="5" dirty="0"/>
              <a:t>NoSQL:</a:t>
            </a:r>
            <a:r>
              <a:rPr sz="3950" spc="25" dirty="0"/>
              <a:t> </a:t>
            </a:r>
            <a:r>
              <a:rPr sz="3950" spc="5" dirty="0"/>
              <a:t>Aggregate</a:t>
            </a:r>
            <a:r>
              <a:rPr sz="3950" spc="20" dirty="0"/>
              <a:t> </a:t>
            </a:r>
            <a:r>
              <a:rPr sz="3950" spc="5" dirty="0"/>
              <a:t>data</a:t>
            </a:r>
            <a:r>
              <a:rPr sz="3950" spc="-10" dirty="0"/>
              <a:t> </a:t>
            </a:r>
            <a:r>
              <a:rPr sz="3950" dirty="0"/>
              <a:t>models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541781"/>
            <a:ext cx="8916670" cy="4921250"/>
          </a:xfrm>
          <a:prstGeom prst="rect">
            <a:avLst/>
          </a:prstGeom>
        </p:spPr>
        <p:txBody>
          <a:bodyPr vert="horz" wrap="square" lIns="0" tIns="50800" rIns="0" bIns="0" rtlCol="0">
            <a:spAutoFit/>
          </a:bodyPr>
          <a:lstStyle/>
          <a:p>
            <a:pPr marL="390525" marR="10795" indent="-378460">
              <a:lnSpc>
                <a:spcPct val="90200"/>
              </a:lnSpc>
              <a:spcBef>
                <a:spcPts val="400"/>
              </a:spcBef>
              <a:buChar char="•"/>
              <a:tabLst>
                <a:tab pos="390525" algn="l"/>
                <a:tab pos="391160" algn="l"/>
              </a:tabLst>
            </a:pPr>
            <a:r>
              <a:rPr sz="2650" spc="-5" dirty="0">
                <a:latin typeface="Times New Roman"/>
                <a:cs typeface="Times New Roman"/>
              </a:rPr>
              <a:t>Besides</a:t>
            </a:r>
            <a:r>
              <a:rPr sz="2650" spc="15" dirty="0">
                <a:latin typeface="Times New Roman"/>
                <a:cs typeface="Times New Roman"/>
              </a:rPr>
              <a:t> </a:t>
            </a:r>
            <a:r>
              <a:rPr sz="2650" spc="-10" dirty="0">
                <a:latin typeface="Times New Roman"/>
                <a:cs typeface="Times New Roman"/>
              </a:rPr>
              <a:t>Graph</a:t>
            </a:r>
            <a:r>
              <a:rPr sz="2650" spc="10" dirty="0">
                <a:latin typeface="Times New Roman"/>
                <a:cs typeface="Times New Roman"/>
              </a:rPr>
              <a:t> </a:t>
            </a:r>
            <a:r>
              <a:rPr sz="2650" spc="-5" dirty="0">
                <a:latin typeface="Times New Roman"/>
                <a:cs typeface="Times New Roman"/>
              </a:rPr>
              <a:t>databases other three</a:t>
            </a:r>
            <a:r>
              <a:rPr sz="2650" spc="-10" dirty="0">
                <a:latin typeface="Times New Roman"/>
                <a:cs typeface="Times New Roman"/>
              </a:rPr>
              <a:t> </a:t>
            </a:r>
            <a:r>
              <a:rPr sz="2650" spc="-5" dirty="0">
                <a:latin typeface="Times New Roman"/>
                <a:cs typeface="Times New Roman"/>
              </a:rPr>
              <a:t>categories</a:t>
            </a:r>
            <a:r>
              <a:rPr sz="2650" spc="-30" dirty="0">
                <a:latin typeface="Times New Roman"/>
                <a:cs typeface="Times New Roman"/>
              </a:rPr>
              <a:t> </a:t>
            </a:r>
            <a:r>
              <a:rPr sz="2650" spc="-5" dirty="0">
                <a:latin typeface="Times New Roman"/>
                <a:cs typeface="Times New Roman"/>
              </a:rPr>
              <a:t>are</a:t>
            </a:r>
            <a:r>
              <a:rPr sz="2650" spc="-10" dirty="0">
                <a:latin typeface="Times New Roman"/>
                <a:cs typeface="Times New Roman"/>
              </a:rPr>
              <a:t> </a:t>
            </a:r>
            <a:r>
              <a:rPr sz="2650" spc="-5" dirty="0">
                <a:latin typeface="Times New Roman"/>
                <a:cs typeface="Times New Roman"/>
              </a:rPr>
              <a:t>widely</a:t>
            </a:r>
            <a:r>
              <a:rPr sz="2650" spc="-10" dirty="0">
                <a:latin typeface="Times New Roman"/>
                <a:cs typeface="Times New Roman"/>
              </a:rPr>
              <a:t> </a:t>
            </a:r>
            <a:r>
              <a:rPr sz="2650" spc="-5" dirty="0">
                <a:latin typeface="Times New Roman"/>
                <a:cs typeface="Times New Roman"/>
              </a:rPr>
              <a:t>used </a:t>
            </a:r>
            <a:r>
              <a:rPr sz="2650" spc="-645" dirty="0">
                <a:latin typeface="Times New Roman"/>
                <a:cs typeface="Times New Roman"/>
              </a:rPr>
              <a:t> </a:t>
            </a:r>
            <a:r>
              <a:rPr sz="2650" dirty="0">
                <a:latin typeface="Times New Roman"/>
                <a:cs typeface="Times New Roman"/>
              </a:rPr>
              <a:t>in</a:t>
            </a:r>
            <a:r>
              <a:rPr sz="2650" spc="-15" dirty="0">
                <a:latin typeface="Times New Roman"/>
                <a:cs typeface="Times New Roman"/>
              </a:rPr>
              <a:t> </a:t>
            </a:r>
            <a:r>
              <a:rPr sz="2650" spc="-5" dirty="0">
                <a:latin typeface="Times New Roman"/>
                <a:cs typeface="Times New Roman"/>
              </a:rPr>
              <a:t>the</a:t>
            </a:r>
            <a:r>
              <a:rPr sz="2650" spc="-15" dirty="0">
                <a:latin typeface="Times New Roman"/>
                <a:cs typeface="Times New Roman"/>
              </a:rPr>
              <a:t> NoSQL</a:t>
            </a:r>
            <a:r>
              <a:rPr sz="2650" spc="-45" dirty="0">
                <a:latin typeface="Times New Roman"/>
                <a:cs typeface="Times New Roman"/>
              </a:rPr>
              <a:t> </a:t>
            </a:r>
            <a:r>
              <a:rPr sz="2650" spc="-15" dirty="0">
                <a:latin typeface="Times New Roman"/>
                <a:cs typeface="Times New Roman"/>
              </a:rPr>
              <a:t>ecosystem</a:t>
            </a:r>
            <a:r>
              <a:rPr sz="2650" spc="65" dirty="0">
                <a:latin typeface="Times New Roman"/>
                <a:cs typeface="Times New Roman"/>
              </a:rPr>
              <a:t> </a:t>
            </a:r>
            <a:r>
              <a:rPr sz="2650" dirty="0">
                <a:latin typeface="Times New Roman"/>
                <a:cs typeface="Times New Roman"/>
              </a:rPr>
              <a:t>to</a:t>
            </a:r>
            <a:r>
              <a:rPr sz="2650" spc="-15" dirty="0">
                <a:latin typeface="Times New Roman"/>
                <a:cs typeface="Times New Roman"/>
              </a:rPr>
              <a:t> </a:t>
            </a:r>
            <a:r>
              <a:rPr sz="2650" dirty="0">
                <a:latin typeface="Times New Roman"/>
                <a:cs typeface="Times New Roman"/>
              </a:rPr>
              <a:t>classify</a:t>
            </a:r>
            <a:r>
              <a:rPr sz="2650" spc="-15" dirty="0">
                <a:latin typeface="Times New Roman"/>
                <a:cs typeface="Times New Roman"/>
              </a:rPr>
              <a:t> </a:t>
            </a:r>
            <a:r>
              <a:rPr sz="2650" spc="-5" dirty="0">
                <a:latin typeface="Times New Roman"/>
                <a:cs typeface="Times New Roman"/>
              </a:rPr>
              <a:t>data</a:t>
            </a:r>
            <a:r>
              <a:rPr sz="2650" spc="-15" dirty="0">
                <a:latin typeface="Times New Roman"/>
                <a:cs typeface="Times New Roman"/>
              </a:rPr>
              <a:t> models</a:t>
            </a:r>
            <a:r>
              <a:rPr sz="2650" spc="35" dirty="0">
                <a:latin typeface="Times New Roman"/>
                <a:cs typeface="Times New Roman"/>
              </a:rPr>
              <a:t> </a:t>
            </a:r>
            <a:r>
              <a:rPr sz="2650" spc="-5" dirty="0">
                <a:latin typeface="Times New Roman"/>
                <a:cs typeface="Times New Roman"/>
              </a:rPr>
              <a:t>adopted</a:t>
            </a:r>
            <a:r>
              <a:rPr sz="2650" spc="5" dirty="0">
                <a:latin typeface="Times New Roman"/>
                <a:cs typeface="Times New Roman"/>
              </a:rPr>
              <a:t> </a:t>
            </a:r>
            <a:r>
              <a:rPr sz="2650" spc="-5" dirty="0">
                <a:latin typeface="Times New Roman"/>
                <a:cs typeface="Times New Roman"/>
              </a:rPr>
              <a:t>by </a:t>
            </a:r>
            <a:r>
              <a:rPr sz="2650" dirty="0">
                <a:latin typeface="Times New Roman"/>
                <a:cs typeface="Times New Roman"/>
              </a:rPr>
              <a:t> </a:t>
            </a:r>
            <a:r>
              <a:rPr sz="2650" spc="-15" dirty="0">
                <a:latin typeface="Times New Roman"/>
                <a:cs typeface="Times New Roman"/>
              </a:rPr>
              <a:t>NoSQL</a:t>
            </a:r>
            <a:r>
              <a:rPr sz="2650" spc="-50" dirty="0">
                <a:latin typeface="Times New Roman"/>
                <a:cs typeface="Times New Roman"/>
              </a:rPr>
              <a:t> </a:t>
            </a:r>
            <a:r>
              <a:rPr sz="2650" dirty="0">
                <a:latin typeface="Times New Roman"/>
                <a:cs typeface="Times New Roman"/>
              </a:rPr>
              <a:t>solutions:</a:t>
            </a:r>
            <a:endParaRPr sz="2650">
              <a:latin typeface="Times New Roman"/>
              <a:cs typeface="Times New Roman"/>
            </a:endParaRPr>
          </a:p>
          <a:p>
            <a:pPr marL="896619" lvl="1" indent="-378460">
              <a:lnSpc>
                <a:spcPct val="100000"/>
              </a:lnSpc>
              <a:spcBef>
                <a:spcPts val="310"/>
              </a:spcBef>
              <a:buFont typeface="Times New Roman"/>
              <a:buChar char="•"/>
              <a:tabLst>
                <a:tab pos="895985" algn="l"/>
                <a:tab pos="896619" algn="l"/>
              </a:tabLst>
            </a:pPr>
            <a:r>
              <a:rPr sz="2400" b="1" spc="15" dirty="0">
                <a:latin typeface="Times New Roman"/>
                <a:cs typeface="Times New Roman"/>
              </a:rPr>
              <a:t>key-value</a:t>
            </a:r>
            <a:endParaRPr sz="2400">
              <a:latin typeface="Times New Roman"/>
              <a:cs typeface="Times New Roman"/>
            </a:endParaRPr>
          </a:p>
          <a:p>
            <a:pPr marL="896619" lvl="1" indent="-378460">
              <a:lnSpc>
                <a:spcPct val="100000"/>
              </a:lnSpc>
              <a:spcBef>
                <a:spcPts val="335"/>
              </a:spcBef>
              <a:buFont typeface="Times New Roman"/>
              <a:buChar char="•"/>
              <a:tabLst>
                <a:tab pos="895985" algn="l"/>
                <a:tab pos="896619" algn="l"/>
              </a:tabLst>
            </a:pPr>
            <a:r>
              <a:rPr sz="2400" b="1" spc="5" dirty="0">
                <a:latin typeface="Times New Roman"/>
                <a:cs typeface="Times New Roman"/>
              </a:rPr>
              <a:t>document</a:t>
            </a:r>
            <a:endParaRPr sz="2400">
              <a:latin typeface="Times New Roman"/>
              <a:cs typeface="Times New Roman"/>
            </a:endParaRPr>
          </a:p>
          <a:p>
            <a:pPr marL="896619" lvl="1" indent="-378460">
              <a:lnSpc>
                <a:spcPct val="100000"/>
              </a:lnSpc>
              <a:spcBef>
                <a:spcPts val="315"/>
              </a:spcBef>
              <a:buFont typeface="Times New Roman"/>
              <a:buChar char="•"/>
              <a:tabLst>
                <a:tab pos="895985" algn="l"/>
                <a:tab pos="896619" algn="l"/>
              </a:tabLst>
            </a:pPr>
            <a:r>
              <a:rPr sz="2400" b="1" spc="5" dirty="0">
                <a:latin typeface="Times New Roman"/>
                <a:cs typeface="Times New Roman"/>
              </a:rPr>
              <a:t>column-family</a:t>
            </a:r>
            <a:endParaRPr sz="2400">
              <a:latin typeface="Times New Roman"/>
              <a:cs typeface="Times New Roman"/>
            </a:endParaRPr>
          </a:p>
          <a:p>
            <a:pPr marL="390525" marR="5080" indent="-378460">
              <a:lnSpc>
                <a:spcPts val="2860"/>
              </a:lnSpc>
              <a:spcBef>
                <a:spcPts val="685"/>
              </a:spcBef>
              <a:buChar char="•"/>
              <a:tabLst>
                <a:tab pos="390525" algn="l"/>
                <a:tab pos="391160" algn="l"/>
              </a:tabLst>
            </a:pPr>
            <a:r>
              <a:rPr sz="2650" spc="-10" dirty="0">
                <a:latin typeface="Times New Roman"/>
                <a:cs typeface="Times New Roman"/>
              </a:rPr>
              <a:t>They</a:t>
            </a:r>
            <a:r>
              <a:rPr sz="2650" dirty="0">
                <a:latin typeface="Times New Roman"/>
                <a:cs typeface="Times New Roman"/>
              </a:rPr>
              <a:t> </a:t>
            </a:r>
            <a:r>
              <a:rPr sz="2650" spc="-5" dirty="0">
                <a:solidFill>
                  <a:srgbClr val="009972"/>
                </a:solidFill>
                <a:latin typeface="Times New Roman"/>
                <a:cs typeface="Times New Roman"/>
              </a:rPr>
              <a:t>share</a:t>
            </a:r>
            <a:r>
              <a:rPr sz="2650" spc="-15" dirty="0">
                <a:solidFill>
                  <a:srgbClr val="009972"/>
                </a:solidFill>
                <a:latin typeface="Times New Roman"/>
                <a:cs typeface="Times New Roman"/>
              </a:rPr>
              <a:t> </a:t>
            </a:r>
            <a:r>
              <a:rPr sz="2650" spc="-5" dirty="0">
                <a:solidFill>
                  <a:srgbClr val="009972"/>
                </a:solidFill>
                <a:latin typeface="Times New Roman"/>
                <a:cs typeface="Times New Roman"/>
              </a:rPr>
              <a:t>a</a:t>
            </a:r>
            <a:r>
              <a:rPr sz="2650" spc="10" dirty="0">
                <a:solidFill>
                  <a:srgbClr val="009972"/>
                </a:solidFill>
                <a:latin typeface="Times New Roman"/>
                <a:cs typeface="Times New Roman"/>
              </a:rPr>
              <a:t> </a:t>
            </a:r>
            <a:r>
              <a:rPr sz="2650" spc="-30" dirty="0">
                <a:solidFill>
                  <a:srgbClr val="009972"/>
                </a:solidFill>
                <a:latin typeface="Times New Roman"/>
                <a:cs typeface="Times New Roman"/>
              </a:rPr>
              <a:t>common</a:t>
            </a:r>
            <a:r>
              <a:rPr sz="2650" spc="125" dirty="0">
                <a:solidFill>
                  <a:srgbClr val="009972"/>
                </a:solidFill>
                <a:latin typeface="Times New Roman"/>
                <a:cs typeface="Times New Roman"/>
              </a:rPr>
              <a:t> </a:t>
            </a:r>
            <a:r>
              <a:rPr sz="2650" dirty="0">
                <a:solidFill>
                  <a:srgbClr val="009972"/>
                </a:solidFill>
                <a:latin typeface="Times New Roman"/>
                <a:cs typeface="Times New Roman"/>
              </a:rPr>
              <a:t>characteristic</a:t>
            </a:r>
            <a:r>
              <a:rPr sz="2650" spc="-85" dirty="0">
                <a:solidFill>
                  <a:srgbClr val="009972"/>
                </a:solidFill>
                <a:latin typeface="Times New Roman"/>
                <a:cs typeface="Times New Roman"/>
              </a:rPr>
              <a:t> </a:t>
            </a:r>
            <a:r>
              <a:rPr sz="2650" spc="-5" dirty="0">
                <a:solidFill>
                  <a:srgbClr val="009972"/>
                </a:solidFill>
                <a:latin typeface="Times New Roman"/>
                <a:cs typeface="Times New Roman"/>
              </a:rPr>
              <a:t>of</a:t>
            </a:r>
            <a:r>
              <a:rPr sz="2650" spc="15" dirty="0">
                <a:solidFill>
                  <a:srgbClr val="009972"/>
                </a:solidFill>
                <a:latin typeface="Times New Roman"/>
                <a:cs typeface="Times New Roman"/>
              </a:rPr>
              <a:t> </a:t>
            </a:r>
            <a:r>
              <a:rPr sz="2650" dirty="0">
                <a:solidFill>
                  <a:srgbClr val="009972"/>
                </a:solidFill>
                <a:latin typeface="Times New Roman"/>
                <a:cs typeface="Times New Roman"/>
              </a:rPr>
              <a:t>their</a:t>
            </a:r>
            <a:r>
              <a:rPr sz="2650" spc="-30" dirty="0">
                <a:solidFill>
                  <a:srgbClr val="009972"/>
                </a:solidFill>
                <a:latin typeface="Times New Roman"/>
                <a:cs typeface="Times New Roman"/>
              </a:rPr>
              <a:t> </a:t>
            </a:r>
            <a:r>
              <a:rPr sz="2650" spc="-5" dirty="0">
                <a:solidFill>
                  <a:srgbClr val="009972"/>
                </a:solidFill>
                <a:latin typeface="Times New Roman"/>
                <a:cs typeface="Times New Roman"/>
              </a:rPr>
              <a:t>data</a:t>
            </a:r>
            <a:r>
              <a:rPr sz="2650" spc="-15" dirty="0">
                <a:solidFill>
                  <a:srgbClr val="009972"/>
                </a:solidFill>
                <a:latin typeface="Times New Roman"/>
                <a:cs typeface="Times New Roman"/>
              </a:rPr>
              <a:t> models</a:t>
            </a:r>
            <a:r>
              <a:rPr sz="2650" spc="60" dirty="0">
                <a:solidFill>
                  <a:srgbClr val="009972"/>
                </a:solidFill>
                <a:latin typeface="Times New Roman"/>
                <a:cs typeface="Times New Roman"/>
              </a:rPr>
              <a:t> </a:t>
            </a:r>
            <a:r>
              <a:rPr sz="2650" spc="-10" dirty="0">
                <a:solidFill>
                  <a:srgbClr val="009972"/>
                </a:solidFill>
                <a:latin typeface="Times New Roman"/>
                <a:cs typeface="Times New Roman"/>
              </a:rPr>
              <a:t>which </a:t>
            </a:r>
            <a:r>
              <a:rPr sz="2650" spc="-645" dirty="0">
                <a:solidFill>
                  <a:srgbClr val="009972"/>
                </a:solidFill>
                <a:latin typeface="Times New Roman"/>
                <a:cs typeface="Times New Roman"/>
              </a:rPr>
              <a:t> </a:t>
            </a:r>
            <a:r>
              <a:rPr sz="2650" spc="-15" dirty="0">
                <a:solidFill>
                  <a:srgbClr val="009972"/>
                </a:solidFill>
                <a:latin typeface="Times New Roman"/>
                <a:cs typeface="Times New Roman"/>
              </a:rPr>
              <a:t>we</a:t>
            </a:r>
            <a:r>
              <a:rPr sz="2650" spc="5" dirty="0">
                <a:solidFill>
                  <a:srgbClr val="009972"/>
                </a:solidFill>
                <a:latin typeface="Times New Roman"/>
                <a:cs typeface="Times New Roman"/>
              </a:rPr>
              <a:t> </a:t>
            </a:r>
            <a:r>
              <a:rPr sz="2650" spc="-5" dirty="0">
                <a:solidFill>
                  <a:srgbClr val="009972"/>
                </a:solidFill>
                <a:latin typeface="Times New Roman"/>
                <a:cs typeface="Times New Roman"/>
              </a:rPr>
              <a:t>will call</a:t>
            </a:r>
            <a:r>
              <a:rPr sz="2650" spc="-30" dirty="0">
                <a:solidFill>
                  <a:srgbClr val="009972"/>
                </a:solidFill>
                <a:latin typeface="Times New Roman"/>
                <a:cs typeface="Times New Roman"/>
              </a:rPr>
              <a:t> </a:t>
            </a:r>
            <a:r>
              <a:rPr sz="2650" b="1" spc="-10" dirty="0">
                <a:solidFill>
                  <a:srgbClr val="009972"/>
                </a:solidFill>
                <a:latin typeface="Times New Roman"/>
                <a:cs typeface="Times New Roman"/>
              </a:rPr>
              <a:t>aggregate</a:t>
            </a:r>
            <a:r>
              <a:rPr sz="2650" b="1" spc="10" dirty="0">
                <a:solidFill>
                  <a:srgbClr val="009972"/>
                </a:solidFill>
                <a:latin typeface="Times New Roman"/>
                <a:cs typeface="Times New Roman"/>
              </a:rPr>
              <a:t> </a:t>
            </a:r>
            <a:r>
              <a:rPr sz="2650" b="1" spc="-5" dirty="0">
                <a:solidFill>
                  <a:srgbClr val="009972"/>
                </a:solidFill>
                <a:latin typeface="Times New Roman"/>
                <a:cs typeface="Times New Roman"/>
              </a:rPr>
              <a:t>orientation</a:t>
            </a:r>
            <a:r>
              <a:rPr sz="2650" spc="-5" dirty="0">
                <a:solidFill>
                  <a:srgbClr val="009972"/>
                </a:solidFill>
                <a:latin typeface="Times New Roman"/>
                <a:cs typeface="Times New Roman"/>
              </a:rPr>
              <a:t>[SaFo13]</a:t>
            </a:r>
            <a:endParaRPr sz="2650">
              <a:latin typeface="Times New Roman"/>
              <a:cs typeface="Times New Roman"/>
            </a:endParaRPr>
          </a:p>
          <a:p>
            <a:pPr marL="896619" marR="222250" lvl="1" indent="-378460">
              <a:lnSpc>
                <a:spcPts val="2620"/>
              </a:lnSpc>
              <a:spcBef>
                <a:spcPts val="595"/>
              </a:spcBef>
              <a:buChar char="•"/>
              <a:tabLst>
                <a:tab pos="895985" algn="l"/>
                <a:tab pos="896619" algn="l"/>
              </a:tabLst>
            </a:pPr>
            <a:r>
              <a:rPr sz="2400" spc="10" dirty="0">
                <a:latin typeface="Times New Roman"/>
                <a:cs typeface="Times New Roman"/>
              </a:rPr>
              <a:t>Aggregate </a:t>
            </a:r>
            <a:r>
              <a:rPr sz="2400" spc="5" dirty="0">
                <a:latin typeface="Times New Roman"/>
                <a:cs typeface="Times New Roman"/>
              </a:rPr>
              <a:t>is </a:t>
            </a:r>
            <a:r>
              <a:rPr sz="2400" spc="10" dirty="0">
                <a:latin typeface="Times New Roman"/>
                <a:cs typeface="Times New Roman"/>
              </a:rPr>
              <a:t>a term that comes from Domain-Driven Design </a:t>
            </a:r>
            <a:r>
              <a:rPr sz="2400" spc="15" dirty="0">
                <a:latin typeface="Times New Roman"/>
                <a:cs typeface="Times New Roman"/>
              </a:rPr>
              <a:t> </a:t>
            </a:r>
            <a:r>
              <a:rPr sz="2400" spc="10" dirty="0">
                <a:latin typeface="Times New Roman"/>
                <a:cs typeface="Times New Roman"/>
              </a:rPr>
              <a:t>(DDD) </a:t>
            </a:r>
            <a:r>
              <a:rPr sz="2400" dirty="0">
                <a:latin typeface="Times New Roman"/>
                <a:cs typeface="Times New Roman"/>
              </a:rPr>
              <a:t>(</a:t>
            </a:r>
            <a:r>
              <a:rPr sz="2400" dirty="0">
                <a:latin typeface="Times New Roman"/>
                <a:cs typeface="Times New Roman"/>
                <a:hlinkClick r:id="rId2"/>
              </a:rPr>
              <a:t>http://dddcommunity.org/). </a:t>
            </a:r>
            <a:r>
              <a:rPr sz="2400" spc="10" dirty="0">
                <a:latin typeface="Times New Roman"/>
                <a:cs typeface="Times New Roman"/>
              </a:rPr>
              <a:t>In DDD, an aggregate </a:t>
            </a:r>
            <a:r>
              <a:rPr sz="2400" spc="5" dirty="0">
                <a:latin typeface="Times New Roman"/>
                <a:cs typeface="Times New Roman"/>
              </a:rPr>
              <a:t>is </a:t>
            </a:r>
            <a:r>
              <a:rPr sz="2400" spc="10" dirty="0">
                <a:latin typeface="Times New Roman"/>
                <a:cs typeface="Times New Roman"/>
              </a:rPr>
              <a:t>a </a:t>
            </a:r>
            <a:r>
              <a:rPr sz="2400" spc="15" dirty="0">
                <a:latin typeface="Times New Roman"/>
                <a:cs typeface="Times New Roman"/>
              </a:rPr>
              <a:t> </a:t>
            </a:r>
            <a:r>
              <a:rPr sz="2400" spc="5" dirty="0">
                <a:latin typeface="Times New Roman"/>
                <a:cs typeface="Times New Roman"/>
              </a:rPr>
              <a:t>collection </a:t>
            </a:r>
            <a:r>
              <a:rPr sz="2400" spc="15" dirty="0">
                <a:latin typeface="Times New Roman"/>
                <a:cs typeface="Times New Roman"/>
              </a:rPr>
              <a:t>of </a:t>
            </a:r>
            <a:r>
              <a:rPr sz="2400" spc="5" dirty="0">
                <a:latin typeface="Times New Roman"/>
                <a:cs typeface="Times New Roman"/>
              </a:rPr>
              <a:t>related </a:t>
            </a:r>
            <a:r>
              <a:rPr sz="2400" spc="10" dirty="0">
                <a:latin typeface="Times New Roman"/>
                <a:cs typeface="Times New Roman"/>
              </a:rPr>
              <a:t>objects that we </a:t>
            </a:r>
            <a:r>
              <a:rPr sz="2400" spc="5" dirty="0">
                <a:latin typeface="Times New Roman"/>
                <a:cs typeface="Times New Roman"/>
              </a:rPr>
              <a:t>wish to treat </a:t>
            </a:r>
            <a:r>
              <a:rPr sz="2400" spc="10" dirty="0">
                <a:latin typeface="Times New Roman"/>
                <a:cs typeface="Times New Roman"/>
              </a:rPr>
              <a:t>as a unit. In </a:t>
            </a:r>
            <a:r>
              <a:rPr sz="2400" spc="15" dirty="0">
                <a:latin typeface="Times New Roman"/>
                <a:cs typeface="Times New Roman"/>
              </a:rPr>
              <a:t> </a:t>
            </a:r>
            <a:r>
              <a:rPr sz="2400" dirty="0">
                <a:latin typeface="Times New Roman"/>
                <a:cs typeface="Times New Roman"/>
              </a:rPr>
              <a:t>particular, </a:t>
            </a:r>
            <a:r>
              <a:rPr sz="2400" dirty="0">
                <a:solidFill>
                  <a:srgbClr val="FF0000"/>
                </a:solidFill>
                <a:latin typeface="Times New Roman"/>
                <a:cs typeface="Times New Roman"/>
              </a:rPr>
              <a:t>it </a:t>
            </a:r>
            <a:r>
              <a:rPr sz="2400" spc="5" dirty="0">
                <a:solidFill>
                  <a:srgbClr val="FF0000"/>
                </a:solidFill>
                <a:latin typeface="Times New Roman"/>
                <a:cs typeface="Times New Roman"/>
              </a:rPr>
              <a:t>is </a:t>
            </a:r>
            <a:r>
              <a:rPr sz="2400" spc="10" dirty="0">
                <a:solidFill>
                  <a:srgbClr val="FF0000"/>
                </a:solidFill>
                <a:latin typeface="Times New Roman"/>
                <a:cs typeface="Times New Roman"/>
              </a:rPr>
              <a:t>a unit </a:t>
            </a:r>
            <a:r>
              <a:rPr sz="2400" spc="5" dirty="0">
                <a:solidFill>
                  <a:srgbClr val="FF0000"/>
                </a:solidFill>
                <a:latin typeface="Times New Roman"/>
                <a:cs typeface="Times New Roman"/>
              </a:rPr>
              <a:t>for </a:t>
            </a:r>
            <a:r>
              <a:rPr sz="2400" spc="10" dirty="0">
                <a:solidFill>
                  <a:srgbClr val="FF0000"/>
                </a:solidFill>
                <a:latin typeface="Times New Roman"/>
                <a:cs typeface="Times New Roman"/>
              </a:rPr>
              <a:t>data manipulation </a:t>
            </a:r>
            <a:r>
              <a:rPr sz="2400" spc="15" dirty="0">
                <a:solidFill>
                  <a:srgbClr val="FF0000"/>
                </a:solidFill>
                <a:latin typeface="Times New Roman"/>
                <a:cs typeface="Times New Roman"/>
              </a:rPr>
              <a:t>and </a:t>
            </a:r>
            <a:r>
              <a:rPr sz="2400" spc="10" dirty="0">
                <a:solidFill>
                  <a:srgbClr val="FF0000"/>
                </a:solidFill>
                <a:latin typeface="Times New Roman"/>
                <a:cs typeface="Times New Roman"/>
              </a:rPr>
              <a:t>management </a:t>
            </a:r>
            <a:r>
              <a:rPr sz="2400" spc="15" dirty="0">
                <a:solidFill>
                  <a:srgbClr val="FF0000"/>
                </a:solidFill>
                <a:latin typeface="Times New Roman"/>
                <a:cs typeface="Times New Roman"/>
              </a:rPr>
              <a:t>of </a:t>
            </a:r>
            <a:r>
              <a:rPr sz="2400" spc="-585" dirty="0">
                <a:solidFill>
                  <a:srgbClr val="FF0000"/>
                </a:solidFill>
                <a:latin typeface="Times New Roman"/>
                <a:cs typeface="Times New Roman"/>
              </a:rPr>
              <a:t> </a:t>
            </a:r>
            <a:r>
              <a:rPr sz="2400" spc="10" dirty="0">
                <a:solidFill>
                  <a:srgbClr val="FF0000"/>
                </a:solidFill>
                <a:latin typeface="Times New Roman"/>
                <a:cs typeface="Times New Roman"/>
              </a:rPr>
              <a:t>consistency</a:t>
            </a:r>
            <a:endParaRPr sz="2400">
              <a:latin typeface="Times New Roman"/>
              <a:cs typeface="Times New Roman"/>
            </a:endParaRPr>
          </a:p>
        </p:txBody>
      </p:sp>
      <p:sp>
        <p:nvSpPr>
          <p:cNvPr id="6" name="object 6"/>
          <p:cNvSpPr txBox="1"/>
          <p:nvPr/>
        </p:nvSpPr>
        <p:spPr>
          <a:xfrm>
            <a:off x="9393828" y="6962347"/>
            <a:ext cx="173990" cy="220979"/>
          </a:xfrm>
          <a:prstGeom prst="rect">
            <a:avLst/>
          </a:prstGeom>
        </p:spPr>
        <p:txBody>
          <a:bodyPr vert="horz" wrap="square" lIns="0" tIns="0" rIns="0" bIns="0" rtlCol="0">
            <a:spAutoFit/>
          </a:bodyPr>
          <a:lstStyle/>
          <a:p>
            <a:pPr marL="38100">
              <a:lnSpc>
                <a:spcPts val="1565"/>
              </a:lnSpc>
            </a:pPr>
            <a:fld id="{81D60167-4931-47E6-BA6A-407CBD079E47}" type="slidenum">
              <a:rPr sz="1500" spc="15" dirty="0">
                <a:latin typeface="Times New Roman"/>
                <a:cs typeface="Times New Roman"/>
              </a:rPr>
              <a:t>4</a:t>
            </a:fld>
            <a:endParaRPr sz="150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BA7E59-434B-C60C-F4CC-E35CF152166E}"/>
              </a:ext>
            </a:extLst>
          </p:cNvPr>
          <p:cNvPicPr>
            <a:picLocks noChangeAspect="1"/>
          </p:cNvPicPr>
          <p:nvPr/>
        </p:nvPicPr>
        <p:blipFill>
          <a:blip r:embed="rId2"/>
          <a:stretch>
            <a:fillRect/>
          </a:stretch>
        </p:blipFill>
        <p:spPr>
          <a:xfrm>
            <a:off x="-63500" y="0"/>
            <a:ext cx="10687050" cy="7562850"/>
          </a:xfrm>
          <a:prstGeom prst="rect">
            <a:avLst/>
          </a:prstGeom>
        </p:spPr>
      </p:pic>
    </p:spTree>
    <p:extLst>
      <p:ext uri="{BB962C8B-B14F-4D97-AF65-F5344CB8AC3E}">
        <p14:creationId xmlns:p14="http://schemas.microsoft.com/office/powerpoint/2010/main" val="1248812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D03BA-F276-C1BF-5377-7890FE0CACFE}"/>
              </a:ext>
            </a:extLst>
          </p:cNvPr>
          <p:cNvPicPr>
            <a:picLocks noChangeAspect="1"/>
          </p:cNvPicPr>
          <p:nvPr/>
        </p:nvPicPr>
        <p:blipFill>
          <a:blip r:embed="rId2"/>
          <a:stretch>
            <a:fillRect/>
          </a:stretch>
        </p:blipFill>
        <p:spPr>
          <a:xfrm>
            <a:off x="0" y="-1"/>
            <a:ext cx="10584040" cy="7562851"/>
          </a:xfrm>
          <a:prstGeom prst="rect">
            <a:avLst/>
          </a:prstGeom>
        </p:spPr>
      </p:pic>
    </p:spTree>
    <p:extLst>
      <p:ext uri="{BB962C8B-B14F-4D97-AF65-F5344CB8AC3E}">
        <p14:creationId xmlns:p14="http://schemas.microsoft.com/office/powerpoint/2010/main" val="581270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A17BD-B417-45F6-A770-2C37DDD4077A}"/>
              </a:ext>
            </a:extLst>
          </p:cNvPr>
          <p:cNvSpPr>
            <a:spLocks noGrp="1"/>
          </p:cNvSpPr>
          <p:nvPr>
            <p:ph idx="1"/>
          </p:nvPr>
        </p:nvSpPr>
        <p:spPr>
          <a:xfrm>
            <a:off x="459972" y="1140671"/>
            <a:ext cx="10068327" cy="5231553"/>
          </a:xfrm>
        </p:spPr>
        <p:txBody>
          <a:bodyPr>
            <a:normAutofit fontScale="92500" lnSpcReduction="10000"/>
          </a:bodyPr>
          <a:lstStyle/>
          <a:p>
            <a:pPr algn="just"/>
            <a:r>
              <a:rPr lang="en-US" b="0" i="0" dirty="0">
                <a:solidFill>
                  <a:srgbClr val="0070C0"/>
                </a:solidFill>
                <a:effectLst/>
                <a:latin typeface="roboto" panose="02000000000000000000" pitchFamily="2" charset="0"/>
              </a:rPr>
              <a:t>Non-relational database models can broadly be classified into four categories:</a:t>
            </a:r>
          </a:p>
          <a:p>
            <a:pPr algn="just"/>
            <a:endParaRPr lang="en-US" sz="1500" b="0" i="0" dirty="0">
              <a:solidFill>
                <a:srgbClr val="0070C0"/>
              </a:solidFill>
              <a:effectLst/>
              <a:latin typeface="roboto" panose="02000000000000000000" pitchFamily="2" charset="0"/>
            </a:endParaRPr>
          </a:p>
          <a:p>
            <a:pPr algn="just">
              <a:buFont typeface="Arial" panose="020B0604020202020204" pitchFamily="34" charset="0"/>
              <a:buChar char="•"/>
            </a:pPr>
            <a:r>
              <a:rPr lang="en-US" b="0" i="0" dirty="0">
                <a:solidFill>
                  <a:srgbClr val="404040"/>
                </a:solidFill>
                <a:effectLst/>
                <a:latin typeface="roboto" panose="02000000000000000000" pitchFamily="2" charset="0"/>
              </a:rPr>
              <a:t> A </a:t>
            </a:r>
            <a:r>
              <a:rPr lang="en-US" b="1" i="0" dirty="0">
                <a:solidFill>
                  <a:srgbClr val="404040"/>
                </a:solidFill>
                <a:effectLst/>
                <a:latin typeface="roboto" panose="02000000000000000000" pitchFamily="2" charset="0"/>
              </a:rPr>
              <a:t>key-value store</a:t>
            </a:r>
            <a:r>
              <a:rPr lang="en-US" b="0" i="0" dirty="0">
                <a:solidFill>
                  <a:srgbClr val="404040"/>
                </a:solidFill>
                <a:effectLst/>
                <a:latin typeface="roboto" panose="02000000000000000000" pitchFamily="2" charset="0"/>
              </a:rPr>
              <a:t> allows you to store any type of data under a unique key.</a:t>
            </a:r>
          </a:p>
          <a:p>
            <a:pPr algn="just"/>
            <a:endParaRPr lang="en-US" sz="1500" b="0" i="0" dirty="0">
              <a:solidFill>
                <a:srgbClr val="404040"/>
              </a:solidFill>
              <a:effectLst/>
              <a:latin typeface="roboto" panose="02000000000000000000" pitchFamily="2" charset="0"/>
            </a:endParaRPr>
          </a:p>
          <a:p>
            <a:pPr algn="just">
              <a:buFont typeface="Arial" panose="020B0604020202020204" pitchFamily="34" charset="0"/>
              <a:buChar char="•"/>
            </a:pPr>
            <a:r>
              <a:rPr lang="en-US" b="0" i="0" dirty="0">
                <a:solidFill>
                  <a:srgbClr val="404040"/>
                </a:solidFill>
                <a:effectLst/>
                <a:latin typeface="roboto" panose="02000000000000000000" pitchFamily="2" charset="0"/>
              </a:rPr>
              <a:t> A </a:t>
            </a:r>
            <a:r>
              <a:rPr lang="en-US" b="1" dirty="0">
                <a:solidFill>
                  <a:srgbClr val="404040"/>
                </a:solidFill>
                <a:latin typeface="roboto" panose="02000000000000000000" pitchFamily="2" charset="0"/>
              </a:rPr>
              <a:t>document database </a:t>
            </a:r>
            <a:r>
              <a:rPr lang="en-US" b="0" i="0" dirty="0">
                <a:solidFill>
                  <a:srgbClr val="404040"/>
                </a:solidFill>
                <a:effectLst/>
                <a:latin typeface="roboto" panose="02000000000000000000" pitchFamily="2" charset="0"/>
              </a:rPr>
              <a:t>uses a similar approach by aggregating different data types within a single JSON or XML document.</a:t>
            </a:r>
          </a:p>
          <a:p>
            <a:pPr algn="just"/>
            <a:endParaRPr lang="en-US" sz="1500" b="0" i="0" dirty="0">
              <a:solidFill>
                <a:srgbClr val="404040"/>
              </a:solidFill>
              <a:effectLst/>
              <a:latin typeface="roboto" panose="02000000000000000000" pitchFamily="2" charset="0"/>
            </a:endParaRPr>
          </a:p>
          <a:p>
            <a:pPr algn="just">
              <a:buFont typeface="Arial" panose="020B0604020202020204" pitchFamily="34" charset="0"/>
              <a:buChar char="•"/>
            </a:pPr>
            <a:r>
              <a:rPr lang="en-US" b="1" i="0" dirty="0">
                <a:solidFill>
                  <a:srgbClr val="404040"/>
                </a:solidFill>
                <a:effectLst/>
                <a:latin typeface="roboto" panose="02000000000000000000" pitchFamily="2" charset="0"/>
              </a:rPr>
              <a:t> Column-based</a:t>
            </a:r>
            <a:r>
              <a:rPr lang="en-US" b="0" i="0" dirty="0">
                <a:solidFill>
                  <a:srgbClr val="404040"/>
                </a:solidFill>
                <a:effectLst/>
                <a:latin typeface="roboto" panose="02000000000000000000" pitchFamily="2" charset="0"/>
              </a:rPr>
              <a:t> bases store data under a column of your choice.</a:t>
            </a:r>
          </a:p>
          <a:p>
            <a:pPr algn="just"/>
            <a:endParaRPr lang="en-US" sz="1500" b="0" i="0" dirty="0">
              <a:solidFill>
                <a:srgbClr val="404040"/>
              </a:solidFill>
              <a:effectLst/>
              <a:latin typeface="roboto" panose="02000000000000000000" pitchFamily="2" charset="0"/>
            </a:endParaRPr>
          </a:p>
          <a:p>
            <a:pPr algn="just">
              <a:buFont typeface="Arial" panose="020B0604020202020204" pitchFamily="34" charset="0"/>
              <a:buChar char="•"/>
            </a:pPr>
            <a:r>
              <a:rPr lang="en-US" b="1" dirty="0">
                <a:solidFill>
                  <a:srgbClr val="404040"/>
                </a:solidFill>
                <a:latin typeface="roboto" panose="02000000000000000000" pitchFamily="2" charset="0"/>
              </a:rPr>
              <a:t> Graph databases </a:t>
            </a:r>
            <a:r>
              <a:rPr lang="en-US" b="0" i="0" dirty="0">
                <a:solidFill>
                  <a:srgbClr val="404040"/>
                </a:solidFill>
                <a:effectLst/>
                <a:latin typeface="roboto" panose="02000000000000000000" pitchFamily="2" charset="0"/>
              </a:rPr>
              <a:t>establish edges and properties for nodes that represent data elements.</a:t>
            </a:r>
          </a:p>
          <a:p>
            <a:pPr algn="just"/>
            <a:endParaRPr lang="en-IN" dirty="0"/>
          </a:p>
        </p:txBody>
      </p:sp>
    </p:spTree>
    <p:extLst>
      <p:ext uri="{BB962C8B-B14F-4D97-AF65-F5344CB8AC3E}">
        <p14:creationId xmlns:p14="http://schemas.microsoft.com/office/powerpoint/2010/main" val="2875267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1CCE-D381-4A30-94D9-DA0C44710E8C}"/>
              </a:ext>
            </a:extLst>
          </p:cNvPr>
          <p:cNvSpPr>
            <a:spLocks noGrp="1"/>
          </p:cNvSpPr>
          <p:nvPr>
            <p:ph type="title"/>
          </p:nvPr>
        </p:nvSpPr>
        <p:spPr>
          <a:xfrm>
            <a:off x="2298700" y="504825"/>
            <a:ext cx="6561356" cy="1102995"/>
          </a:xfrm>
        </p:spPr>
        <p:txBody>
          <a:bodyPr>
            <a:normAutofit/>
          </a:bodyPr>
          <a:lstStyle/>
          <a:p>
            <a:pPr algn="ctr"/>
            <a:r>
              <a:rPr lang="en-US" sz="3158" dirty="0">
                <a:solidFill>
                  <a:srgbClr val="000000"/>
                </a:solidFill>
                <a:latin typeface="poppins" panose="020B0502040204020203" pitchFamily="2" charset="0"/>
              </a:rPr>
              <a:t>Key-Value Databases</a:t>
            </a:r>
            <a:endParaRPr lang="en-IN" sz="3158" dirty="0"/>
          </a:p>
        </p:txBody>
      </p:sp>
      <p:sp>
        <p:nvSpPr>
          <p:cNvPr id="3" name="Content Placeholder 2">
            <a:extLst>
              <a:ext uri="{FF2B5EF4-FFF2-40B4-BE49-F238E27FC236}">
                <a16:creationId xmlns:a16="http://schemas.microsoft.com/office/drawing/2014/main" id="{180C86D8-609D-4B30-A336-3E990EB3D12C}"/>
              </a:ext>
            </a:extLst>
          </p:cNvPr>
          <p:cNvSpPr>
            <a:spLocks noGrp="1"/>
          </p:cNvSpPr>
          <p:nvPr>
            <p:ph idx="1"/>
          </p:nvPr>
        </p:nvSpPr>
        <p:spPr>
          <a:xfrm>
            <a:off x="165100" y="1495425"/>
            <a:ext cx="10363200" cy="5247590"/>
          </a:xfrm>
        </p:spPr>
        <p:txBody>
          <a:bodyPr/>
          <a:lstStyle/>
          <a:p>
            <a:pPr marL="457200" indent="-457200" algn="l">
              <a:buFont typeface="Arial" panose="020B0604020202020204" pitchFamily="34" charset="0"/>
              <a:buChar char="•"/>
            </a:pPr>
            <a:r>
              <a:rPr lang="en-US" b="0" i="0" dirty="0">
                <a:solidFill>
                  <a:srgbClr val="404040"/>
                </a:solidFill>
                <a:effectLst/>
                <a:latin typeface="roboto" panose="02000000000000000000" pitchFamily="2" charset="0"/>
              </a:rPr>
              <a:t>Key-value databases, sometimes referred to as key-value stores, use the simplest data model – the pairing of a key and a value. </a:t>
            </a:r>
          </a:p>
          <a:p>
            <a:pPr marL="457200" indent="-457200" algn="l">
              <a:buFont typeface="Arial" panose="020B0604020202020204" pitchFamily="34" charset="0"/>
              <a:buChar char="•"/>
            </a:pPr>
            <a:r>
              <a:rPr lang="en-US" b="0" i="0" dirty="0">
                <a:solidFill>
                  <a:srgbClr val="404040"/>
                </a:solidFill>
                <a:effectLst/>
                <a:latin typeface="roboto" panose="02000000000000000000" pitchFamily="2" charset="0"/>
              </a:rPr>
              <a:t>An application retrieves the value using the unique key.</a:t>
            </a:r>
          </a:p>
          <a:p>
            <a:pPr marL="457200" indent="-457200" algn="l">
              <a:buFont typeface="Arial" panose="020B0604020202020204" pitchFamily="34" charset="0"/>
              <a:buChar char="•"/>
            </a:pPr>
            <a:r>
              <a:rPr lang="en-US" b="0" i="0" dirty="0">
                <a:solidFill>
                  <a:srgbClr val="404040"/>
                </a:solidFill>
                <a:effectLst/>
                <a:latin typeface="roboto" panose="02000000000000000000" pitchFamily="2" charset="0"/>
              </a:rPr>
              <a:t>The value can contain any data structure or type. </a:t>
            </a:r>
          </a:p>
          <a:p>
            <a:pPr marL="457200" indent="-457200" algn="l">
              <a:buFont typeface="Arial" panose="020B0604020202020204" pitchFamily="34" charset="0"/>
              <a:buChar char="•"/>
            </a:pPr>
            <a:r>
              <a:rPr lang="en-US" b="0" i="0" dirty="0">
                <a:solidFill>
                  <a:srgbClr val="404040"/>
                </a:solidFill>
                <a:effectLst/>
                <a:latin typeface="roboto" panose="02000000000000000000" pitchFamily="2" charset="0"/>
              </a:rPr>
              <a:t>It is </a:t>
            </a:r>
            <a:r>
              <a:rPr lang="en-US" b="0" i="0" dirty="0">
                <a:solidFill>
                  <a:srgbClr val="0070C0"/>
                </a:solidFill>
                <a:effectLst/>
                <a:latin typeface="roboto" panose="02000000000000000000" pitchFamily="2" charset="0"/>
              </a:rPr>
              <a:t>up to the application </a:t>
            </a:r>
            <a:r>
              <a:rPr lang="en-US" b="0" i="0" dirty="0">
                <a:solidFill>
                  <a:srgbClr val="404040"/>
                </a:solidFill>
                <a:effectLst/>
                <a:latin typeface="roboto" panose="02000000000000000000" pitchFamily="2" charset="0"/>
              </a:rPr>
              <a:t>trying to access the data to understand the content.</a:t>
            </a:r>
          </a:p>
          <a:p>
            <a:pPr algn="l"/>
            <a:endParaRPr lang="en-US" b="0" i="0" dirty="0">
              <a:solidFill>
                <a:srgbClr val="404040"/>
              </a:solidFill>
              <a:effectLst/>
              <a:latin typeface="roboto" panose="02000000000000000000" pitchFamily="2" charset="0"/>
            </a:endParaRPr>
          </a:p>
          <a:p>
            <a:pPr algn="l"/>
            <a:r>
              <a:rPr lang="en-US" b="0" i="0" dirty="0">
                <a:solidFill>
                  <a:srgbClr val="404040"/>
                </a:solidFill>
                <a:effectLst/>
                <a:latin typeface="roboto" panose="02000000000000000000" pitchFamily="2" charset="0"/>
              </a:rPr>
              <a:t>Examples of key-value databases include </a:t>
            </a:r>
            <a:r>
              <a:rPr lang="en-US" b="1" i="0" u="none" strike="noStrike" dirty="0">
                <a:effectLst/>
                <a:latin typeface="roboto" panose="02000000000000000000" pitchFamily="2" charset="0"/>
              </a:rPr>
              <a:t>Redis</a:t>
            </a:r>
            <a:r>
              <a:rPr lang="en-US" b="0" i="0" dirty="0">
                <a:solidFill>
                  <a:srgbClr val="404040"/>
                </a:solidFill>
                <a:effectLst/>
                <a:latin typeface="roboto" panose="02000000000000000000" pitchFamily="2" charset="0"/>
              </a:rPr>
              <a:t>, </a:t>
            </a:r>
            <a:r>
              <a:rPr lang="en-US" b="1" i="0" dirty="0" err="1">
                <a:solidFill>
                  <a:srgbClr val="404040"/>
                </a:solidFill>
                <a:effectLst/>
                <a:latin typeface="roboto" panose="02000000000000000000" pitchFamily="2" charset="0"/>
              </a:rPr>
              <a:t>Riak</a:t>
            </a:r>
            <a:r>
              <a:rPr lang="en-US" b="0" i="0" dirty="0">
                <a:solidFill>
                  <a:srgbClr val="404040"/>
                </a:solidFill>
                <a:effectLst/>
                <a:latin typeface="roboto" panose="02000000000000000000" pitchFamily="2" charset="0"/>
              </a:rPr>
              <a:t>, </a:t>
            </a:r>
            <a:r>
              <a:rPr lang="en-US" b="1" i="0" dirty="0">
                <a:solidFill>
                  <a:srgbClr val="404040"/>
                </a:solidFill>
                <a:effectLst/>
                <a:latin typeface="roboto" panose="02000000000000000000" pitchFamily="2" charset="0"/>
              </a:rPr>
              <a:t>Aerospike</a:t>
            </a:r>
            <a:r>
              <a:rPr lang="en-US" b="0" i="0" dirty="0">
                <a:solidFill>
                  <a:srgbClr val="404040"/>
                </a:solidFill>
                <a:effectLst/>
                <a:latin typeface="roboto" panose="02000000000000000000" pitchFamily="2" charset="0"/>
              </a:rPr>
              <a:t>, and </a:t>
            </a:r>
            <a:r>
              <a:rPr lang="en-US" b="1" i="0" dirty="0">
                <a:solidFill>
                  <a:srgbClr val="404040"/>
                </a:solidFill>
                <a:effectLst/>
                <a:latin typeface="roboto" panose="02000000000000000000" pitchFamily="2" charset="0"/>
              </a:rPr>
              <a:t>Oracle NoSQL</a:t>
            </a:r>
            <a:r>
              <a:rPr lang="en-US" b="0" i="0" dirty="0">
                <a:solidFill>
                  <a:srgbClr val="404040"/>
                </a:solidFill>
                <a:effectLst/>
                <a:latin typeface="roboto" panose="02000000000000000000" pitchFamily="2" charset="0"/>
              </a:rPr>
              <a:t>.</a:t>
            </a:r>
          </a:p>
          <a:p>
            <a:endParaRPr lang="en-IN" dirty="0"/>
          </a:p>
        </p:txBody>
      </p:sp>
    </p:spTree>
    <p:extLst>
      <p:ext uri="{BB962C8B-B14F-4D97-AF65-F5344CB8AC3E}">
        <p14:creationId xmlns:p14="http://schemas.microsoft.com/office/powerpoint/2010/main" val="4215853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A45E-C66E-2B17-C722-563E47FCBA32}"/>
              </a:ext>
            </a:extLst>
          </p:cNvPr>
          <p:cNvPicPr>
            <a:picLocks noChangeAspect="1"/>
          </p:cNvPicPr>
          <p:nvPr/>
        </p:nvPicPr>
        <p:blipFill>
          <a:blip r:embed="rId2"/>
          <a:stretch>
            <a:fillRect/>
          </a:stretch>
        </p:blipFill>
        <p:spPr>
          <a:xfrm>
            <a:off x="0" y="4083"/>
            <a:ext cx="10693400" cy="7558768"/>
          </a:xfrm>
          <a:prstGeom prst="rect">
            <a:avLst/>
          </a:prstGeom>
        </p:spPr>
      </p:pic>
    </p:spTree>
    <p:extLst>
      <p:ext uri="{BB962C8B-B14F-4D97-AF65-F5344CB8AC3E}">
        <p14:creationId xmlns:p14="http://schemas.microsoft.com/office/powerpoint/2010/main" val="2995940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E2E-7AA7-466E-BBEC-2EED82D32D1E}"/>
              </a:ext>
            </a:extLst>
          </p:cNvPr>
          <p:cNvSpPr>
            <a:spLocks noGrp="1"/>
          </p:cNvSpPr>
          <p:nvPr>
            <p:ph type="title"/>
          </p:nvPr>
        </p:nvSpPr>
        <p:spPr>
          <a:xfrm>
            <a:off x="816181" y="510876"/>
            <a:ext cx="9223058" cy="1162629"/>
          </a:xfrm>
        </p:spPr>
        <p:txBody>
          <a:bodyPr>
            <a:normAutofit/>
          </a:bodyPr>
          <a:lstStyle/>
          <a:p>
            <a:pPr algn="ctr"/>
            <a:r>
              <a:rPr lang="en-US" sz="2807" dirty="0">
                <a:solidFill>
                  <a:srgbClr val="000000"/>
                </a:solidFill>
                <a:latin typeface="poppins" panose="00000500000000000000" pitchFamily="2" charset="0"/>
              </a:rPr>
              <a:t>Document Databases</a:t>
            </a:r>
            <a:endParaRPr lang="en-IN" sz="2807" dirty="0"/>
          </a:p>
        </p:txBody>
      </p:sp>
      <p:sp>
        <p:nvSpPr>
          <p:cNvPr id="3" name="Content Placeholder 2">
            <a:extLst>
              <a:ext uri="{FF2B5EF4-FFF2-40B4-BE49-F238E27FC236}">
                <a16:creationId xmlns:a16="http://schemas.microsoft.com/office/drawing/2014/main" id="{1044E63B-1034-4702-B205-A0E45B585B31}"/>
              </a:ext>
            </a:extLst>
          </p:cNvPr>
          <p:cNvSpPr>
            <a:spLocks noGrp="1"/>
          </p:cNvSpPr>
          <p:nvPr>
            <p:ph idx="1"/>
          </p:nvPr>
        </p:nvSpPr>
        <p:spPr>
          <a:xfrm>
            <a:off x="93099" y="1266825"/>
            <a:ext cx="5844436" cy="4690849"/>
          </a:xfrm>
        </p:spPr>
        <p:txBody>
          <a:bodyPr>
            <a:normAutofit lnSpcReduction="10000"/>
          </a:bodyPr>
          <a:lstStyle/>
          <a:p>
            <a:pPr marL="342900" indent="-342900" algn="just">
              <a:buFont typeface="Arial" panose="020B0604020202020204" pitchFamily="34" charset="0"/>
              <a:buChar char="•"/>
            </a:pPr>
            <a:r>
              <a:rPr lang="en-US" sz="2105" dirty="0">
                <a:solidFill>
                  <a:srgbClr val="404040"/>
                </a:solidFill>
                <a:latin typeface="roboto" panose="02000000000000000000" pitchFamily="2" charset="0"/>
              </a:rPr>
              <a:t>Document databases store partially structured data in documents, using JSON, BSON, XML, or other formats. </a:t>
            </a:r>
          </a:p>
          <a:p>
            <a:pPr marL="342900" indent="-342900" algn="just">
              <a:buFont typeface="Arial" panose="020B0604020202020204" pitchFamily="34" charset="0"/>
              <a:buChar char="•"/>
            </a:pPr>
            <a:r>
              <a:rPr lang="en-US" sz="2105" dirty="0">
                <a:solidFill>
                  <a:srgbClr val="404040"/>
                </a:solidFill>
                <a:latin typeface="roboto" panose="02000000000000000000" pitchFamily="2" charset="0"/>
              </a:rPr>
              <a:t>The data inside the document is semi-structured to provide more flexibility when querying. </a:t>
            </a:r>
          </a:p>
          <a:p>
            <a:pPr marL="342900" indent="-342900" algn="just">
              <a:buFont typeface="Arial" panose="020B0604020202020204" pitchFamily="34" charset="0"/>
              <a:buChar char="•"/>
            </a:pPr>
            <a:r>
              <a:rPr lang="en-US" sz="2105" dirty="0">
                <a:solidFill>
                  <a:srgbClr val="404040"/>
                </a:solidFill>
                <a:latin typeface="roboto" panose="02000000000000000000" pitchFamily="2" charset="0"/>
              </a:rPr>
              <a:t>Unlike basic key-value stores, the user does not need to retrieve the entire record, only the relevant part of the document.</a:t>
            </a:r>
          </a:p>
          <a:p>
            <a:pPr marL="342900" indent="-342900" algn="just">
              <a:buFont typeface="Arial" panose="020B0604020202020204" pitchFamily="34" charset="0"/>
              <a:buChar char="•"/>
            </a:pPr>
            <a:r>
              <a:rPr lang="en-US" sz="2105" dirty="0">
                <a:solidFill>
                  <a:srgbClr val="404040"/>
                </a:solidFill>
                <a:latin typeface="roboto" panose="02000000000000000000" pitchFamily="2" charset="0"/>
              </a:rPr>
              <a:t>Web-facing documents, user comments, and web-publishing apps all benefit from this data model. </a:t>
            </a:r>
          </a:p>
          <a:p>
            <a:pPr marL="342900" indent="-342900" algn="l">
              <a:buFont typeface="Arial" panose="020B0604020202020204" pitchFamily="34" charset="0"/>
              <a:buChar char="•"/>
            </a:pPr>
            <a:r>
              <a:rPr lang="en-US" sz="2105" dirty="0">
                <a:solidFill>
                  <a:srgbClr val="404040"/>
                </a:solidFill>
                <a:latin typeface="roboto" panose="02000000000000000000" pitchFamily="2" charset="0"/>
              </a:rPr>
              <a:t>Famous document-based </a:t>
            </a:r>
            <a:r>
              <a:rPr lang="en-US" sz="2105" dirty="0" err="1">
                <a:solidFill>
                  <a:srgbClr val="404040"/>
                </a:solidFill>
                <a:latin typeface="roboto" panose="02000000000000000000" pitchFamily="2" charset="0"/>
              </a:rPr>
              <a:t>NoSQLs</a:t>
            </a:r>
            <a:r>
              <a:rPr lang="en-US" sz="2105" dirty="0">
                <a:solidFill>
                  <a:srgbClr val="404040"/>
                </a:solidFill>
                <a:latin typeface="roboto" panose="02000000000000000000" pitchFamily="2" charset="0"/>
              </a:rPr>
              <a:t> are </a:t>
            </a:r>
            <a:r>
              <a:rPr lang="en-US" sz="2105" b="1" dirty="0">
                <a:solidFill>
                  <a:srgbClr val="404040"/>
                </a:solidFill>
                <a:latin typeface="roboto" panose="02000000000000000000" pitchFamily="2" charset="0"/>
              </a:rPr>
              <a:t>MongoDB, </a:t>
            </a:r>
            <a:r>
              <a:rPr lang="en-US" sz="2105" b="1" dirty="0" err="1">
                <a:solidFill>
                  <a:srgbClr val="404040"/>
                </a:solidFill>
                <a:latin typeface="roboto" panose="02000000000000000000" pitchFamily="2" charset="0"/>
              </a:rPr>
              <a:t>OrientDB</a:t>
            </a:r>
            <a:r>
              <a:rPr lang="en-US" sz="2105" b="1" dirty="0">
                <a:solidFill>
                  <a:srgbClr val="404040"/>
                </a:solidFill>
                <a:latin typeface="roboto" panose="02000000000000000000" pitchFamily="2" charset="0"/>
              </a:rPr>
              <a:t>, Apache CouchDB, and </a:t>
            </a:r>
            <a:r>
              <a:rPr lang="en-US" sz="2105" b="1" dirty="0" err="1">
                <a:solidFill>
                  <a:srgbClr val="404040"/>
                </a:solidFill>
                <a:latin typeface="roboto" panose="02000000000000000000" pitchFamily="2" charset="0"/>
              </a:rPr>
              <a:t>MarkLogic</a:t>
            </a:r>
            <a:r>
              <a:rPr lang="en-US" sz="2105" b="1" dirty="0">
                <a:solidFill>
                  <a:srgbClr val="404040"/>
                </a:solidFill>
                <a:latin typeface="roboto" panose="02000000000000000000" pitchFamily="2" charset="0"/>
              </a:rPr>
              <a:t>.</a:t>
            </a:r>
          </a:p>
          <a:p>
            <a:endParaRPr lang="en-IN" sz="2105" dirty="0"/>
          </a:p>
        </p:txBody>
      </p:sp>
      <p:pic>
        <p:nvPicPr>
          <p:cNvPr id="2050" name="Picture 2" descr="Example of JSON document structure.">
            <a:extLst>
              <a:ext uri="{FF2B5EF4-FFF2-40B4-BE49-F238E27FC236}">
                <a16:creationId xmlns:a16="http://schemas.microsoft.com/office/drawing/2014/main" id="{A300C3AD-8522-4E33-9E8C-4EAB7034A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275" y="1250043"/>
            <a:ext cx="4519026" cy="504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32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36D305-EE47-3FF5-EC37-5D0C61C5061F}"/>
              </a:ext>
            </a:extLst>
          </p:cNvPr>
          <p:cNvPicPr>
            <a:picLocks noChangeAspect="1"/>
          </p:cNvPicPr>
          <p:nvPr/>
        </p:nvPicPr>
        <p:blipFill>
          <a:blip r:embed="rId2"/>
          <a:stretch>
            <a:fillRect/>
          </a:stretch>
        </p:blipFill>
        <p:spPr>
          <a:xfrm>
            <a:off x="0" y="0"/>
            <a:ext cx="10693400" cy="7562850"/>
          </a:xfrm>
          <a:prstGeom prst="rect">
            <a:avLst/>
          </a:prstGeom>
        </p:spPr>
      </p:pic>
    </p:spTree>
    <p:extLst>
      <p:ext uri="{BB962C8B-B14F-4D97-AF65-F5344CB8AC3E}">
        <p14:creationId xmlns:p14="http://schemas.microsoft.com/office/powerpoint/2010/main" val="555590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ache Cassandra column family structure.">
            <a:extLst>
              <a:ext uri="{FF2B5EF4-FFF2-40B4-BE49-F238E27FC236}">
                <a16:creationId xmlns:a16="http://schemas.microsoft.com/office/drawing/2014/main" id="{4C154AD2-E79E-46C5-A029-6814A5810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100" y="3946530"/>
            <a:ext cx="6850000" cy="3433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DE46C7BA-005E-4533-9275-FCB13492B7D6}"/>
              </a:ext>
            </a:extLst>
          </p:cNvPr>
          <p:cNvSpPr>
            <a:spLocks noChangeArrowheads="1"/>
          </p:cNvSpPr>
          <p:nvPr/>
        </p:nvSpPr>
        <p:spPr bwMode="auto">
          <a:xfrm>
            <a:off x="203200" y="632225"/>
            <a:ext cx="10286999" cy="331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02020"/>
            <a:r>
              <a:rPr lang="en-US" altLang="en-US" sz="3158" b="1" dirty="0">
                <a:solidFill>
                  <a:srgbClr val="000000"/>
                </a:solidFill>
                <a:latin typeface="poppins" panose="020B0502040204020203" pitchFamily="2" charset="0"/>
                <a:ea typeface="+mj-ea"/>
                <a:cs typeface="Times New Roman"/>
              </a:rPr>
              <a:t>Column Family Stores</a:t>
            </a:r>
          </a:p>
          <a:p>
            <a:pPr algn="just" defTabSz="802020"/>
            <a:r>
              <a:rPr lang="en-US" altLang="en-US" sz="1579" dirty="0">
                <a:solidFill>
                  <a:srgbClr val="404040"/>
                </a:solidFill>
                <a:latin typeface="Roboto" panose="02000000000000000000" pitchFamily="2" charset="0"/>
              </a:rPr>
              <a:t>	</a:t>
            </a:r>
          </a:p>
          <a:p>
            <a:pPr marL="457200" indent="-457200" algn="just" defTabSz="802020">
              <a:buFont typeface="Arial" panose="020B0604020202020204" pitchFamily="34" charset="0"/>
              <a:buChar char="•"/>
            </a:pPr>
            <a:r>
              <a:rPr lang="en-US" altLang="en-US" sz="2400" dirty="0">
                <a:solidFill>
                  <a:srgbClr val="404040"/>
                </a:solidFill>
                <a:latin typeface="roboto" panose="02000000000000000000" pitchFamily="2" charset="0"/>
                <a:cs typeface="Times New Roman"/>
              </a:rPr>
              <a:t>Column-based databases focus on the </a:t>
            </a:r>
            <a:r>
              <a:rPr lang="en-US" altLang="en-US" sz="2400" dirty="0">
                <a:solidFill>
                  <a:srgbClr val="0070C0"/>
                </a:solidFill>
                <a:latin typeface="roboto" panose="02000000000000000000" pitchFamily="2" charset="0"/>
                <a:cs typeface="Times New Roman"/>
              </a:rPr>
              <a:t>efficiency of read operations.</a:t>
            </a:r>
            <a:r>
              <a:rPr lang="en-US" altLang="en-US" sz="2400" dirty="0">
                <a:solidFill>
                  <a:srgbClr val="404040"/>
                </a:solidFill>
                <a:latin typeface="roboto" panose="02000000000000000000" pitchFamily="2" charset="0"/>
                <a:cs typeface="Times New Roman"/>
              </a:rPr>
              <a:t> If you need to read several columns of multiple rows quickly, it makes sense to organize data in groups of columns (i.e., column families).</a:t>
            </a:r>
          </a:p>
          <a:p>
            <a:pPr marL="457200" indent="-457200" algn="just" defTabSz="802020">
              <a:buFont typeface="Arial" panose="020B0604020202020204" pitchFamily="34" charset="0"/>
              <a:buChar char="•"/>
            </a:pPr>
            <a:r>
              <a:rPr lang="en-US" altLang="en-US" sz="2400" dirty="0">
                <a:solidFill>
                  <a:srgbClr val="404040"/>
                </a:solidFill>
                <a:latin typeface="roboto" panose="02000000000000000000" pitchFamily="2" charset="0"/>
                <a:cs typeface="Times New Roman"/>
              </a:rPr>
              <a:t>The model structure consists of a row identifier that defines the aggregated data and the row aggregate that is composed of more detailed, secondary-level values (i.e., columns).</a:t>
            </a:r>
          </a:p>
          <a:p>
            <a:pPr marL="457200" indent="-457200" algn="just" defTabSz="802020">
              <a:buFont typeface="Arial" panose="020B0604020202020204" pitchFamily="34" charset="0"/>
              <a:buChar char="•"/>
            </a:pPr>
            <a:r>
              <a:rPr lang="en-US" altLang="en-US" sz="2400" dirty="0">
                <a:solidFill>
                  <a:srgbClr val="404040"/>
                </a:solidFill>
                <a:latin typeface="roboto" panose="02000000000000000000" pitchFamily="2" charset="0"/>
                <a:cs typeface="Times New Roman"/>
              </a:rPr>
              <a:t>Cassandra, HBase, Amazon DynamoDB and </a:t>
            </a:r>
            <a:r>
              <a:rPr lang="en-US" altLang="en-US" sz="2400" dirty="0" err="1">
                <a:solidFill>
                  <a:srgbClr val="404040"/>
                </a:solidFill>
                <a:latin typeface="roboto" panose="02000000000000000000" pitchFamily="2" charset="0"/>
                <a:cs typeface="Times New Roman"/>
              </a:rPr>
              <a:t>Clickhouse</a:t>
            </a:r>
            <a:endParaRPr lang="en-US" altLang="en-US" sz="2800" dirty="0">
              <a:solidFill>
                <a:srgbClr val="404040"/>
              </a:solidFill>
              <a:latin typeface="roboto" panose="02000000000000000000" pitchFamily="2" charset="0"/>
              <a:cs typeface="Times New Roman"/>
            </a:endParaRPr>
          </a:p>
        </p:txBody>
      </p:sp>
    </p:spTree>
    <p:extLst>
      <p:ext uri="{BB962C8B-B14F-4D97-AF65-F5344CB8AC3E}">
        <p14:creationId xmlns:p14="http://schemas.microsoft.com/office/powerpoint/2010/main" val="1652119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7840" y="474980"/>
            <a:ext cx="4869815" cy="629285"/>
          </a:xfrm>
          <a:prstGeom prst="rect">
            <a:avLst/>
          </a:prstGeom>
        </p:spPr>
        <p:txBody>
          <a:bodyPr vert="horz" wrap="square" lIns="0" tIns="13970" rIns="0" bIns="0" rtlCol="0">
            <a:spAutoFit/>
          </a:bodyPr>
          <a:lstStyle/>
          <a:p>
            <a:pPr marL="12700">
              <a:lnSpc>
                <a:spcPct val="100000"/>
              </a:lnSpc>
              <a:spcBef>
                <a:spcPts val="110"/>
              </a:spcBef>
            </a:pPr>
            <a:r>
              <a:rPr sz="3950" dirty="0"/>
              <a:t>Column</a:t>
            </a:r>
            <a:r>
              <a:rPr sz="3950" spc="10" dirty="0"/>
              <a:t> </a:t>
            </a:r>
            <a:r>
              <a:rPr sz="3950" dirty="0"/>
              <a:t>Family</a:t>
            </a:r>
            <a:r>
              <a:rPr sz="3950" spc="20" dirty="0"/>
              <a:t> </a:t>
            </a:r>
            <a:r>
              <a:rPr sz="3950" dirty="0"/>
              <a:t>Stores</a:t>
            </a:r>
            <a:endParaRPr sz="3950"/>
          </a:p>
        </p:txBody>
      </p:sp>
      <p:grpSp>
        <p:nvGrpSpPr>
          <p:cNvPr id="3" name="object 3"/>
          <p:cNvGrpSpPr/>
          <p:nvPr/>
        </p:nvGrpSpPr>
        <p:grpSpPr>
          <a:xfrm>
            <a:off x="729877" y="1417319"/>
            <a:ext cx="9235440" cy="5593080"/>
            <a:chOff x="729877" y="1417319"/>
            <a:chExt cx="9235440" cy="5593080"/>
          </a:xfrm>
        </p:grpSpPr>
        <p:sp>
          <p:nvSpPr>
            <p:cNvPr id="4" name="object 4"/>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976765" y="1469135"/>
              <a:ext cx="8619743" cy="5541264"/>
            </a:xfrm>
            <a:prstGeom prst="rect">
              <a:avLst/>
            </a:prstGeom>
          </p:spPr>
        </p:pic>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48</a:t>
            </a:fld>
            <a:endParaRPr spc="15" dirty="0"/>
          </a:p>
        </p:txBody>
      </p:sp>
    </p:spTree>
    <p:extLst>
      <p:ext uri="{BB962C8B-B14F-4D97-AF65-F5344CB8AC3E}">
        <p14:creationId xmlns:p14="http://schemas.microsoft.com/office/powerpoint/2010/main" val="3298005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BF1ECE-BF63-819E-11F7-24F88D4F46A0}"/>
              </a:ext>
            </a:extLst>
          </p:cNvPr>
          <p:cNvPicPr>
            <a:picLocks noChangeAspect="1"/>
          </p:cNvPicPr>
          <p:nvPr/>
        </p:nvPicPr>
        <p:blipFill>
          <a:blip r:embed="rId2"/>
          <a:stretch>
            <a:fillRect/>
          </a:stretch>
        </p:blipFill>
        <p:spPr>
          <a:xfrm>
            <a:off x="0" y="47625"/>
            <a:ext cx="10734886" cy="7562850"/>
          </a:xfrm>
          <a:prstGeom prst="rect">
            <a:avLst/>
          </a:prstGeom>
        </p:spPr>
      </p:pic>
    </p:spTree>
    <p:extLst>
      <p:ext uri="{BB962C8B-B14F-4D97-AF65-F5344CB8AC3E}">
        <p14:creationId xmlns:p14="http://schemas.microsoft.com/office/powerpoint/2010/main" val="318246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5167" y="551180"/>
            <a:ext cx="4954905" cy="629285"/>
          </a:xfrm>
          <a:prstGeom prst="rect">
            <a:avLst/>
          </a:prstGeom>
        </p:spPr>
        <p:txBody>
          <a:bodyPr vert="horz" wrap="square" lIns="0" tIns="13970" rIns="0" bIns="0" rtlCol="0">
            <a:spAutoFit/>
          </a:bodyPr>
          <a:lstStyle/>
          <a:p>
            <a:pPr marL="12700">
              <a:lnSpc>
                <a:spcPct val="100000"/>
              </a:lnSpc>
              <a:spcBef>
                <a:spcPts val="110"/>
              </a:spcBef>
            </a:pPr>
            <a:r>
              <a:rPr sz="3950" spc="5" dirty="0"/>
              <a:t>Aggregate</a:t>
            </a:r>
            <a:r>
              <a:rPr sz="3950" spc="10" dirty="0"/>
              <a:t> </a:t>
            </a:r>
            <a:r>
              <a:rPr sz="3950" spc="5" dirty="0"/>
              <a:t>data</a:t>
            </a:r>
            <a:r>
              <a:rPr sz="3950" spc="-20" dirty="0"/>
              <a:t> </a:t>
            </a:r>
            <a:r>
              <a:rPr sz="3950" dirty="0"/>
              <a:t>models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383284"/>
            <a:ext cx="8727440" cy="5472430"/>
          </a:xfrm>
          <a:prstGeom prst="rect">
            <a:avLst/>
          </a:prstGeom>
        </p:spPr>
        <p:txBody>
          <a:bodyPr vert="horz" wrap="square" lIns="0" tIns="51435" rIns="0" bIns="0" rtlCol="0">
            <a:spAutoFit/>
          </a:bodyPr>
          <a:lstStyle/>
          <a:p>
            <a:pPr marL="390525" marR="5080" indent="-378460">
              <a:lnSpc>
                <a:spcPct val="90000"/>
              </a:lnSpc>
              <a:spcBef>
                <a:spcPts val="405"/>
              </a:spcBef>
              <a:buFont typeface="Times New Roman"/>
              <a:buChar char="•"/>
              <a:tabLst>
                <a:tab pos="390525" algn="l"/>
                <a:tab pos="391160" algn="l"/>
              </a:tabLst>
            </a:pPr>
            <a:r>
              <a:rPr sz="2650" b="1" spc="-15" dirty="0">
                <a:latin typeface="Times New Roman"/>
                <a:cs typeface="Times New Roman"/>
              </a:rPr>
              <a:t>The</a:t>
            </a:r>
            <a:r>
              <a:rPr sz="2650" b="1" spc="10" dirty="0">
                <a:latin typeface="Times New Roman"/>
                <a:cs typeface="Times New Roman"/>
              </a:rPr>
              <a:t> </a:t>
            </a:r>
            <a:r>
              <a:rPr sz="2650" b="1" spc="-10" dirty="0">
                <a:latin typeface="Times New Roman"/>
                <a:cs typeface="Times New Roman"/>
              </a:rPr>
              <a:t>relational</a:t>
            </a:r>
            <a:r>
              <a:rPr sz="2650" b="1" dirty="0">
                <a:latin typeface="Times New Roman"/>
                <a:cs typeface="Times New Roman"/>
              </a:rPr>
              <a:t> </a:t>
            </a:r>
            <a:r>
              <a:rPr sz="2650" b="1" spc="-15" dirty="0">
                <a:latin typeface="Times New Roman"/>
                <a:cs typeface="Times New Roman"/>
              </a:rPr>
              <a:t>model</a:t>
            </a:r>
            <a:r>
              <a:rPr sz="2650" b="1" spc="45" dirty="0">
                <a:latin typeface="Times New Roman"/>
                <a:cs typeface="Times New Roman"/>
              </a:rPr>
              <a:t> </a:t>
            </a:r>
            <a:r>
              <a:rPr sz="2650" b="1" spc="-5" dirty="0">
                <a:latin typeface="Times New Roman"/>
                <a:cs typeface="Times New Roman"/>
              </a:rPr>
              <a:t>divides</a:t>
            </a:r>
            <a:r>
              <a:rPr sz="2650" b="1" spc="15" dirty="0">
                <a:latin typeface="Times New Roman"/>
                <a:cs typeface="Times New Roman"/>
              </a:rPr>
              <a:t> </a:t>
            </a:r>
            <a:r>
              <a:rPr sz="2650" b="1" spc="-5" dirty="0">
                <a:latin typeface="Times New Roman"/>
                <a:cs typeface="Times New Roman"/>
              </a:rPr>
              <a:t>the</a:t>
            </a:r>
            <a:r>
              <a:rPr sz="2650" b="1" spc="15" dirty="0">
                <a:latin typeface="Times New Roman"/>
                <a:cs typeface="Times New Roman"/>
              </a:rPr>
              <a:t> </a:t>
            </a:r>
            <a:r>
              <a:rPr sz="2650" b="1" spc="-10" dirty="0">
                <a:latin typeface="Times New Roman"/>
                <a:cs typeface="Times New Roman"/>
              </a:rPr>
              <a:t>information</a:t>
            </a:r>
            <a:r>
              <a:rPr sz="2650" b="1" spc="30" dirty="0">
                <a:latin typeface="Times New Roman"/>
                <a:cs typeface="Times New Roman"/>
              </a:rPr>
              <a:t> </a:t>
            </a:r>
            <a:r>
              <a:rPr sz="2650" spc="-5" dirty="0">
                <a:latin typeface="Times New Roman"/>
                <a:cs typeface="Times New Roman"/>
              </a:rPr>
              <a:t>that</a:t>
            </a:r>
            <a:r>
              <a:rPr sz="2650" spc="-30" dirty="0">
                <a:latin typeface="Times New Roman"/>
                <a:cs typeface="Times New Roman"/>
              </a:rPr>
              <a:t> </a:t>
            </a:r>
            <a:r>
              <a:rPr sz="2650" spc="-15" dirty="0">
                <a:latin typeface="Times New Roman"/>
                <a:cs typeface="Times New Roman"/>
              </a:rPr>
              <a:t>we</a:t>
            </a:r>
            <a:r>
              <a:rPr sz="2650" spc="40" dirty="0">
                <a:latin typeface="Times New Roman"/>
                <a:cs typeface="Times New Roman"/>
              </a:rPr>
              <a:t> </a:t>
            </a:r>
            <a:r>
              <a:rPr sz="2650" spc="-10" dirty="0">
                <a:latin typeface="Times New Roman"/>
                <a:cs typeface="Times New Roman"/>
              </a:rPr>
              <a:t>want </a:t>
            </a:r>
            <a:r>
              <a:rPr sz="2650" spc="-5" dirty="0">
                <a:latin typeface="Times New Roman"/>
                <a:cs typeface="Times New Roman"/>
              </a:rPr>
              <a:t> </a:t>
            </a:r>
            <a:r>
              <a:rPr sz="2650" dirty="0">
                <a:latin typeface="Times New Roman"/>
                <a:cs typeface="Times New Roman"/>
              </a:rPr>
              <a:t>to store </a:t>
            </a:r>
            <a:r>
              <a:rPr sz="2650" b="1" spc="-5" dirty="0">
                <a:latin typeface="Times New Roman"/>
                <a:cs typeface="Times New Roman"/>
              </a:rPr>
              <a:t>into tuples </a:t>
            </a:r>
            <a:r>
              <a:rPr sz="2650" spc="-5" dirty="0">
                <a:latin typeface="Times New Roman"/>
                <a:cs typeface="Times New Roman"/>
              </a:rPr>
              <a:t>(rows): </a:t>
            </a:r>
            <a:r>
              <a:rPr sz="2650" dirty="0">
                <a:latin typeface="Times New Roman"/>
                <a:cs typeface="Times New Roman"/>
              </a:rPr>
              <a:t>this is </a:t>
            </a:r>
            <a:r>
              <a:rPr sz="2650" spc="-5" dirty="0">
                <a:latin typeface="Times New Roman"/>
                <a:cs typeface="Times New Roman"/>
              </a:rPr>
              <a:t>a very </a:t>
            </a:r>
            <a:r>
              <a:rPr sz="2650" spc="-15" dirty="0">
                <a:latin typeface="Times New Roman"/>
                <a:cs typeface="Times New Roman"/>
              </a:rPr>
              <a:t>simple </a:t>
            </a:r>
            <a:r>
              <a:rPr sz="2650" dirty="0">
                <a:latin typeface="Times New Roman"/>
                <a:cs typeface="Times New Roman"/>
              </a:rPr>
              <a:t>structure </a:t>
            </a:r>
            <a:r>
              <a:rPr sz="2650" spc="-5" dirty="0">
                <a:latin typeface="Times New Roman"/>
                <a:cs typeface="Times New Roman"/>
              </a:rPr>
              <a:t>for </a:t>
            </a:r>
            <a:r>
              <a:rPr sz="2650" dirty="0">
                <a:latin typeface="Times New Roman"/>
                <a:cs typeface="Times New Roman"/>
              </a:rPr>
              <a:t> </a:t>
            </a:r>
            <a:r>
              <a:rPr sz="2650" spc="-5" dirty="0">
                <a:latin typeface="Times New Roman"/>
                <a:cs typeface="Times New Roman"/>
              </a:rPr>
              <a:t>data</a:t>
            </a:r>
            <a:r>
              <a:rPr sz="2650" spc="-20" dirty="0">
                <a:latin typeface="Times New Roman"/>
                <a:cs typeface="Times New Roman"/>
              </a:rPr>
              <a:t> </a:t>
            </a:r>
            <a:r>
              <a:rPr sz="2650" spc="-5" dirty="0">
                <a:latin typeface="Times New Roman"/>
                <a:cs typeface="Times New Roman"/>
              </a:rPr>
              <a:t>(which</a:t>
            </a:r>
            <a:r>
              <a:rPr sz="2650" spc="5" dirty="0">
                <a:latin typeface="Times New Roman"/>
                <a:cs typeface="Times New Roman"/>
              </a:rPr>
              <a:t> </a:t>
            </a:r>
            <a:r>
              <a:rPr sz="2650" spc="-15" dirty="0">
                <a:latin typeface="Times New Roman"/>
                <a:cs typeface="Times New Roman"/>
              </a:rPr>
              <a:t>somehow</a:t>
            </a:r>
            <a:r>
              <a:rPr sz="2650" spc="70" dirty="0">
                <a:latin typeface="Times New Roman"/>
                <a:cs typeface="Times New Roman"/>
              </a:rPr>
              <a:t> </a:t>
            </a:r>
            <a:r>
              <a:rPr sz="2650" dirty="0">
                <a:latin typeface="Times New Roman"/>
                <a:cs typeface="Times New Roman"/>
              </a:rPr>
              <a:t>is</a:t>
            </a:r>
            <a:r>
              <a:rPr sz="2650" spc="-10"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spc="-5" dirty="0">
                <a:latin typeface="Times New Roman"/>
                <a:cs typeface="Times New Roman"/>
              </a:rPr>
              <a:t>key</a:t>
            </a:r>
            <a:r>
              <a:rPr sz="2650" spc="5" dirty="0">
                <a:latin typeface="Times New Roman"/>
                <a:cs typeface="Times New Roman"/>
              </a:rPr>
              <a:t> </a:t>
            </a:r>
            <a:r>
              <a:rPr sz="2650" spc="-5" dirty="0">
                <a:latin typeface="Times New Roman"/>
                <a:cs typeface="Times New Roman"/>
              </a:rPr>
              <a:t>of</a:t>
            </a:r>
            <a:r>
              <a:rPr sz="2650" spc="15"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spc="-5" dirty="0">
                <a:latin typeface="Times New Roman"/>
                <a:cs typeface="Times New Roman"/>
              </a:rPr>
              <a:t>success</a:t>
            </a:r>
            <a:r>
              <a:rPr sz="2650" spc="-10" dirty="0">
                <a:latin typeface="Times New Roman"/>
                <a:cs typeface="Times New Roman"/>
              </a:rPr>
              <a:t> </a:t>
            </a:r>
            <a:r>
              <a:rPr sz="2650" spc="-5" dirty="0">
                <a:latin typeface="Times New Roman"/>
                <a:cs typeface="Times New Roman"/>
              </a:rPr>
              <a:t>of</a:t>
            </a:r>
            <a:r>
              <a:rPr sz="2650" spc="10" dirty="0">
                <a:latin typeface="Times New Roman"/>
                <a:cs typeface="Times New Roman"/>
              </a:rPr>
              <a:t> </a:t>
            </a:r>
            <a:r>
              <a:rPr sz="2650" spc="-5" dirty="0">
                <a:latin typeface="Times New Roman"/>
                <a:cs typeface="Times New Roman"/>
              </a:rPr>
              <a:t>the </a:t>
            </a:r>
            <a:r>
              <a:rPr sz="2650" dirty="0">
                <a:latin typeface="Times New Roman"/>
                <a:cs typeface="Times New Roman"/>
              </a:rPr>
              <a:t> relational</a:t>
            </a:r>
            <a:r>
              <a:rPr sz="2650" spc="-60" dirty="0">
                <a:latin typeface="Times New Roman"/>
                <a:cs typeface="Times New Roman"/>
              </a:rPr>
              <a:t> </a:t>
            </a:r>
            <a:r>
              <a:rPr sz="2650" spc="-20" dirty="0">
                <a:latin typeface="Times New Roman"/>
                <a:cs typeface="Times New Roman"/>
              </a:rPr>
              <a:t>model</a:t>
            </a:r>
            <a:r>
              <a:rPr sz="2650" spc="65" dirty="0">
                <a:latin typeface="Times New Roman"/>
                <a:cs typeface="Times New Roman"/>
              </a:rPr>
              <a:t> </a:t>
            </a:r>
            <a:r>
              <a:rPr sz="2650" spc="-5" dirty="0">
                <a:latin typeface="Times New Roman"/>
                <a:cs typeface="Times New Roman"/>
              </a:rPr>
              <a:t>and</a:t>
            </a:r>
            <a:r>
              <a:rPr sz="2650" spc="5"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spc="-5" dirty="0">
                <a:latin typeface="Times New Roman"/>
                <a:cs typeface="Times New Roman"/>
              </a:rPr>
              <a:t>cause</a:t>
            </a:r>
            <a:r>
              <a:rPr sz="2650" spc="-15" dirty="0">
                <a:latin typeface="Times New Roman"/>
                <a:cs typeface="Times New Roman"/>
              </a:rPr>
              <a:t> </a:t>
            </a:r>
            <a:r>
              <a:rPr sz="2650" spc="-5" dirty="0">
                <a:latin typeface="Times New Roman"/>
                <a:cs typeface="Times New Roman"/>
              </a:rPr>
              <a:t>of</a:t>
            </a:r>
            <a:r>
              <a:rPr sz="2650" spc="10"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dirty="0">
                <a:latin typeface="Times New Roman"/>
                <a:cs typeface="Times New Roman"/>
              </a:rPr>
              <a:t>relational</a:t>
            </a:r>
            <a:r>
              <a:rPr sz="2650" spc="-55" dirty="0">
                <a:latin typeface="Times New Roman"/>
                <a:cs typeface="Times New Roman"/>
              </a:rPr>
              <a:t> </a:t>
            </a:r>
            <a:r>
              <a:rPr sz="2650" spc="-15" dirty="0">
                <a:latin typeface="Times New Roman"/>
                <a:cs typeface="Times New Roman"/>
              </a:rPr>
              <a:t>dominance</a:t>
            </a:r>
            <a:r>
              <a:rPr sz="2650" spc="60" dirty="0">
                <a:latin typeface="Times New Roman"/>
                <a:cs typeface="Times New Roman"/>
              </a:rPr>
              <a:t> </a:t>
            </a:r>
            <a:r>
              <a:rPr sz="2650" spc="-15" dirty="0">
                <a:latin typeface="Times New Roman"/>
                <a:cs typeface="Times New Roman"/>
              </a:rPr>
              <a:t>we </a:t>
            </a:r>
            <a:r>
              <a:rPr sz="2650" spc="-650" dirty="0">
                <a:latin typeface="Times New Roman"/>
                <a:cs typeface="Times New Roman"/>
              </a:rPr>
              <a:t> </a:t>
            </a:r>
            <a:r>
              <a:rPr sz="2650" spc="-5" dirty="0">
                <a:latin typeface="Times New Roman"/>
                <a:cs typeface="Times New Roman"/>
              </a:rPr>
              <a:t>experienced</a:t>
            </a:r>
            <a:r>
              <a:rPr sz="2650" spc="-15" dirty="0">
                <a:latin typeface="Times New Roman"/>
                <a:cs typeface="Times New Roman"/>
              </a:rPr>
              <a:t> </a:t>
            </a:r>
            <a:r>
              <a:rPr sz="2650" spc="-5" dirty="0">
                <a:latin typeface="Times New Roman"/>
                <a:cs typeface="Times New Roman"/>
              </a:rPr>
              <a:t>from the</a:t>
            </a:r>
            <a:r>
              <a:rPr sz="2650" spc="-15" dirty="0">
                <a:latin typeface="Times New Roman"/>
                <a:cs typeface="Times New Roman"/>
              </a:rPr>
              <a:t> </a:t>
            </a:r>
            <a:r>
              <a:rPr sz="2650" dirty="0">
                <a:latin typeface="Times New Roman"/>
                <a:cs typeface="Times New Roman"/>
              </a:rPr>
              <a:t>late</a:t>
            </a:r>
            <a:r>
              <a:rPr sz="2650" spc="-35" dirty="0">
                <a:latin typeface="Times New Roman"/>
                <a:cs typeface="Times New Roman"/>
              </a:rPr>
              <a:t> </a:t>
            </a:r>
            <a:r>
              <a:rPr sz="2650" spc="-5" dirty="0">
                <a:latin typeface="Times New Roman"/>
                <a:cs typeface="Times New Roman"/>
              </a:rPr>
              <a:t>70s</a:t>
            </a:r>
            <a:r>
              <a:rPr sz="2650" spc="10" dirty="0">
                <a:latin typeface="Times New Roman"/>
                <a:cs typeface="Times New Roman"/>
              </a:rPr>
              <a:t> </a:t>
            </a:r>
            <a:r>
              <a:rPr sz="2650" dirty="0">
                <a:latin typeface="Times New Roman"/>
                <a:cs typeface="Times New Roman"/>
              </a:rPr>
              <a:t>to</a:t>
            </a:r>
            <a:r>
              <a:rPr sz="2650" spc="-15"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dirty="0">
                <a:latin typeface="Times New Roman"/>
                <a:cs typeface="Times New Roman"/>
              </a:rPr>
              <a:t>first</a:t>
            </a:r>
            <a:r>
              <a:rPr sz="2650" spc="-30" dirty="0">
                <a:latin typeface="Times New Roman"/>
                <a:cs typeface="Times New Roman"/>
              </a:rPr>
              <a:t> </a:t>
            </a:r>
            <a:r>
              <a:rPr sz="2650" spc="-25" dirty="0">
                <a:latin typeface="Times New Roman"/>
                <a:cs typeface="Times New Roman"/>
              </a:rPr>
              <a:t>years</a:t>
            </a:r>
            <a:r>
              <a:rPr sz="2650" spc="110" dirty="0">
                <a:latin typeface="Times New Roman"/>
                <a:cs typeface="Times New Roman"/>
              </a:rPr>
              <a:t> </a:t>
            </a:r>
            <a:r>
              <a:rPr sz="2650" spc="-5" dirty="0">
                <a:latin typeface="Times New Roman"/>
                <a:cs typeface="Times New Roman"/>
              </a:rPr>
              <a:t>of</a:t>
            </a:r>
            <a:r>
              <a:rPr sz="2650" spc="-10" dirty="0">
                <a:latin typeface="Times New Roman"/>
                <a:cs typeface="Times New Roman"/>
              </a:rPr>
              <a:t> </a:t>
            </a:r>
            <a:r>
              <a:rPr sz="2650" spc="-5" dirty="0">
                <a:latin typeface="Times New Roman"/>
                <a:cs typeface="Times New Roman"/>
              </a:rPr>
              <a:t>2000s)</a:t>
            </a:r>
            <a:endParaRPr sz="2650">
              <a:latin typeface="Times New Roman"/>
              <a:cs typeface="Times New Roman"/>
            </a:endParaRPr>
          </a:p>
          <a:p>
            <a:pPr marL="390525" marR="230504" indent="-378460">
              <a:lnSpc>
                <a:spcPts val="2860"/>
              </a:lnSpc>
              <a:spcBef>
                <a:spcPts val="690"/>
              </a:spcBef>
              <a:buFont typeface="Times New Roman"/>
              <a:buChar char="•"/>
              <a:tabLst>
                <a:tab pos="390525" algn="l"/>
                <a:tab pos="391160" algn="l"/>
              </a:tabLst>
            </a:pPr>
            <a:r>
              <a:rPr sz="2650" b="1" spc="-15" dirty="0">
                <a:solidFill>
                  <a:srgbClr val="007F00"/>
                </a:solidFill>
                <a:latin typeface="Times New Roman"/>
                <a:cs typeface="Times New Roman"/>
              </a:rPr>
              <a:t>Aggregate</a:t>
            </a:r>
            <a:r>
              <a:rPr sz="2650" b="1" spc="10" dirty="0">
                <a:solidFill>
                  <a:srgbClr val="007F00"/>
                </a:solidFill>
                <a:latin typeface="Times New Roman"/>
                <a:cs typeface="Times New Roman"/>
              </a:rPr>
              <a:t> </a:t>
            </a:r>
            <a:r>
              <a:rPr sz="2650" b="1" spc="-5" dirty="0">
                <a:solidFill>
                  <a:srgbClr val="007F00"/>
                </a:solidFill>
                <a:latin typeface="Times New Roman"/>
                <a:cs typeface="Times New Roman"/>
              </a:rPr>
              <a:t>orientation</a:t>
            </a:r>
            <a:r>
              <a:rPr sz="2650" b="1" spc="10" dirty="0">
                <a:solidFill>
                  <a:srgbClr val="007F00"/>
                </a:solidFill>
                <a:latin typeface="Times New Roman"/>
                <a:cs typeface="Times New Roman"/>
              </a:rPr>
              <a:t> </a:t>
            </a:r>
            <a:r>
              <a:rPr sz="2650" spc="-5" dirty="0">
                <a:latin typeface="Times New Roman"/>
                <a:cs typeface="Times New Roman"/>
              </a:rPr>
              <a:t>takes</a:t>
            </a:r>
            <a:r>
              <a:rPr sz="2650" spc="-10" dirty="0">
                <a:latin typeface="Times New Roman"/>
                <a:cs typeface="Times New Roman"/>
              </a:rPr>
              <a:t> </a:t>
            </a:r>
            <a:r>
              <a:rPr sz="2650" spc="-5" dirty="0">
                <a:latin typeface="Times New Roman"/>
                <a:cs typeface="Times New Roman"/>
              </a:rPr>
              <a:t>a</a:t>
            </a:r>
            <a:r>
              <a:rPr sz="2650" spc="-15" dirty="0">
                <a:latin typeface="Times New Roman"/>
                <a:cs typeface="Times New Roman"/>
              </a:rPr>
              <a:t> </a:t>
            </a:r>
            <a:r>
              <a:rPr sz="2650" spc="-10" dirty="0">
                <a:latin typeface="Times New Roman"/>
                <a:cs typeface="Times New Roman"/>
              </a:rPr>
              <a:t>different</a:t>
            </a:r>
            <a:r>
              <a:rPr sz="2650" spc="-25" dirty="0">
                <a:latin typeface="Times New Roman"/>
                <a:cs typeface="Times New Roman"/>
              </a:rPr>
              <a:t> </a:t>
            </a:r>
            <a:r>
              <a:rPr sz="2650" spc="-5" dirty="0">
                <a:latin typeface="Times New Roman"/>
                <a:cs typeface="Times New Roman"/>
              </a:rPr>
              <a:t>approach. It </a:t>
            </a:r>
            <a:r>
              <a:rPr sz="2650" dirty="0">
                <a:latin typeface="Times New Roman"/>
                <a:cs typeface="Times New Roman"/>
              </a:rPr>
              <a:t> </a:t>
            </a:r>
            <a:r>
              <a:rPr sz="2650" b="1" spc="-15" dirty="0">
                <a:solidFill>
                  <a:srgbClr val="007F00"/>
                </a:solidFill>
                <a:latin typeface="Times New Roman"/>
                <a:cs typeface="Times New Roman"/>
              </a:rPr>
              <a:t>recognizes</a:t>
            </a:r>
            <a:r>
              <a:rPr sz="2650" b="1" spc="10" dirty="0">
                <a:solidFill>
                  <a:srgbClr val="007F00"/>
                </a:solidFill>
                <a:latin typeface="Times New Roman"/>
                <a:cs typeface="Times New Roman"/>
              </a:rPr>
              <a:t> </a:t>
            </a:r>
            <a:r>
              <a:rPr sz="2650" spc="-5" dirty="0">
                <a:latin typeface="Times New Roman"/>
                <a:cs typeface="Times New Roman"/>
              </a:rPr>
              <a:t>that often</a:t>
            </a:r>
            <a:r>
              <a:rPr sz="2650" spc="-10" dirty="0">
                <a:latin typeface="Times New Roman"/>
                <a:cs typeface="Times New Roman"/>
              </a:rPr>
              <a:t> </a:t>
            </a:r>
            <a:r>
              <a:rPr sz="2650" b="1" dirty="0">
                <a:solidFill>
                  <a:srgbClr val="007F00"/>
                </a:solidFill>
                <a:latin typeface="Times New Roman"/>
                <a:cs typeface="Times New Roman"/>
              </a:rPr>
              <a:t>you</a:t>
            </a:r>
            <a:r>
              <a:rPr sz="2650" b="1" spc="-20" dirty="0">
                <a:solidFill>
                  <a:srgbClr val="007F00"/>
                </a:solidFill>
                <a:latin typeface="Times New Roman"/>
                <a:cs typeface="Times New Roman"/>
              </a:rPr>
              <a:t> </a:t>
            </a:r>
            <a:r>
              <a:rPr sz="2650" b="1" dirty="0">
                <a:solidFill>
                  <a:srgbClr val="007F00"/>
                </a:solidFill>
                <a:latin typeface="Times New Roman"/>
                <a:cs typeface="Times New Roman"/>
              </a:rPr>
              <a:t>want</a:t>
            </a:r>
            <a:r>
              <a:rPr sz="2650" b="1" spc="-10" dirty="0">
                <a:solidFill>
                  <a:srgbClr val="007F00"/>
                </a:solidFill>
                <a:latin typeface="Times New Roman"/>
                <a:cs typeface="Times New Roman"/>
              </a:rPr>
              <a:t> </a:t>
            </a:r>
            <a:r>
              <a:rPr sz="2650" b="1" spc="-5" dirty="0">
                <a:solidFill>
                  <a:srgbClr val="007F00"/>
                </a:solidFill>
                <a:latin typeface="Times New Roman"/>
                <a:cs typeface="Times New Roman"/>
              </a:rPr>
              <a:t>to</a:t>
            </a:r>
            <a:r>
              <a:rPr sz="2650" b="1" spc="10" dirty="0">
                <a:solidFill>
                  <a:srgbClr val="007F00"/>
                </a:solidFill>
                <a:latin typeface="Times New Roman"/>
                <a:cs typeface="Times New Roman"/>
              </a:rPr>
              <a:t> </a:t>
            </a:r>
            <a:r>
              <a:rPr sz="2650" b="1" spc="-5" dirty="0">
                <a:solidFill>
                  <a:srgbClr val="007F00"/>
                </a:solidFill>
                <a:latin typeface="Times New Roman"/>
                <a:cs typeface="Times New Roman"/>
              </a:rPr>
              <a:t>operate</a:t>
            </a:r>
            <a:r>
              <a:rPr sz="2650" b="1" spc="-15" dirty="0">
                <a:solidFill>
                  <a:srgbClr val="007F00"/>
                </a:solidFill>
                <a:latin typeface="Times New Roman"/>
                <a:cs typeface="Times New Roman"/>
              </a:rPr>
              <a:t> </a:t>
            </a:r>
            <a:r>
              <a:rPr sz="2650" b="1" spc="-10" dirty="0">
                <a:solidFill>
                  <a:srgbClr val="007F00"/>
                </a:solidFill>
                <a:latin typeface="Times New Roman"/>
                <a:cs typeface="Times New Roman"/>
              </a:rPr>
              <a:t>on</a:t>
            </a:r>
            <a:r>
              <a:rPr sz="2650" b="1" spc="10" dirty="0">
                <a:solidFill>
                  <a:srgbClr val="007F00"/>
                </a:solidFill>
                <a:latin typeface="Times New Roman"/>
                <a:cs typeface="Times New Roman"/>
              </a:rPr>
              <a:t> </a:t>
            </a:r>
            <a:r>
              <a:rPr sz="2650" b="1" spc="-5" dirty="0">
                <a:solidFill>
                  <a:srgbClr val="007F00"/>
                </a:solidFill>
                <a:latin typeface="Times New Roman"/>
                <a:cs typeface="Times New Roman"/>
              </a:rPr>
              <a:t>data</a:t>
            </a:r>
            <a:r>
              <a:rPr sz="2650" b="1" spc="30" dirty="0">
                <a:solidFill>
                  <a:srgbClr val="007F00"/>
                </a:solidFill>
                <a:latin typeface="Times New Roman"/>
                <a:cs typeface="Times New Roman"/>
              </a:rPr>
              <a:t> </a:t>
            </a:r>
            <a:r>
              <a:rPr sz="2650" b="1" dirty="0">
                <a:solidFill>
                  <a:srgbClr val="007F00"/>
                </a:solidFill>
                <a:latin typeface="Times New Roman"/>
                <a:cs typeface="Times New Roman"/>
              </a:rPr>
              <a:t>in</a:t>
            </a:r>
            <a:r>
              <a:rPr sz="2650" b="1" spc="-15" dirty="0">
                <a:solidFill>
                  <a:srgbClr val="007F00"/>
                </a:solidFill>
                <a:latin typeface="Times New Roman"/>
                <a:cs typeface="Times New Roman"/>
              </a:rPr>
              <a:t> </a:t>
            </a:r>
            <a:r>
              <a:rPr sz="2650" b="1" spc="-5" dirty="0">
                <a:solidFill>
                  <a:srgbClr val="007F00"/>
                </a:solidFill>
                <a:latin typeface="Times New Roman"/>
                <a:cs typeface="Times New Roman"/>
              </a:rPr>
              <a:t>units </a:t>
            </a:r>
            <a:r>
              <a:rPr sz="2650" b="1" spc="-650" dirty="0">
                <a:solidFill>
                  <a:srgbClr val="007F00"/>
                </a:solidFill>
                <a:latin typeface="Times New Roman"/>
                <a:cs typeface="Times New Roman"/>
              </a:rPr>
              <a:t> </a:t>
            </a:r>
            <a:r>
              <a:rPr sz="2650" b="1" spc="-5" dirty="0">
                <a:solidFill>
                  <a:srgbClr val="007F00"/>
                </a:solidFill>
                <a:latin typeface="Times New Roman"/>
                <a:cs typeface="Times New Roman"/>
              </a:rPr>
              <a:t>that</a:t>
            </a:r>
            <a:r>
              <a:rPr sz="2650" b="1" spc="10" dirty="0">
                <a:solidFill>
                  <a:srgbClr val="007F00"/>
                </a:solidFill>
                <a:latin typeface="Times New Roman"/>
                <a:cs typeface="Times New Roman"/>
              </a:rPr>
              <a:t> </a:t>
            </a:r>
            <a:r>
              <a:rPr sz="2650" b="1" spc="-10" dirty="0">
                <a:solidFill>
                  <a:srgbClr val="007F00"/>
                </a:solidFill>
                <a:latin typeface="Times New Roman"/>
                <a:cs typeface="Times New Roman"/>
              </a:rPr>
              <a:t>have</a:t>
            </a:r>
            <a:r>
              <a:rPr sz="2650" b="1" spc="10" dirty="0">
                <a:solidFill>
                  <a:srgbClr val="007F00"/>
                </a:solidFill>
                <a:latin typeface="Times New Roman"/>
                <a:cs typeface="Times New Roman"/>
              </a:rPr>
              <a:t> </a:t>
            </a:r>
            <a:r>
              <a:rPr sz="2650" b="1" spc="-5" dirty="0">
                <a:solidFill>
                  <a:srgbClr val="007F00"/>
                </a:solidFill>
                <a:latin typeface="Times New Roman"/>
                <a:cs typeface="Times New Roman"/>
              </a:rPr>
              <a:t>a</a:t>
            </a:r>
            <a:r>
              <a:rPr sz="2650" b="1" spc="5" dirty="0">
                <a:solidFill>
                  <a:srgbClr val="007F00"/>
                </a:solidFill>
                <a:latin typeface="Times New Roman"/>
                <a:cs typeface="Times New Roman"/>
              </a:rPr>
              <a:t> </a:t>
            </a:r>
            <a:r>
              <a:rPr sz="2650" b="1" spc="-30" dirty="0">
                <a:solidFill>
                  <a:srgbClr val="007F00"/>
                </a:solidFill>
                <a:latin typeface="Times New Roman"/>
                <a:cs typeface="Times New Roman"/>
              </a:rPr>
              <a:t>more</a:t>
            </a:r>
            <a:r>
              <a:rPr sz="2650" b="1" spc="30" dirty="0">
                <a:solidFill>
                  <a:srgbClr val="007F00"/>
                </a:solidFill>
                <a:latin typeface="Times New Roman"/>
                <a:cs typeface="Times New Roman"/>
              </a:rPr>
              <a:t> </a:t>
            </a:r>
            <a:r>
              <a:rPr sz="2650" b="1" spc="-10" dirty="0">
                <a:solidFill>
                  <a:srgbClr val="007F00"/>
                </a:solidFill>
                <a:latin typeface="Times New Roman"/>
                <a:cs typeface="Times New Roman"/>
              </a:rPr>
              <a:t>complex</a:t>
            </a:r>
            <a:r>
              <a:rPr sz="2650" b="1" spc="55" dirty="0">
                <a:solidFill>
                  <a:srgbClr val="007F00"/>
                </a:solidFill>
                <a:latin typeface="Times New Roman"/>
                <a:cs typeface="Times New Roman"/>
              </a:rPr>
              <a:t> </a:t>
            </a:r>
            <a:r>
              <a:rPr sz="2650" b="1" spc="-10" dirty="0">
                <a:solidFill>
                  <a:srgbClr val="007F00"/>
                </a:solidFill>
                <a:latin typeface="Times New Roman"/>
                <a:cs typeface="Times New Roman"/>
              </a:rPr>
              <a:t>structure</a:t>
            </a:r>
            <a:r>
              <a:rPr sz="2650" spc="-10" dirty="0">
                <a:latin typeface="Times New Roman"/>
                <a:cs typeface="Times New Roman"/>
              </a:rPr>
              <a:t>.</a:t>
            </a:r>
            <a:endParaRPr sz="2650">
              <a:latin typeface="Times New Roman"/>
              <a:cs typeface="Times New Roman"/>
            </a:endParaRPr>
          </a:p>
          <a:p>
            <a:pPr marL="390525" marR="300990" indent="-378460">
              <a:lnSpc>
                <a:spcPts val="2860"/>
              </a:lnSpc>
              <a:spcBef>
                <a:spcPts val="635"/>
              </a:spcBef>
              <a:buChar char="•"/>
              <a:tabLst>
                <a:tab pos="390525" algn="l"/>
                <a:tab pos="391160" algn="l"/>
              </a:tabLst>
            </a:pPr>
            <a:r>
              <a:rPr sz="2650" spc="-5" dirty="0">
                <a:latin typeface="Times New Roman"/>
                <a:cs typeface="Times New Roman"/>
              </a:rPr>
              <a:t>It</a:t>
            </a:r>
            <a:r>
              <a:rPr sz="2650" spc="-10" dirty="0">
                <a:latin typeface="Times New Roman"/>
                <a:cs typeface="Times New Roman"/>
              </a:rPr>
              <a:t> </a:t>
            </a:r>
            <a:r>
              <a:rPr sz="2650" spc="-5" dirty="0">
                <a:latin typeface="Times New Roman"/>
                <a:cs typeface="Times New Roman"/>
              </a:rPr>
              <a:t>can</a:t>
            </a:r>
            <a:r>
              <a:rPr sz="2650" spc="-15" dirty="0">
                <a:latin typeface="Times New Roman"/>
                <a:cs typeface="Times New Roman"/>
              </a:rPr>
              <a:t> </a:t>
            </a:r>
            <a:r>
              <a:rPr sz="2650" spc="-5" dirty="0">
                <a:latin typeface="Times New Roman"/>
                <a:cs typeface="Times New Roman"/>
              </a:rPr>
              <a:t>be</a:t>
            </a:r>
            <a:r>
              <a:rPr sz="2650" spc="10" dirty="0">
                <a:latin typeface="Times New Roman"/>
                <a:cs typeface="Times New Roman"/>
              </a:rPr>
              <a:t> </a:t>
            </a:r>
            <a:r>
              <a:rPr sz="2650" spc="-5" dirty="0">
                <a:latin typeface="Times New Roman"/>
                <a:cs typeface="Times New Roman"/>
              </a:rPr>
              <a:t>handy</a:t>
            </a:r>
            <a:r>
              <a:rPr sz="2650" dirty="0">
                <a:latin typeface="Times New Roman"/>
                <a:cs typeface="Times New Roman"/>
              </a:rPr>
              <a:t> to</a:t>
            </a:r>
            <a:r>
              <a:rPr sz="2650" spc="-15" dirty="0">
                <a:latin typeface="Times New Roman"/>
                <a:cs typeface="Times New Roman"/>
              </a:rPr>
              <a:t> </a:t>
            </a:r>
            <a:r>
              <a:rPr sz="2650" dirty="0">
                <a:latin typeface="Times New Roman"/>
                <a:cs typeface="Times New Roman"/>
              </a:rPr>
              <a:t>think</a:t>
            </a:r>
            <a:r>
              <a:rPr sz="2650" spc="-15" dirty="0">
                <a:latin typeface="Times New Roman"/>
                <a:cs typeface="Times New Roman"/>
              </a:rPr>
              <a:t> </a:t>
            </a:r>
            <a:r>
              <a:rPr sz="2650" dirty="0">
                <a:latin typeface="Times New Roman"/>
                <a:cs typeface="Times New Roman"/>
              </a:rPr>
              <a:t>in</a:t>
            </a:r>
            <a:r>
              <a:rPr sz="2650" spc="-20" dirty="0">
                <a:latin typeface="Times New Roman"/>
                <a:cs typeface="Times New Roman"/>
              </a:rPr>
              <a:t> </a:t>
            </a:r>
            <a:r>
              <a:rPr sz="2650" spc="-15" dirty="0">
                <a:latin typeface="Times New Roman"/>
                <a:cs typeface="Times New Roman"/>
              </a:rPr>
              <a:t>terms</a:t>
            </a:r>
            <a:r>
              <a:rPr sz="2650" spc="60" dirty="0">
                <a:latin typeface="Times New Roman"/>
                <a:cs typeface="Times New Roman"/>
              </a:rPr>
              <a:t> </a:t>
            </a:r>
            <a:r>
              <a:rPr sz="2650" spc="-5" dirty="0">
                <a:latin typeface="Times New Roman"/>
                <a:cs typeface="Times New Roman"/>
              </a:rPr>
              <a:t>of</a:t>
            </a:r>
            <a:r>
              <a:rPr sz="2650" spc="-10" dirty="0">
                <a:latin typeface="Times New Roman"/>
                <a:cs typeface="Times New Roman"/>
              </a:rPr>
              <a:t> </a:t>
            </a:r>
            <a:r>
              <a:rPr sz="2650" spc="-5" dirty="0">
                <a:latin typeface="Times New Roman"/>
                <a:cs typeface="Times New Roman"/>
              </a:rPr>
              <a:t>a</a:t>
            </a:r>
            <a:r>
              <a:rPr sz="2650" spc="5" dirty="0">
                <a:latin typeface="Times New Roman"/>
                <a:cs typeface="Times New Roman"/>
              </a:rPr>
              <a:t> </a:t>
            </a:r>
            <a:r>
              <a:rPr sz="2650" spc="-15" dirty="0">
                <a:latin typeface="Times New Roman"/>
                <a:cs typeface="Times New Roman"/>
              </a:rPr>
              <a:t>complex</a:t>
            </a:r>
            <a:r>
              <a:rPr sz="2650" spc="55" dirty="0">
                <a:latin typeface="Times New Roman"/>
                <a:cs typeface="Times New Roman"/>
              </a:rPr>
              <a:t> </a:t>
            </a:r>
            <a:r>
              <a:rPr sz="2650" spc="-5" dirty="0">
                <a:latin typeface="Times New Roman"/>
                <a:cs typeface="Times New Roman"/>
              </a:rPr>
              <a:t>record</a:t>
            </a:r>
            <a:r>
              <a:rPr sz="2650" spc="-15" dirty="0">
                <a:latin typeface="Times New Roman"/>
                <a:cs typeface="Times New Roman"/>
              </a:rPr>
              <a:t> </a:t>
            </a:r>
            <a:r>
              <a:rPr sz="2650" spc="-5" dirty="0">
                <a:latin typeface="Times New Roman"/>
                <a:cs typeface="Times New Roman"/>
              </a:rPr>
              <a:t>that </a:t>
            </a:r>
            <a:r>
              <a:rPr sz="2650" dirty="0">
                <a:latin typeface="Times New Roman"/>
                <a:cs typeface="Times New Roman"/>
              </a:rPr>
              <a:t> </a:t>
            </a:r>
            <a:r>
              <a:rPr sz="2650" spc="-5" dirty="0">
                <a:latin typeface="Times New Roman"/>
                <a:cs typeface="Times New Roman"/>
              </a:rPr>
              <a:t>allows</a:t>
            </a:r>
            <a:r>
              <a:rPr sz="2650" spc="-10" dirty="0">
                <a:latin typeface="Times New Roman"/>
                <a:cs typeface="Times New Roman"/>
              </a:rPr>
              <a:t> </a:t>
            </a:r>
            <a:r>
              <a:rPr sz="2650" dirty="0">
                <a:latin typeface="Times New Roman"/>
                <a:cs typeface="Times New Roman"/>
              </a:rPr>
              <a:t>lists</a:t>
            </a:r>
            <a:r>
              <a:rPr sz="2650" spc="-5" dirty="0">
                <a:latin typeface="Times New Roman"/>
                <a:cs typeface="Times New Roman"/>
              </a:rPr>
              <a:t> and</a:t>
            </a:r>
            <a:r>
              <a:rPr sz="2650" spc="-10" dirty="0">
                <a:latin typeface="Times New Roman"/>
                <a:cs typeface="Times New Roman"/>
              </a:rPr>
              <a:t> </a:t>
            </a:r>
            <a:r>
              <a:rPr sz="2650" spc="-5" dirty="0">
                <a:latin typeface="Times New Roman"/>
                <a:cs typeface="Times New Roman"/>
              </a:rPr>
              <a:t>other record</a:t>
            </a:r>
            <a:r>
              <a:rPr sz="2650" spc="5" dirty="0">
                <a:latin typeface="Times New Roman"/>
                <a:cs typeface="Times New Roman"/>
              </a:rPr>
              <a:t> </a:t>
            </a:r>
            <a:r>
              <a:rPr sz="2650" spc="-5" dirty="0">
                <a:latin typeface="Times New Roman"/>
                <a:cs typeface="Times New Roman"/>
              </a:rPr>
              <a:t>structures</a:t>
            </a:r>
            <a:r>
              <a:rPr sz="2650" spc="-30" dirty="0">
                <a:latin typeface="Times New Roman"/>
                <a:cs typeface="Times New Roman"/>
              </a:rPr>
              <a:t> </a:t>
            </a:r>
            <a:r>
              <a:rPr sz="2650" dirty="0">
                <a:latin typeface="Times New Roman"/>
                <a:cs typeface="Times New Roman"/>
              </a:rPr>
              <a:t>to</a:t>
            </a:r>
            <a:r>
              <a:rPr sz="2650" spc="-10" dirty="0">
                <a:latin typeface="Times New Roman"/>
                <a:cs typeface="Times New Roman"/>
              </a:rPr>
              <a:t> </a:t>
            </a:r>
            <a:r>
              <a:rPr sz="2650" spc="-5" dirty="0">
                <a:latin typeface="Times New Roman"/>
                <a:cs typeface="Times New Roman"/>
              </a:rPr>
              <a:t>be</a:t>
            </a:r>
            <a:r>
              <a:rPr sz="2650" spc="15" dirty="0">
                <a:latin typeface="Times New Roman"/>
                <a:cs typeface="Times New Roman"/>
              </a:rPr>
              <a:t> </a:t>
            </a:r>
            <a:r>
              <a:rPr sz="2650" spc="-5" dirty="0">
                <a:latin typeface="Times New Roman"/>
                <a:cs typeface="Times New Roman"/>
              </a:rPr>
              <a:t>nested</a:t>
            </a:r>
            <a:r>
              <a:rPr sz="2650" spc="-15" dirty="0">
                <a:latin typeface="Times New Roman"/>
                <a:cs typeface="Times New Roman"/>
              </a:rPr>
              <a:t> </a:t>
            </a:r>
            <a:r>
              <a:rPr sz="2650" dirty="0">
                <a:latin typeface="Times New Roman"/>
                <a:cs typeface="Times New Roman"/>
              </a:rPr>
              <a:t>inside</a:t>
            </a:r>
            <a:r>
              <a:rPr sz="2650" spc="-10" dirty="0">
                <a:latin typeface="Times New Roman"/>
                <a:cs typeface="Times New Roman"/>
              </a:rPr>
              <a:t> </a:t>
            </a:r>
            <a:r>
              <a:rPr sz="2650" dirty="0">
                <a:latin typeface="Times New Roman"/>
                <a:cs typeface="Times New Roman"/>
              </a:rPr>
              <a:t>it</a:t>
            </a:r>
            <a:endParaRPr sz="2650">
              <a:latin typeface="Times New Roman"/>
              <a:cs typeface="Times New Roman"/>
            </a:endParaRPr>
          </a:p>
          <a:p>
            <a:pPr marL="390525" marR="1068070" indent="-378460">
              <a:lnSpc>
                <a:spcPts val="2880"/>
              </a:lnSpc>
              <a:spcBef>
                <a:spcPts val="600"/>
              </a:spcBef>
              <a:buChar char="•"/>
              <a:tabLst>
                <a:tab pos="390525" algn="l"/>
                <a:tab pos="391160" algn="l"/>
              </a:tabLst>
            </a:pPr>
            <a:r>
              <a:rPr sz="2650" spc="-15" dirty="0">
                <a:latin typeface="Times New Roman"/>
                <a:cs typeface="Times New Roman"/>
              </a:rPr>
              <a:t>As</a:t>
            </a:r>
            <a:r>
              <a:rPr sz="2650" spc="35" dirty="0">
                <a:latin typeface="Times New Roman"/>
                <a:cs typeface="Times New Roman"/>
              </a:rPr>
              <a:t> </a:t>
            </a:r>
            <a:r>
              <a:rPr sz="2650" spc="-10" dirty="0">
                <a:latin typeface="Times New Roman"/>
                <a:cs typeface="Times New Roman"/>
              </a:rPr>
              <a:t>well</a:t>
            </a:r>
            <a:r>
              <a:rPr sz="2650" spc="-5" dirty="0">
                <a:latin typeface="Times New Roman"/>
                <a:cs typeface="Times New Roman"/>
              </a:rPr>
              <a:t> see, </a:t>
            </a:r>
            <a:r>
              <a:rPr sz="2650" spc="-15" dirty="0">
                <a:latin typeface="Times New Roman"/>
                <a:cs typeface="Times New Roman"/>
              </a:rPr>
              <a:t>key-value,</a:t>
            </a:r>
            <a:r>
              <a:rPr sz="2650" spc="65" dirty="0">
                <a:latin typeface="Times New Roman"/>
                <a:cs typeface="Times New Roman"/>
              </a:rPr>
              <a:t> </a:t>
            </a:r>
            <a:r>
              <a:rPr sz="2650" spc="-15" dirty="0">
                <a:latin typeface="Times New Roman"/>
                <a:cs typeface="Times New Roman"/>
              </a:rPr>
              <a:t>document,</a:t>
            </a:r>
            <a:r>
              <a:rPr sz="2650" spc="65" dirty="0">
                <a:latin typeface="Times New Roman"/>
                <a:cs typeface="Times New Roman"/>
              </a:rPr>
              <a:t> </a:t>
            </a:r>
            <a:r>
              <a:rPr sz="2650" spc="-5" dirty="0">
                <a:latin typeface="Times New Roman"/>
                <a:cs typeface="Times New Roman"/>
              </a:rPr>
              <a:t>and</a:t>
            </a:r>
            <a:r>
              <a:rPr sz="2650" spc="5" dirty="0">
                <a:latin typeface="Times New Roman"/>
                <a:cs typeface="Times New Roman"/>
              </a:rPr>
              <a:t> </a:t>
            </a:r>
            <a:r>
              <a:rPr sz="2650" spc="-10" dirty="0">
                <a:latin typeface="Times New Roman"/>
                <a:cs typeface="Times New Roman"/>
              </a:rPr>
              <a:t>column-family </a:t>
            </a:r>
            <a:r>
              <a:rPr sz="2650" spc="-650" dirty="0">
                <a:latin typeface="Times New Roman"/>
                <a:cs typeface="Times New Roman"/>
              </a:rPr>
              <a:t> </a:t>
            </a:r>
            <a:r>
              <a:rPr sz="2650" spc="-5" dirty="0">
                <a:latin typeface="Times New Roman"/>
                <a:cs typeface="Times New Roman"/>
              </a:rPr>
              <a:t>databases</a:t>
            </a:r>
            <a:r>
              <a:rPr sz="2650" spc="-15" dirty="0">
                <a:latin typeface="Times New Roman"/>
                <a:cs typeface="Times New Roman"/>
              </a:rPr>
              <a:t> </a:t>
            </a:r>
            <a:r>
              <a:rPr sz="2650" dirty="0">
                <a:latin typeface="Times New Roman"/>
                <a:cs typeface="Times New Roman"/>
              </a:rPr>
              <a:t>all</a:t>
            </a:r>
            <a:r>
              <a:rPr sz="2650" spc="-30" dirty="0">
                <a:latin typeface="Times New Roman"/>
                <a:cs typeface="Times New Roman"/>
              </a:rPr>
              <a:t> </a:t>
            </a:r>
            <a:r>
              <a:rPr sz="2650" spc="-25" dirty="0">
                <a:latin typeface="Times New Roman"/>
                <a:cs typeface="Times New Roman"/>
              </a:rPr>
              <a:t>make</a:t>
            </a:r>
            <a:r>
              <a:rPr sz="2650" spc="60" dirty="0">
                <a:latin typeface="Times New Roman"/>
                <a:cs typeface="Times New Roman"/>
              </a:rPr>
              <a:t> </a:t>
            </a:r>
            <a:r>
              <a:rPr sz="2650" spc="-5" dirty="0">
                <a:latin typeface="Times New Roman"/>
                <a:cs typeface="Times New Roman"/>
              </a:rPr>
              <a:t>use</a:t>
            </a:r>
            <a:r>
              <a:rPr sz="2650" spc="10" dirty="0">
                <a:latin typeface="Times New Roman"/>
                <a:cs typeface="Times New Roman"/>
              </a:rPr>
              <a:t> </a:t>
            </a:r>
            <a:r>
              <a:rPr sz="2650" spc="-5" dirty="0">
                <a:latin typeface="Times New Roman"/>
                <a:cs typeface="Times New Roman"/>
              </a:rPr>
              <a:t>of</a:t>
            </a:r>
            <a:r>
              <a:rPr sz="2650" spc="10" dirty="0">
                <a:latin typeface="Times New Roman"/>
                <a:cs typeface="Times New Roman"/>
              </a:rPr>
              <a:t> </a:t>
            </a:r>
            <a:r>
              <a:rPr sz="2650" dirty="0">
                <a:latin typeface="Times New Roman"/>
                <a:cs typeface="Times New Roman"/>
              </a:rPr>
              <a:t>this</a:t>
            </a:r>
            <a:r>
              <a:rPr sz="2650" spc="-35" dirty="0">
                <a:latin typeface="Times New Roman"/>
                <a:cs typeface="Times New Roman"/>
              </a:rPr>
              <a:t> </a:t>
            </a:r>
            <a:r>
              <a:rPr sz="2650" spc="-20" dirty="0">
                <a:latin typeface="Times New Roman"/>
                <a:cs typeface="Times New Roman"/>
              </a:rPr>
              <a:t>more</a:t>
            </a:r>
            <a:r>
              <a:rPr sz="2650" spc="60" dirty="0">
                <a:latin typeface="Times New Roman"/>
                <a:cs typeface="Times New Roman"/>
              </a:rPr>
              <a:t> </a:t>
            </a:r>
            <a:r>
              <a:rPr sz="2650" spc="-15" dirty="0">
                <a:latin typeface="Times New Roman"/>
                <a:cs typeface="Times New Roman"/>
              </a:rPr>
              <a:t>complex</a:t>
            </a:r>
            <a:r>
              <a:rPr sz="2650" spc="55" dirty="0">
                <a:latin typeface="Times New Roman"/>
                <a:cs typeface="Times New Roman"/>
              </a:rPr>
              <a:t> </a:t>
            </a:r>
            <a:r>
              <a:rPr sz="2650" spc="-5" dirty="0">
                <a:latin typeface="Times New Roman"/>
                <a:cs typeface="Times New Roman"/>
              </a:rPr>
              <a:t>record.</a:t>
            </a:r>
            <a:endParaRPr sz="2650">
              <a:latin typeface="Times New Roman"/>
              <a:cs typeface="Times New Roman"/>
            </a:endParaRPr>
          </a:p>
          <a:p>
            <a:pPr marL="390525" marR="261620" indent="-378460">
              <a:lnSpc>
                <a:spcPts val="2860"/>
              </a:lnSpc>
              <a:spcBef>
                <a:spcPts val="615"/>
              </a:spcBef>
              <a:buChar char="•"/>
              <a:tabLst>
                <a:tab pos="390525" algn="l"/>
                <a:tab pos="391160" algn="l"/>
              </a:tabLst>
            </a:pPr>
            <a:r>
              <a:rPr sz="2650" spc="-20" dirty="0">
                <a:latin typeface="Times New Roman"/>
                <a:cs typeface="Times New Roman"/>
              </a:rPr>
              <a:t>However,</a:t>
            </a:r>
            <a:r>
              <a:rPr sz="2650" spc="15" dirty="0">
                <a:latin typeface="Times New Roman"/>
                <a:cs typeface="Times New Roman"/>
              </a:rPr>
              <a:t> </a:t>
            </a:r>
            <a:r>
              <a:rPr sz="2650" spc="-5" dirty="0">
                <a:latin typeface="Times New Roman"/>
                <a:cs typeface="Times New Roman"/>
              </a:rPr>
              <a:t>there</a:t>
            </a:r>
            <a:r>
              <a:rPr sz="2650" spc="-15" dirty="0">
                <a:latin typeface="Times New Roman"/>
                <a:cs typeface="Times New Roman"/>
              </a:rPr>
              <a:t> </a:t>
            </a:r>
            <a:r>
              <a:rPr sz="2650" dirty="0">
                <a:latin typeface="Times New Roman"/>
                <a:cs typeface="Times New Roman"/>
              </a:rPr>
              <a:t>is</a:t>
            </a:r>
            <a:r>
              <a:rPr sz="2650" spc="-10" dirty="0">
                <a:latin typeface="Times New Roman"/>
                <a:cs typeface="Times New Roman"/>
              </a:rPr>
              <a:t> </a:t>
            </a:r>
            <a:r>
              <a:rPr sz="2650" spc="-5" dirty="0">
                <a:latin typeface="Times New Roman"/>
                <a:cs typeface="Times New Roman"/>
              </a:rPr>
              <a:t>no</a:t>
            </a:r>
            <a:r>
              <a:rPr sz="2650" spc="5" dirty="0">
                <a:latin typeface="Times New Roman"/>
                <a:cs typeface="Times New Roman"/>
              </a:rPr>
              <a:t> </a:t>
            </a:r>
            <a:r>
              <a:rPr sz="2650" spc="-25" dirty="0">
                <a:latin typeface="Times New Roman"/>
                <a:cs typeface="Times New Roman"/>
              </a:rPr>
              <a:t>common</a:t>
            </a:r>
            <a:r>
              <a:rPr sz="2650" spc="105" dirty="0">
                <a:latin typeface="Times New Roman"/>
                <a:cs typeface="Times New Roman"/>
              </a:rPr>
              <a:t> </a:t>
            </a:r>
            <a:r>
              <a:rPr sz="2650" spc="-5" dirty="0">
                <a:latin typeface="Times New Roman"/>
                <a:cs typeface="Times New Roman"/>
              </a:rPr>
              <a:t>term for</a:t>
            </a:r>
            <a:r>
              <a:rPr sz="2650" spc="-10" dirty="0">
                <a:latin typeface="Times New Roman"/>
                <a:cs typeface="Times New Roman"/>
              </a:rPr>
              <a:t> </a:t>
            </a:r>
            <a:r>
              <a:rPr sz="2650" dirty="0">
                <a:latin typeface="Times New Roman"/>
                <a:cs typeface="Times New Roman"/>
              </a:rPr>
              <a:t>this</a:t>
            </a:r>
            <a:r>
              <a:rPr sz="2650" spc="-10" dirty="0">
                <a:latin typeface="Times New Roman"/>
                <a:cs typeface="Times New Roman"/>
              </a:rPr>
              <a:t> </a:t>
            </a:r>
            <a:r>
              <a:rPr sz="2650" spc="-15" dirty="0">
                <a:latin typeface="Times New Roman"/>
                <a:cs typeface="Times New Roman"/>
              </a:rPr>
              <a:t>complex</a:t>
            </a:r>
            <a:r>
              <a:rPr sz="2650" spc="30" dirty="0">
                <a:latin typeface="Times New Roman"/>
                <a:cs typeface="Times New Roman"/>
              </a:rPr>
              <a:t> </a:t>
            </a:r>
            <a:r>
              <a:rPr sz="2650" spc="-5" dirty="0">
                <a:latin typeface="Times New Roman"/>
                <a:cs typeface="Times New Roman"/>
              </a:rPr>
              <a:t>record; </a:t>
            </a:r>
            <a:r>
              <a:rPr sz="2650" spc="-645" dirty="0">
                <a:latin typeface="Times New Roman"/>
                <a:cs typeface="Times New Roman"/>
              </a:rPr>
              <a:t> </a:t>
            </a:r>
            <a:r>
              <a:rPr sz="2650" spc="-5" dirty="0">
                <a:latin typeface="Times New Roman"/>
                <a:cs typeface="Times New Roman"/>
              </a:rPr>
              <a:t>according</a:t>
            </a:r>
            <a:r>
              <a:rPr sz="2650" spc="-15" dirty="0">
                <a:latin typeface="Times New Roman"/>
                <a:cs typeface="Times New Roman"/>
              </a:rPr>
              <a:t> </a:t>
            </a:r>
            <a:r>
              <a:rPr sz="2650" dirty="0">
                <a:latin typeface="Times New Roman"/>
                <a:cs typeface="Times New Roman"/>
              </a:rPr>
              <a:t>to</a:t>
            </a:r>
            <a:r>
              <a:rPr sz="2650" spc="-15" dirty="0">
                <a:latin typeface="Times New Roman"/>
                <a:cs typeface="Times New Roman"/>
              </a:rPr>
              <a:t> </a:t>
            </a:r>
            <a:r>
              <a:rPr sz="2650" spc="-10" dirty="0">
                <a:latin typeface="Times New Roman"/>
                <a:cs typeface="Times New Roman"/>
              </a:rPr>
              <a:t>[SaFo13]</a:t>
            </a:r>
            <a:r>
              <a:rPr sz="2650" spc="45" dirty="0">
                <a:latin typeface="Times New Roman"/>
                <a:cs typeface="Times New Roman"/>
              </a:rPr>
              <a:t> </a:t>
            </a:r>
            <a:r>
              <a:rPr sz="2650" spc="-15" dirty="0">
                <a:latin typeface="Times New Roman"/>
                <a:cs typeface="Times New Roman"/>
              </a:rPr>
              <a:t>we</a:t>
            </a:r>
            <a:r>
              <a:rPr sz="2650" spc="10" dirty="0">
                <a:latin typeface="Times New Roman"/>
                <a:cs typeface="Times New Roman"/>
              </a:rPr>
              <a:t> </a:t>
            </a:r>
            <a:r>
              <a:rPr sz="2650" spc="-5" dirty="0">
                <a:latin typeface="Times New Roman"/>
                <a:cs typeface="Times New Roman"/>
              </a:rPr>
              <a:t>use</a:t>
            </a:r>
            <a:r>
              <a:rPr sz="2650" spc="15" dirty="0">
                <a:latin typeface="Times New Roman"/>
                <a:cs typeface="Times New Roman"/>
              </a:rPr>
              <a:t> </a:t>
            </a:r>
            <a:r>
              <a:rPr sz="2650" spc="-5" dirty="0">
                <a:latin typeface="Times New Roman"/>
                <a:cs typeface="Times New Roman"/>
              </a:rPr>
              <a:t>here</a:t>
            </a:r>
            <a:r>
              <a:rPr sz="2650" spc="-15" dirty="0">
                <a:latin typeface="Times New Roman"/>
                <a:cs typeface="Times New Roman"/>
              </a:rPr>
              <a:t> </a:t>
            </a:r>
            <a:r>
              <a:rPr sz="2650" spc="-5" dirty="0">
                <a:latin typeface="Times New Roman"/>
                <a:cs typeface="Times New Roman"/>
              </a:rPr>
              <a:t>the</a:t>
            </a:r>
            <a:r>
              <a:rPr sz="2650" spc="-10" dirty="0">
                <a:latin typeface="Times New Roman"/>
                <a:cs typeface="Times New Roman"/>
              </a:rPr>
              <a:t> </a:t>
            </a:r>
            <a:r>
              <a:rPr sz="2650" spc="-5" dirty="0">
                <a:latin typeface="Times New Roman"/>
                <a:cs typeface="Times New Roman"/>
              </a:rPr>
              <a:t>term</a:t>
            </a:r>
            <a:r>
              <a:rPr sz="2650" spc="-30" dirty="0">
                <a:latin typeface="Times New Roman"/>
                <a:cs typeface="Times New Roman"/>
              </a:rPr>
              <a:t> </a:t>
            </a:r>
            <a:r>
              <a:rPr sz="2650" i="1" spc="-15" dirty="0">
                <a:solidFill>
                  <a:srgbClr val="FF0000"/>
                </a:solidFill>
                <a:latin typeface="Times New Roman"/>
                <a:cs typeface="Times New Roman"/>
              </a:rPr>
              <a:t>aggregate.</a:t>
            </a:r>
            <a:endParaRPr sz="2650">
              <a:latin typeface="Times New Roman"/>
              <a:cs typeface="Times New Roman"/>
            </a:endParaRPr>
          </a:p>
        </p:txBody>
      </p:sp>
      <p:sp>
        <p:nvSpPr>
          <p:cNvPr id="6" name="object 6"/>
          <p:cNvSpPr txBox="1"/>
          <p:nvPr/>
        </p:nvSpPr>
        <p:spPr>
          <a:xfrm>
            <a:off x="9393828" y="6962347"/>
            <a:ext cx="173990" cy="220979"/>
          </a:xfrm>
          <a:prstGeom prst="rect">
            <a:avLst/>
          </a:prstGeom>
        </p:spPr>
        <p:txBody>
          <a:bodyPr vert="horz" wrap="square" lIns="0" tIns="0" rIns="0" bIns="0" rtlCol="0">
            <a:spAutoFit/>
          </a:bodyPr>
          <a:lstStyle/>
          <a:p>
            <a:pPr marL="38100">
              <a:lnSpc>
                <a:spcPts val="1565"/>
              </a:lnSpc>
            </a:pPr>
            <a:fld id="{81D60167-4931-47E6-BA6A-407CBD079E47}" type="slidenum">
              <a:rPr sz="1500" spc="15" dirty="0">
                <a:latin typeface="Times New Roman"/>
                <a:cs typeface="Times New Roman"/>
              </a:rPr>
              <a:t>5</a:t>
            </a:fld>
            <a:endParaRPr sz="15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51C7-1196-D7DD-4B03-61F6ADCF735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C5BBF70-D04B-4C22-1939-B2CE09B99C04}"/>
              </a:ext>
            </a:extLst>
          </p:cNvPr>
          <p:cNvSpPr>
            <a:spLocks noGrp="1"/>
          </p:cNvSpPr>
          <p:nvPr>
            <p:ph type="body" idx="1"/>
          </p:nvPr>
        </p:nvSpPr>
        <p:spPr/>
        <p:txBody>
          <a:bodyPr/>
          <a:lstStyle/>
          <a:p>
            <a:endParaRPr lang="en-IN"/>
          </a:p>
        </p:txBody>
      </p:sp>
      <p:pic>
        <p:nvPicPr>
          <p:cNvPr id="1026" name="Picture 2" descr="Column Family Model - Aggregate Data Models in NoSQL">
            <a:extLst>
              <a:ext uri="{FF2B5EF4-FFF2-40B4-BE49-F238E27FC236}">
                <a16:creationId xmlns:a16="http://schemas.microsoft.com/office/drawing/2014/main" id="{C8B07DD6-037A-E552-4691-26FB115DF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85870"/>
            <a:ext cx="8382000" cy="730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90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E8876-C4FC-481A-8BC7-7ED9621B1F7E}"/>
              </a:ext>
            </a:extLst>
          </p:cNvPr>
          <p:cNvSpPr>
            <a:spLocks noGrp="1"/>
          </p:cNvSpPr>
          <p:nvPr>
            <p:ph type="title"/>
          </p:nvPr>
        </p:nvSpPr>
        <p:spPr>
          <a:xfrm>
            <a:off x="735171" y="284692"/>
            <a:ext cx="9223058" cy="1162629"/>
          </a:xfrm>
        </p:spPr>
        <p:txBody>
          <a:bodyPr>
            <a:normAutofit/>
          </a:bodyPr>
          <a:lstStyle/>
          <a:p>
            <a:pPr algn="ctr"/>
            <a:r>
              <a:rPr lang="en-US" sz="2807" dirty="0">
                <a:solidFill>
                  <a:srgbClr val="000000"/>
                </a:solidFill>
                <a:latin typeface="poppins" panose="00000500000000000000" pitchFamily="2" charset="0"/>
              </a:rPr>
              <a:t>Graph Databases</a:t>
            </a:r>
            <a:endParaRPr lang="en-IN" sz="2807" dirty="0"/>
          </a:p>
        </p:txBody>
      </p:sp>
      <p:sp>
        <p:nvSpPr>
          <p:cNvPr id="3" name="Content Placeholder 2">
            <a:extLst>
              <a:ext uri="{FF2B5EF4-FFF2-40B4-BE49-F238E27FC236}">
                <a16:creationId xmlns:a16="http://schemas.microsoft.com/office/drawing/2014/main" id="{C3D5BD6E-A978-42A0-8BCD-4E24B9B8E03D}"/>
              </a:ext>
            </a:extLst>
          </p:cNvPr>
          <p:cNvSpPr>
            <a:spLocks noGrp="1"/>
          </p:cNvSpPr>
          <p:nvPr>
            <p:ph idx="1"/>
          </p:nvPr>
        </p:nvSpPr>
        <p:spPr>
          <a:xfrm>
            <a:off x="469900" y="909070"/>
            <a:ext cx="9906000" cy="3816486"/>
          </a:xfrm>
        </p:spPr>
        <p:txBody>
          <a:bodyPr>
            <a:normAutofit/>
          </a:bodyPr>
          <a:lstStyle/>
          <a:p>
            <a:pPr marL="457200" indent="-457200" algn="just" defTabSz="802020" rtl="0" eaLnBrk="0" fontAlgn="base" hangingPunct="0">
              <a:spcBef>
                <a:spcPct val="0"/>
              </a:spcBef>
              <a:spcAft>
                <a:spcPct val="0"/>
              </a:spcAft>
              <a:buFont typeface="Arial" panose="020B0604020202020204" pitchFamily="34" charset="0"/>
              <a:buChar char="•"/>
            </a:pPr>
            <a:r>
              <a:rPr lang="en-US" sz="2400" kern="1200" dirty="0">
                <a:solidFill>
                  <a:srgbClr val="404040"/>
                </a:solidFill>
                <a:latin typeface="roboto" panose="02000000000000000000" pitchFamily="2" charset="0"/>
              </a:rPr>
              <a:t>Graph databases organize data into Nodes, with Edges establishing relationships between these data nodes.</a:t>
            </a:r>
          </a:p>
          <a:p>
            <a:pPr marL="457200" indent="-457200" algn="just" defTabSz="802020" rtl="0" eaLnBrk="0" fontAlgn="base" hangingPunct="0">
              <a:spcBef>
                <a:spcPct val="0"/>
              </a:spcBef>
              <a:spcAft>
                <a:spcPct val="0"/>
              </a:spcAft>
              <a:buFont typeface="Arial" panose="020B0604020202020204" pitchFamily="34" charset="0"/>
              <a:buChar char="•"/>
            </a:pPr>
            <a:r>
              <a:rPr lang="en-US" sz="2400" kern="1200" dirty="0">
                <a:solidFill>
                  <a:srgbClr val="404040"/>
                </a:solidFill>
                <a:latin typeface="roboto" panose="02000000000000000000" pitchFamily="2" charset="0"/>
              </a:rPr>
              <a:t>This data storage model proved to be useful in applications that </a:t>
            </a:r>
            <a:r>
              <a:rPr lang="en-US" sz="2400" kern="1200" dirty="0">
                <a:solidFill>
                  <a:srgbClr val="0070C0"/>
                </a:solidFill>
                <a:latin typeface="roboto" panose="02000000000000000000" pitchFamily="2" charset="0"/>
              </a:rPr>
              <a:t>emphasize relationships, such as social media platforms, customer relations software, and travel and reservation systems.</a:t>
            </a:r>
          </a:p>
          <a:p>
            <a:pPr marL="457200" indent="-457200" algn="just" defTabSz="802020" rtl="0" eaLnBrk="0" fontAlgn="base" hangingPunct="0">
              <a:spcBef>
                <a:spcPct val="0"/>
              </a:spcBef>
              <a:spcAft>
                <a:spcPct val="0"/>
              </a:spcAft>
              <a:buFont typeface="Arial" panose="020B0604020202020204" pitchFamily="34" charset="0"/>
              <a:buChar char="•"/>
            </a:pPr>
            <a:r>
              <a:rPr lang="en-US" sz="2400" kern="1200" dirty="0">
                <a:solidFill>
                  <a:srgbClr val="404040"/>
                </a:solidFill>
                <a:latin typeface="roboto" panose="02000000000000000000" pitchFamily="2" charset="0"/>
              </a:rPr>
              <a:t>Document-based </a:t>
            </a:r>
            <a:r>
              <a:rPr lang="en-US" sz="2400" kern="1200" dirty="0" err="1">
                <a:solidFill>
                  <a:srgbClr val="404040"/>
                </a:solidFill>
                <a:latin typeface="roboto" panose="02000000000000000000" pitchFamily="2" charset="0"/>
              </a:rPr>
              <a:t>OrientDB</a:t>
            </a:r>
            <a:r>
              <a:rPr lang="en-US" sz="2400" kern="1200" dirty="0">
                <a:solidFill>
                  <a:srgbClr val="404040"/>
                </a:solidFill>
                <a:latin typeface="roboto" panose="02000000000000000000" pitchFamily="2" charset="0"/>
              </a:rPr>
              <a:t> and </a:t>
            </a:r>
            <a:r>
              <a:rPr lang="en-US" sz="2400" kern="1200" dirty="0" err="1">
                <a:solidFill>
                  <a:srgbClr val="404040"/>
                </a:solidFill>
                <a:latin typeface="roboto" panose="02000000000000000000" pitchFamily="2" charset="0"/>
              </a:rPr>
              <a:t>MarkLogic</a:t>
            </a:r>
            <a:r>
              <a:rPr lang="en-US" sz="2400" kern="1200" dirty="0">
                <a:solidFill>
                  <a:srgbClr val="404040"/>
                </a:solidFill>
                <a:latin typeface="roboto" panose="02000000000000000000" pitchFamily="2" charset="0"/>
              </a:rPr>
              <a:t> can function as graph databases. </a:t>
            </a:r>
          </a:p>
          <a:p>
            <a:pPr marL="457200" indent="-457200" algn="just" defTabSz="802020" rtl="0" eaLnBrk="0" fontAlgn="base" hangingPunct="0">
              <a:spcBef>
                <a:spcPct val="0"/>
              </a:spcBef>
              <a:spcAft>
                <a:spcPct val="0"/>
              </a:spcAft>
              <a:buFont typeface="Arial" panose="020B0604020202020204" pitchFamily="34" charset="0"/>
              <a:buChar char="•"/>
            </a:pPr>
            <a:r>
              <a:rPr lang="en-US" sz="2400" kern="1200" dirty="0" err="1">
                <a:solidFill>
                  <a:srgbClr val="404040"/>
                </a:solidFill>
                <a:latin typeface="roboto" panose="02000000000000000000" pitchFamily="2" charset="0"/>
              </a:rPr>
              <a:t>JanusGraph</a:t>
            </a:r>
            <a:r>
              <a:rPr lang="en-US" sz="2400" kern="1200" dirty="0">
                <a:solidFill>
                  <a:srgbClr val="404040"/>
                </a:solidFill>
                <a:latin typeface="roboto" panose="02000000000000000000" pitchFamily="2" charset="0"/>
              </a:rPr>
              <a:t>, </a:t>
            </a:r>
            <a:r>
              <a:rPr lang="en-US" sz="2400" kern="1200" dirty="0" err="1">
                <a:solidFill>
                  <a:srgbClr val="404040"/>
                </a:solidFill>
                <a:latin typeface="roboto" panose="02000000000000000000" pitchFamily="2" charset="0"/>
              </a:rPr>
              <a:t>RedisGraph</a:t>
            </a:r>
            <a:r>
              <a:rPr lang="en-US" sz="2400" kern="1200" dirty="0">
                <a:solidFill>
                  <a:srgbClr val="404040"/>
                </a:solidFill>
                <a:latin typeface="roboto" panose="02000000000000000000" pitchFamily="2" charset="0"/>
              </a:rPr>
              <a:t>, and Neo4j are popular graph-based solutions</a:t>
            </a:r>
            <a:r>
              <a:rPr lang="en-US" sz="1600" dirty="0">
                <a:solidFill>
                  <a:srgbClr val="404040"/>
                </a:solidFill>
                <a:latin typeface="roboto" panose="02000000000000000000" pitchFamily="2" charset="0"/>
              </a:rPr>
              <a:t>.</a:t>
            </a:r>
          </a:p>
          <a:p>
            <a:pPr algn="just"/>
            <a:endParaRPr lang="en-IN" sz="2105" dirty="0"/>
          </a:p>
        </p:txBody>
      </p:sp>
      <p:pic>
        <p:nvPicPr>
          <p:cNvPr id="4" name="Picture 3">
            <a:extLst>
              <a:ext uri="{FF2B5EF4-FFF2-40B4-BE49-F238E27FC236}">
                <a16:creationId xmlns:a16="http://schemas.microsoft.com/office/drawing/2014/main" id="{F5EA6C50-0769-4D9A-9879-113DC862FF49}"/>
              </a:ext>
            </a:extLst>
          </p:cNvPr>
          <p:cNvPicPr>
            <a:picLocks noChangeAspect="1"/>
          </p:cNvPicPr>
          <p:nvPr/>
        </p:nvPicPr>
        <p:blipFill>
          <a:blip r:embed="rId2"/>
          <a:stretch>
            <a:fillRect/>
          </a:stretch>
        </p:blipFill>
        <p:spPr>
          <a:xfrm>
            <a:off x="2318295" y="4530269"/>
            <a:ext cx="6056809" cy="3032581"/>
          </a:xfrm>
          <a:prstGeom prst="rect">
            <a:avLst/>
          </a:prstGeom>
        </p:spPr>
      </p:pic>
    </p:spTree>
    <p:extLst>
      <p:ext uri="{BB962C8B-B14F-4D97-AF65-F5344CB8AC3E}">
        <p14:creationId xmlns:p14="http://schemas.microsoft.com/office/powerpoint/2010/main" val="1879697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474C2-4551-DF45-9BA1-8960C7B2905E}"/>
              </a:ext>
            </a:extLst>
          </p:cNvPr>
          <p:cNvPicPr>
            <a:picLocks noChangeAspect="1"/>
          </p:cNvPicPr>
          <p:nvPr/>
        </p:nvPicPr>
        <p:blipFill>
          <a:blip r:embed="rId2"/>
          <a:stretch>
            <a:fillRect/>
          </a:stretch>
        </p:blipFill>
        <p:spPr>
          <a:xfrm>
            <a:off x="0" y="0"/>
            <a:ext cx="10548821" cy="7562850"/>
          </a:xfrm>
          <a:prstGeom prst="rect">
            <a:avLst/>
          </a:prstGeom>
        </p:spPr>
      </p:pic>
    </p:spTree>
    <p:extLst>
      <p:ext uri="{BB962C8B-B14F-4D97-AF65-F5344CB8AC3E}">
        <p14:creationId xmlns:p14="http://schemas.microsoft.com/office/powerpoint/2010/main" val="3285088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6232" y="551180"/>
            <a:ext cx="4689475" cy="629285"/>
          </a:xfrm>
          <a:prstGeom prst="rect">
            <a:avLst/>
          </a:prstGeom>
        </p:spPr>
        <p:txBody>
          <a:bodyPr vert="horz" wrap="square" lIns="0" tIns="13970" rIns="0" bIns="0" rtlCol="0">
            <a:spAutoFit/>
          </a:bodyPr>
          <a:lstStyle/>
          <a:p>
            <a:pPr marL="12700">
              <a:lnSpc>
                <a:spcPct val="100000"/>
              </a:lnSpc>
              <a:spcBef>
                <a:spcPts val="110"/>
              </a:spcBef>
            </a:pPr>
            <a:r>
              <a:rPr sz="3950" dirty="0"/>
              <a:t>Schemaless</a:t>
            </a:r>
            <a:r>
              <a:rPr sz="3950" spc="5" dirty="0"/>
              <a:t> databases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833001" y="1511738"/>
            <a:ext cx="8959215" cy="5205095"/>
          </a:xfrm>
          <a:prstGeom prst="rect">
            <a:avLst/>
          </a:prstGeom>
        </p:spPr>
        <p:txBody>
          <a:bodyPr vert="horz" wrap="square" lIns="0" tIns="51435" rIns="0" bIns="0" rtlCol="0">
            <a:spAutoFit/>
          </a:bodyPr>
          <a:lstStyle/>
          <a:p>
            <a:pPr marL="390525" indent="-378460">
              <a:lnSpc>
                <a:spcPct val="100000"/>
              </a:lnSpc>
              <a:spcBef>
                <a:spcPts val="405"/>
              </a:spcBef>
              <a:buChar char="•"/>
              <a:tabLst>
                <a:tab pos="390525" algn="l"/>
                <a:tab pos="391160" algn="l"/>
              </a:tabLst>
            </a:pPr>
            <a:r>
              <a:rPr sz="2400" spc="15" dirty="0">
                <a:latin typeface="Times New Roman"/>
                <a:cs typeface="Times New Roman"/>
              </a:rPr>
              <a:t>NoSQL</a:t>
            </a:r>
            <a:r>
              <a:rPr sz="2400" spc="-105" dirty="0">
                <a:latin typeface="Times New Roman"/>
                <a:cs typeface="Times New Roman"/>
              </a:rPr>
              <a:t> </a:t>
            </a:r>
            <a:r>
              <a:rPr sz="2400" spc="10" dirty="0">
                <a:latin typeface="Times New Roman"/>
                <a:cs typeface="Times New Roman"/>
              </a:rPr>
              <a:t>databases</a:t>
            </a:r>
            <a:r>
              <a:rPr sz="2400" spc="-50" dirty="0">
                <a:latin typeface="Times New Roman"/>
                <a:cs typeface="Times New Roman"/>
              </a:rPr>
              <a:t> </a:t>
            </a:r>
            <a:r>
              <a:rPr sz="2400" spc="10" dirty="0">
                <a:latin typeface="Times New Roman"/>
                <a:cs typeface="Times New Roman"/>
              </a:rPr>
              <a:t>are</a:t>
            </a:r>
            <a:r>
              <a:rPr sz="2400" spc="-15" dirty="0">
                <a:latin typeface="Times New Roman"/>
                <a:cs typeface="Times New Roman"/>
              </a:rPr>
              <a:t> </a:t>
            </a:r>
            <a:r>
              <a:rPr sz="2400" spc="5" dirty="0">
                <a:latin typeface="Times New Roman"/>
                <a:cs typeface="Times New Roman"/>
              </a:rPr>
              <a:t>schemaless:</a:t>
            </a:r>
            <a:endParaRPr sz="2400">
              <a:latin typeface="Times New Roman"/>
              <a:cs typeface="Times New Roman"/>
            </a:endParaRPr>
          </a:p>
          <a:p>
            <a:pPr marL="896619" lvl="1" indent="-378460">
              <a:lnSpc>
                <a:spcPct val="100000"/>
              </a:lnSpc>
              <a:spcBef>
                <a:spcPts val="275"/>
              </a:spcBef>
              <a:buChar char="•"/>
              <a:tabLst>
                <a:tab pos="895985" algn="l"/>
                <a:tab pos="896619" algn="l"/>
              </a:tabLst>
            </a:pPr>
            <a:r>
              <a:rPr sz="2200" spc="5" dirty="0">
                <a:latin typeface="Times New Roman"/>
                <a:cs typeface="Times New Roman"/>
              </a:rPr>
              <a:t>A</a:t>
            </a:r>
            <a:r>
              <a:rPr sz="2200" spc="-105" dirty="0">
                <a:latin typeface="Times New Roman"/>
                <a:cs typeface="Times New Roman"/>
              </a:rPr>
              <a:t> </a:t>
            </a:r>
            <a:r>
              <a:rPr sz="2200" spc="-10" dirty="0">
                <a:latin typeface="Times New Roman"/>
                <a:cs typeface="Times New Roman"/>
              </a:rPr>
              <a:t>key-value</a:t>
            </a:r>
            <a:r>
              <a:rPr sz="2200" spc="80" dirty="0">
                <a:latin typeface="Times New Roman"/>
                <a:cs typeface="Times New Roman"/>
              </a:rPr>
              <a:t> </a:t>
            </a:r>
            <a:r>
              <a:rPr sz="2200" spc="5" dirty="0">
                <a:latin typeface="Times New Roman"/>
                <a:cs typeface="Times New Roman"/>
              </a:rPr>
              <a:t>store</a:t>
            </a:r>
            <a:r>
              <a:rPr sz="2200" spc="-45" dirty="0">
                <a:latin typeface="Times New Roman"/>
                <a:cs typeface="Times New Roman"/>
              </a:rPr>
              <a:t> </a:t>
            </a:r>
            <a:r>
              <a:rPr sz="2200" dirty="0">
                <a:latin typeface="Times New Roman"/>
                <a:cs typeface="Times New Roman"/>
              </a:rPr>
              <a:t>allows</a:t>
            </a:r>
            <a:r>
              <a:rPr sz="2200" spc="-40" dirty="0">
                <a:latin typeface="Times New Roman"/>
                <a:cs typeface="Times New Roman"/>
              </a:rPr>
              <a:t> </a:t>
            </a:r>
            <a:r>
              <a:rPr sz="2200" spc="-5" dirty="0">
                <a:latin typeface="Times New Roman"/>
                <a:cs typeface="Times New Roman"/>
              </a:rPr>
              <a:t>you</a:t>
            </a:r>
            <a:r>
              <a:rPr sz="2200" spc="25" dirty="0">
                <a:latin typeface="Times New Roman"/>
                <a:cs typeface="Times New Roman"/>
              </a:rPr>
              <a:t> </a:t>
            </a:r>
            <a:r>
              <a:rPr sz="2200" spc="5" dirty="0">
                <a:latin typeface="Times New Roman"/>
                <a:cs typeface="Times New Roman"/>
              </a:rPr>
              <a:t>to</a:t>
            </a:r>
            <a:r>
              <a:rPr sz="2200" spc="-20" dirty="0">
                <a:latin typeface="Times New Roman"/>
                <a:cs typeface="Times New Roman"/>
              </a:rPr>
              <a:t> </a:t>
            </a:r>
            <a:r>
              <a:rPr sz="2200" spc="5" dirty="0">
                <a:latin typeface="Times New Roman"/>
                <a:cs typeface="Times New Roman"/>
              </a:rPr>
              <a:t>store</a:t>
            </a:r>
            <a:r>
              <a:rPr sz="2200" spc="-15" dirty="0">
                <a:latin typeface="Times New Roman"/>
                <a:cs typeface="Times New Roman"/>
              </a:rPr>
              <a:t> </a:t>
            </a:r>
            <a:r>
              <a:rPr sz="2200" dirty="0">
                <a:latin typeface="Times New Roman"/>
                <a:cs typeface="Times New Roman"/>
              </a:rPr>
              <a:t>any</a:t>
            </a:r>
            <a:r>
              <a:rPr sz="2200" spc="-25" dirty="0">
                <a:latin typeface="Times New Roman"/>
                <a:cs typeface="Times New Roman"/>
              </a:rPr>
              <a:t> </a:t>
            </a:r>
            <a:r>
              <a:rPr sz="2200" spc="5" dirty="0">
                <a:latin typeface="Times New Roman"/>
                <a:cs typeface="Times New Roman"/>
              </a:rPr>
              <a:t>data</a:t>
            </a:r>
            <a:r>
              <a:rPr sz="2200" spc="-15" dirty="0">
                <a:latin typeface="Times New Roman"/>
                <a:cs typeface="Times New Roman"/>
              </a:rPr>
              <a:t> </a:t>
            </a:r>
            <a:r>
              <a:rPr sz="2200" spc="-5" dirty="0">
                <a:latin typeface="Times New Roman"/>
                <a:cs typeface="Times New Roman"/>
              </a:rPr>
              <a:t>you</a:t>
            </a:r>
            <a:r>
              <a:rPr sz="2200" spc="25" dirty="0">
                <a:latin typeface="Times New Roman"/>
                <a:cs typeface="Times New Roman"/>
              </a:rPr>
              <a:t> </a:t>
            </a:r>
            <a:r>
              <a:rPr sz="2200" dirty="0">
                <a:latin typeface="Times New Roman"/>
                <a:cs typeface="Times New Roman"/>
              </a:rPr>
              <a:t>like</a:t>
            </a:r>
            <a:r>
              <a:rPr sz="2200" spc="-15" dirty="0">
                <a:latin typeface="Times New Roman"/>
                <a:cs typeface="Times New Roman"/>
              </a:rPr>
              <a:t> </a:t>
            </a:r>
            <a:r>
              <a:rPr sz="2200" dirty="0">
                <a:latin typeface="Times New Roman"/>
                <a:cs typeface="Times New Roman"/>
              </a:rPr>
              <a:t>under</a:t>
            </a:r>
            <a:r>
              <a:rPr sz="2200" spc="15" dirty="0">
                <a:latin typeface="Times New Roman"/>
                <a:cs typeface="Times New Roman"/>
              </a:rPr>
              <a:t> </a:t>
            </a:r>
            <a:r>
              <a:rPr sz="2200" dirty="0">
                <a:latin typeface="Times New Roman"/>
                <a:cs typeface="Times New Roman"/>
              </a:rPr>
              <a:t>a</a:t>
            </a:r>
            <a:r>
              <a:rPr sz="2200" spc="-20" dirty="0">
                <a:latin typeface="Times New Roman"/>
                <a:cs typeface="Times New Roman"/>
              </a:rPr>
              <a:t> </a:t>
            </a:r>
            <a:r>
              <a:rPr sz="2200" spc="-50" dirty="0">
                <a:latin typeface="Times New Roman"/>
                <a:cs typeface="Times New Roman"/>
              </a:rPr>
              <a:t>key.</a:t>
            </a:r>
            <a:endParaRPr sz="2200">
              <a:latin typeface="Times New Roman"/>
              <a:cs typeface="Times New Roman"/>
            </a:endParaRPr>
          </a:p>
          <a:p>
            <a:pPr marL="896619" marR="41275" lvl="1" indent="-378460">
              <a:lnSpc>
                <a:spcPts val="2400"/>
              </a:lnSpc>
              <a:spcBef>
                <a:spcPts val="545"/>
              </a:spcBef>
              <a:buChar char="•"/>
              <a:tabLst>
                <a:tab pos="895985" algn="l"/>
                <a:tab pos="896619" algn="l"/>
              </a:tabLst>
            </a:pPr>
            <a:r>
              <a:rPr sz="2200" spc="5" dirty="0">
                <a:latin typeface="Times New Roman"/>
                <a:cs typeface="Times New Roman"/>
              </a:rPr>
              <a:t>A</a:t>
            </a:r>
            <a:r>
              <a:rPr sz="2200" spc="-105" dirty="0">
                <a:latin typeface="Times New Roman"/>
                <a:cs typeface="Times New Roman"/>
              </a:rPr>
              <a:t> </a:t>
            </a:r>
            <a:r>
              <a:rPr sz="2200" spc="-5" dirty="0">
                <a:latin typeface="Times New Roman"/>
                <a:cs typeface="Times New Roman"/>
              </a:rPr>
              <a:t>document</a:t>
            </a:r>
            <a:r>
              <a:rPr sz="2200" spc="10" dirty="0">
                <a:latin typeface="Times New Roman"/>
                <a:cs typeface="Times New Roman"/>
              </a:rPr>
              <a:t> </a:t>
            </a:r>
            <a:r>
              <a:rPr sz="2200" spc="5" dirty="0">
                <a:latin typeface="Times New Roman"/>
                <a:cs typeface="Times New Roman"/>
              </a:rPr>
              <a:t>database</a:t>
            </a:r>
            <a:r>
              <a:rPr sz="2200" spc="-45" dirty="0">
                <a:latin typeface="Times New Roman"/>
                <a:cs typeface="Times New Roman"/>
              </a:rPr>
              <a:t> </a:t>
            </a:r>
            <a:r>
              <a:rPr sz="2200" dirty="0">
                <a:latin typeface="Times New Roman"/>
                <a:cs typeface="Times New Roman"/>
              </a:rPr>
              <a:t>effectively</a:t>
            </a:r>
            <a:r>
              <a:rPr sz="2200" spc="-70" dirty="0">
                <a:latin typeface="Times New Roman"/>
                <a:cs typeface="Times New Roman"/>
              </a:rPr>
              <a:t> </a:t>
            </a:r>
            <a:r>
              <a:rPr sz="2200" dirty="0">
                <a:latin typeface="Times New Roman"/>
                <a:cs typeface="Times New Roman"/>
              </a:rPr>
              <a:t>does</a:t>
            </a:r>
            <a:r>
              <a:rPr sz="2200" spc="-2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same</a:t>
            </a:r>
            <a:r>
              <a:rPr sz="2200" spc="25" dirty="0">
                <a:latin typeface="Times New Roman"/>
                <a:cs typeface="Times New Roman"/>
              </a:rPr>
              <a:t> </a:t>
            </a:r>
            <a:r>
              <a:rPr sz="2200" dirty="0">
                <a:latin typeface="Times New Roman"/>
                <a:cs typeface="Times New Roman"/>
              </a:rPr>
              <a:t>thing,</a:t>
            </a:r>
            <a:r>
              <a:rPr sz="2200" spc="-25" dirty="0">
                <a:latin typeface="Times New Roman"/>
                <a:cs typeface="Times New Roman"/>
              </a:rPr>
              <a:t> </a:t>
            </a:r>
            <a:r>
              <a:rPr sz="2200" spc="5" dirty="0">
                <a:latin typeface="Times New Roman"/>
                <a:cs typeface="Times New Roman"/>
              </a:rPr>
              <a:t>since</a:t>
            </a:r>
            <a:r>
              <a:rPr sz="2200" spc="-15" dirty="0">
                <a:latin typeface="Times New Roman"/>
                <a:cs typeface="Times New Roman"/>
              </a:rPr>
              <a:t> </a:t>
            </a:r>
            <a:r>
              <a:rPr sz="2200" spc="5" dirty="0">
                <a:latin typeface="Times New Roman"/>
                <a:cs typeface="Times New Roman"/>
              </a:rPr>
              <a:t>it</a:t>
            </a:r>
            <a:r>
              <a:rPr sz="2200" spc="-40" dirty="0">
                <a:latin typeface="Times New Roman"/>
                <a:cs typeface="Times New Roman"/>
              </a:rPr>
              <a:t> </a:t>
            </a:r>
            <a:r>
              <a:rPr sz="2200" spc="-10" dirty="0">
                <a:latin typeface="Times New Roman"/>
                <a:cs typeface="Times New Roman"/>
              </a:rPr>
              <a:t>makes</a:t>
            </a:r>
            <a:r>
              <a:rPr sz="2200" spc="55" dirty="0">
                <a:latin typeface="Times New Roman"/>
                <a:cs typeface="Times New Roman"/>
              </a:rPr>
              <a:t> </a:t>
            </a:r>
            <a:r>
              <a:rPr sz="2200" dirty="0">
                <a:latin typeface="Times New Roman"/>
                <a:cs typeface="Times New Roman"/>
              </a:rPr>
              <a:t>no </a:t>
            </a:r>
            <a:r>
              <a:rPr sz="2200" spc="-535" dirty="0">
                <a:latin typeface="Times New Roman"/>
                <a:cs typeface="Times New Roman"/>
              </a:rPr>
              <a:t> </a:t>
            </a:r>
            <a:r>
              <a:rPr sz="2200" dirty="0">
                <a:latin typeface="Times New Roman"/>
                <a:cs typeface="Times New Roman"/>
              </a:rPr>
              <a:t>restrictions</a:t>
            </a:r>
            <a:r>
              <a:rPr sz="2200" spc="-65" dirty="0">
                <a:latin typeface="Times New Roman"/>
                <a:cs typeface="Times New Roman"/>
              </a:rPr>
              <a:t> </a:t>
            </a:r>
            <a:r>
              <a:rPr sz="2200" dirty="0">
                <a:latin typeface="Times New Roman"/>
                <a:cs typeface="Times New Roman"/>
              </a:rPr>
              <a:t>on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structure</a:t>
            </a:r>
            <a:r>
              <a:rPr sz="2200" spc="-95" dirty="0">
                <a:latin typeface="Times New Roman"/>
                <a:cs typeface="Times New Roman"/>
              </a:rPr>
              <a:t> </a:t>
            </a:r>
            <a:r>
              <a:rPr sz="2200" dirty="0">
                <a:latin typeface="Times New Roman"/>
                <a:cs typeface="Times New Roman"/>
              </a:rPr>
              <a:t>of</a:t>
            </a:r>
            <a:r>
              <a:rPr sz="2200" spc="1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dirty="0">
                <a:latin typeface="Times New Roman"/>
                <a:cs typeface="Times New Roman"/>
              </a:rPr>
              <a:t>documents</a:t>
            </a:r>
            <a:r>
              <a:rPr sz="2200" spc="5" dirty="0">
                <a:latin typeface="Times New Roman"/>
                <a:cs typeface="Times New Roman"/>
              </a:rPr>
              <a:t> </a:t>
            </a:r>
            <a:r>
              <a:rPr sz="2200" spc="-5" dirty="0">
                <a:latin typeface="Times New Roman"/>
                <a:cs typeface="Times New Roman"/>
              </a:rPr>
              <a:t>you</a:t>
            </a:r>
            <a:r>
              <a:rPr sz="2200" dirty="0">
                <a:latin typeface="Times New Roman"/>
                <a:cs typeface="Times New Roman"/>
              </a:rPr>
              <a:t> </a:t>
            </a:r>
            <a:r>
              <a:rPr sz="2200" spc="5" dirty="0">
                <a:latin typeface="Times New Roman"/>
                <a:cs typeface="Times New Roman"/>
              </a:rPr>
              <a:t>store.</a:t>
            </a:r>
            <a:endParaRPr sz="2200">
              <a:latin typeface="Times New Roman"/>
              <a:cs typeface="Times New Roman"/>
            </a:endParaRPr>
          </a:p>
          <a:p>
            <a:pPr marL="896619" marR="5080" lvl="1" indent="-378460">
              <a:lnSpc>
                <a:spcPts val="2380"/>
              </a:lnSpc>
              <a:spcBef>
                <a:spcPts val="520"/>
              </a:spcBef>
              <a:buChar char="•"/>
              <a:tabLst>
                <a:tab pos="895985" algn="l"/>
                <a:tab pos="896619" algn="l"/>
              </a:tabLst>
            </a:pPr>
            <a:r>
              <a:rPr sz="2200" spc="-5" dirty="0">
                <a:latin typeface="Times New Roman"/>
                <a:cs typeface="Times New Roman"/>
              </a:rPr>
              <a:t>Column-family</a:t>
            </a:r>
            <a:r>
              <a:rPr sz="2200" spc="25" dirty="0">
                <a:latin typeface="Times New Roman"/>
                <a:cs typeface="Times New Roman"/>
              </a:rPr>
              <a:t> </a:t>
            </a:r>
            <a:r>
              <a:rPr sz="2200" spc="5" dirty="0">
                <a:latin typeface="Times New Roman"/>
                <a:cs typeface="Times New Roman"/>
              </a:rPr>
              <a:t>databases</a:t>
            </a:r>
            <a:r>
              <a:rPr sz="2200" spc="-40" dirty="0">
                <a:latin typeface="Times New Roman"/>
                <a:cs typeface="Times New Roman"/>
              </a:rPr>
              <a:t> </a:t>
            </a:r>
            <a:r>
              <a:rPr sz="2200" spc="5" dirty="0">
                <a:latin typeface="Times New Roman"/>
                <a:cs typeface="Times New Roman"/>
              </a:rPr>
              <a:t>allow</a:t>
            </a:r>
            <a:r>
              <a:rPr sz="2200" spc="-35" dirty="0">
                <a:latin typeface="Times New Roman"/>
                <a:cs typeface="Times New Roman"/>
              </a:rPr>
              <a:t> </a:t>
            </a:r>
            <a:r>
              <a:rPr sz="2200" spc="-5" dirty="0">
                <a:latin typeface="Times New Roman"/>
                <a:cs typeface="Times New Roman"/>
              </a:rPr>
              <a:t>you</a:t>
            </a:r>
            <a:r>
              <a:rPr sz="2200" spc="30" dirty="0">
                <a:latin typeface="Times New Roman"/>
                <a:cs typeface="Times New Roman"/>
              </a:rPr>
              <a:t> </a:t>
            </a:r>
            <a:r>
              <a:rPr sz="2200" spc="5" dirty="0">
                <a:latin typeface="Times New Roman"/>
                <a:cs typeface="Times New Roman"/>
              </a:rPr>
              <a:t>to</a:t>
            </a:r>
            <a:r>
              <a:rPr sz="2200" spc="-25" dirty="0">
                <a:latin typeface="Times New Roman"/>
                <a:cs typeface="Times New Roman"/>
              </a:rPr>
              <a:t> </a:t>
            </a:r>
            <a:r>
              <a:rPr sz="2200" spc="5" dirty="0">
                <a:latin typeface="Times New Roman"/>
                <a:cs typeface="Times New Roman"/>
              </a:rPr>
              <a:t>store</a:t>
            </a:r>
            <a:r>
              <a:rPr sz="2200" spc="-40" dirty="0">
                <a:latin typeface="Times New Roman"/>
                <a:cs typeface="Times New Roman"/>
              </a:rPr>
              <a:t> </a:t>
            </a:r>
            <a:r>
              <a:rPr sz="2200" dirty="0">
                <a:latin typeface="Times New Roman"/>
                <a:cs typeface="Times New Roman"/>
              </a:rPr>
              <a:t>any </a:t>
            </a:r>
            <a:r>
              <a:rPr sz="2200" spc="5" dirty="0">
                <a:latin typeface="Times New Roman"/>
                <a:cs typeface="Times New Roman"/>
              </a:rPr>
              <a:t>data</a:t>
            </a:r>
            <a:r>
              <a:rPr sz="2200" spc="-15" dirty="0">
                <a:latin typeface="Times New Roman"/>
                <a:cs typeface="Times New Roman"/>
              </a:rPr>
              <a:t> </a:t>
            </a:r>
            <a:r>
              <a:rPr sz="2200" dirty="0">
                <a:latin typeface="Times New Roman"/>
                <a:cs typeface="Times New Roman"/>
              </a:rPr>
              <a:t>under</a:t>
            </a:r>
            <a:r>
              <a:rPr sz="2200" spc="-10" dirty="0">
                <a:latin typeface="Times New Roman"/>
                <a:cs typeface="Times New Roman"/>
              </a:rPr>
              <a:t> </a:t>
            </a:r>
            <a:r>
              <a:rPr sz="2200" dirty="0">
                <a:latin typeface="Times New Roman"/>
                <a:cs typeface="Times New Roman"/>
              </a:rPr>
              <a:t>any </a:t>
            </a:r>
            <a:r>
              <a:rPr sz="2200" spc="-5" dirty="0">
                <a:latin typeface="Times New Roman"/>
                <a:cs typeface="Times New Roman"/>
              </a:rPr>
              <a:t>column </a:t>
            </a:r>
            <a:r>
              <a:rPr sz="2200" spc="-535" dirty="0">
                <a:latin typeface="Times New Roman"/>
                <a:cs typeface="Times New Roman"/>
              </a:rPr>
              <a:t> </a:t>
            </a:r>
            <a:r>
              <a:rPr sz="2200" spc="-5" dirty="0">
                <a:latin typeface="Times New Roman"/>
                <a:cs typeface="Times New Roman"/>
              </a:rPr>
              <a:t>you</a:t>
            </a:r>
            <a:r>
              <a:rPr sz="2200" spc="20" dirty="0">
                <a:latin typeface="Times New Roman"/>
                <a:cs typeface="Times New Roman"/>
              </a:rPr>
              <a:t> </a:t>
            </a:r>
            <a:r>
              <a:rPr sz="2200" dirty="0">
                <a:latin typeface="Times New Roman"/>
                <a:cs typeface="Times New Roman"/>
              </a:rPr>
              <a:t>like.</a:t>
            </a:r>
            <a:endParaRPr sz="2200">
              <a:latin typeface="Times New Roman"/>
              <a:cs typeface="Times New Roman"/>
            </a:endParaRPr>
          </a:p>
          <a:p>
            <a:pPr marL="896619" marR="629920" lvl="1" indent="-378460">
              <a:lnSpc>
                <a:spcPts val="2380"/>
              </a:lnSpc>
              <a:spcBef>
                <a:spcPts val="540"/>
              </a:spcBef>
              <a:buChar char="•"/>
              <a:tabLst>
                <a:tab pos="895985" algn="l"/>
                <a:tab pos="896619" algn="l"/>
              </a:tabLst>
            </a:pPr>
            <a:r>
              <a:rPr sz="2200" dirty="0">
                <a:latin typeface="Times New Roman"/>
                <a:cs typeface="Times New Roman"/>
              </a:rPr>
              <a:t>Graph </a:t>
            </a:r>
            <a:r>
              <a:rPr sz="2200" spc="5" dirty="0">
                <a:latin typeface="Times New Roman"/>
                <a:cs typeface="Times New Roman"/>
              </a:rPr>
              <a:t>databases</a:t>
            </a:r>
            <a:r>
              <a:rPr sz="2200" spc="-45" dirty="0">
                <a:latin typeface="Times New Roman"/>
                <a:cs typeface="Times New Roman"/>
              </a:rPr>
              <a:t> </a:t>
            </a:r>
            <a:r>
              <a:rPr sz="2200" spc="5" dirty="0">
                <a:latin typeface="Times New Roman"/>
                <a:cs typeface="Times New Roman"/>
              </a:rPr>
              <a:t>allow</a:t>
            </a:r>
            <a:r>
              <a:rPr sz="2200" spc="-30" dirty="0">
                <a:latin typeface="Times New Roman"/>
                <a:cs typeface="Times New Roman"/>
              </a:rPr>
              <a:t> </a:t>
            </a:r>
            <a:r>
              <a:rPr sz="2200" spc="-5" dirty="0">
                <a:latin typeface="Times New Roman"/>
                <a:cs typeface="Times New Roman"/>
              </a:rPr>
              <a:t>you</a:t>
            </a:r>
            <a:r>
              <a:rPr sz="2200" dirty="0">
                <a:latin typeface="Times New Roman"/>
                <a:cs typeface="Times New Roman"/>
              </a:rPr>
              <a:t> </a:t>
            </a:r>
            <a:r>
              <a:rPr sz="2200" spc="5" dirty="0">
                <a:latin typeface="Times New Roman"/>
                <a:cs typeface="Times New Roman"/>
              </a:rPr>
              <a:t>to</a:t>
            </a:r>
            <a:r>
              <a:rPr sz="2200" dirty="0">
                <a:latin typeface="Times New Roman"/>
                <a:cs typeface="Times New Roman"/>
              </a:rPr>
              <a:t> </a:t>
            </a:r>
            <a:r>
              <a:rPr sz="2200" spc="5" dirty="0">
                <a:latin typeface="Times New Roman"/>
                <a:cs typeface="Times New Roman"/>
              </a:rPr>
              <a:t>freely</a:t>
            </a:r>
            <a:r>
              <a:rPr sz="2200" spc="-65" dirty="0">
                <a:latin typeface="Times New Roman"/>
                <a:cs typeface="Times New Roman"/>
              </a:rPr>
              <a:t> </a:t>
            </a:r>
            <a:r>
              <a:rPr sz="2200" dirty="0">
                <a:latin typeface="Times New Roman"/>
                <a:cs typeface="Times New Roman"/>
              </a:rPr>
              <a:t>add new</a:t>
            </a:r>
            <a:r>
              <a:rPr sz="2200" spc="15" dirty="0">
                <a:latin typeface="Times New Roman"/>
                <a:cs typeface="Times New Roman"/>
              </a:rPr>
              <a:t> </a:t>
            </a:r>
            <a:r>
              <a:rPr sz="2200" spc="-5" dirty="0">
                <a:latin typeface="Times New Roman"/>
                <a:cs typeface="Times New Roman"/>
              </a:rPr>
              <a:t>edges</a:t>
            </a:r>
            <a:r>
              <a:rPr sz="2200" spc="10" dirty="0">
                <a:latin typeface="Times New Roman"/>
                <a:cs typeface="Times New Roman"/>
              </a:rPr>
              <a:t> </a:t>
            </a:r>
            <a:r>
              <a:rPr sz="2200" dirty="0">
                <a:latin typeface="Times New Roman"/>
                <a:cs typeface="Times New Roman"/>
              </a:rPr>
              <a:t>and</a:t>
            </a:r>
            <a:r>
              <a:rPr sz="2200" spc="-25" dirty="0">
                <a:latin typeface="Times New Roman"/>
                <a:cs typeface="Times New Roman"/>
              </a:rPr>
              <a:t> </a:t>
            </a:r>
            <a:r>
              <a:rPr sz="2200" spc="5" dirty="0">
                <a:latin typeface="Times New Roman"/>
                <a:cs typeface="Times New Roman"/>
              </a:rPr>
              <a:t>freely</a:t>
            </a:r>
            <a:r>
              <a:rPr sz="2200" spc="-45" dirty="0">
                <a:latin typeface="Times New Roman"/>
                <a:cs typeface="Times New Roman"/>
              </a:rPr>
              <a:t> </a:t>
            </a:r>
            <a:r>
              <a:rPr sz="2200" dirty="0">
                <a:latin typeface="Times New Roman"/>
                <a:cs typeface="Times New Roman"/>
              </a:rPr>
              <a:t>add </a:t>
            </a:r>
            <a:r>
              <a:rPr sz="2200" spc="-535" dirty="0">
                <a:latin typeface="Times New Roman"/>
                <a:cs typeface="Times New Roman"/>
              </a:rPr>
              <a:t> </a:t>
            </a:r>
            <a:r>
              <a:rPr sz="2200" spc="5" dirty="0">
                <a:latin typeface="Times New Roman"/>
                <a:cs typeface="Times New Roman"/>
              </a:rPr>
              <a:t>properties</a:t>
            </a:r>
            <a:r>
              <a:rPr sz="2200" spc="-70" dirty="0">
                <a:latin typeface="Times New Roman"/>
                <a:cs typeface="Times New Roman"/>
              </a:rPr>
              <a:t> </a:t>
            </a:r>
            <a:r>
              <a:rPr sz="2200" spc="5" dirty="0">
                <a:latin typeface="Times New Roman"/>
                <a:cs typeface="Times New Roman"/>
              </a:rPr>
              <a:t>to</a:t>
            </a:r>
            <a:r>
              <a:rPr sz="2200" spc="-25" dirty="0">
                <a:latin typeface="Times New Roman"/>
                <a:cs typeface="Times New Roman"/>
              </a:rPr>
              <a:t> </a:t>
            </a:r>
            <a:r>
              <a:rPr sz="2200" dirty="0">
                <a:latin typeface="Times New Roman"/>
                <a:cs typeface="Times New Roman"/>
              </a:rPr>
              <a:t>nodes</a:t>
            </a:r>
            <a:r>
              <a:rPr sz="2200" spc="-20" dirty="0">
                <a:latin typeface="Times New Roman"/>
                <a:cs typeface="Times New Roman"/>
              </a:rPr>
              <a:t> </a:t>
            </a:r>
            <a:r>
              <a:rPr sz="2200" dirty="0">
                <a:latin typeface="Times New Roman"/>
                <a:cs typeface="Times New Roman"/>
              </a:rPr>
              <a:t>and </a:t>
            </a:r>
            <a:r>
              <a:rPr sz="2200" spc="-5" dirty="0">
                <a:latin typeface="Times New Roman"/>
                <a:cs typeface="Times New Roman"/>
              </a:rPr>
              <a:t>edges</a:t>
            </a:r>
            <a:r>
              <a:rPr sz="2200" spc="5" dirty="0">
                <a:latin typeface="Times New Roman"/>
                <a:cs typeface="Times New Roman"/>
              </a:rPr>
              <a:t> </a:t>
            </a:r>
            <a:r>
              <a:rPr sz="2200" dirty="0">
                <a:latin typeface="Times New Roman"/>
                <a:cs typeface="Times New Roman"/>
              </a:rPr>
              <a:t>as</a:t>
            </a:r>
            <a:r>
              <a:rPr sz="2200" spc="-20" dirty="0">
                <a:latin typeface="Times New Roman"/>
                <a:cs typeface="Times New Roman"/>
              </a:rPr>
              <a:t> </a:t>
            </a:r>
            <a:r>
              <a:rPr sz="2200" spc="-5" dirty="0">
                <a:latin typeface="Times New Roman"/>
                <a:cs typeface="Times New Roman"/>
              </a:rPr>
              <a:t>you</a:t>
            </a:r>
            <a:r>
              <a:rPr sz="2200" spc="25" dirty="0">
                <a:latin typeface="Times New Roman"/>
                <a:cs typeface="Times New Roman"/>
              </a:rPr>
              <a:t> </a:t>
            </a:r>
            <a:r>
              <a:rPr sz="2200" dirty="0">
                <a:latin typeface="Times New Roman"/>
                <a:cs typeface="Times New Roman"/>
              </a:rPr>
              <a:t>wish.</a:t>
            </a:r>
            <a:endParaRPr sz="2200">
              <a:latin typeface="Times New Roman"/>
              <a:cs typeface="Times New Roman"/>
            </a:endParaRPr>
          </a:p>
          <a:p>
            <a:pPr marL="390525" indent="-378460">
              <a:lnSpc>
                <a:spcPct val="100000"/>
              </a:lnSpc>
              <a:spcBef>
                <a:spcPts val="225"/>
              </a:spcBef>
              <a:buChar char="•"/>
              <a:tabLst>
                <a:tab pos="390525" algn="l"/>
                <a:tab pos="391160" algn="l"/>
              </a:tabLst>
            </a:pPr>
            <a:r>
              <a:rPr sz="2200" spc="5" dirty="0">
                <a:latin typeface="Times New Roman"/>
                <a:cs typeface="Times New Roman"/>
              </a:rPr>
              <a:t>This</a:t>
            </a:r>
            <a:r>
              <a:rPr sz="2200" spc="-60" dirty="0">
                <a:latin typeface="Times New Roman"/>
                <a:cs typeface="Times New Roman"/>
              </a:rPr>
              <a:t> </a:t>
            </a:r>
            <a:r>
              <a:rPr sz="2200" dirty="0">
                <a:latin typeface="Times New Roman"/>
                <a:cs typeface="Times New Roman"/>
              </a:rPr>
              <a:t>has</a:t>
            </a:r>
            <a:r>
              <a:rPr sz="2200" spc="-5" dirty="0">
                <a:latin typeface="Times New Roman"/>
                <a:cs typeface="Times New Roman"/>
              </a:rPr>
              <a:t> </a:t>
            </a:r>
            <a:r>
              <a:rPr sz="2200" dirty="0">
                <a:latin typeface="Times New Roman"/>
                <a:cs typeface="Times New Roman"/>
              </a:rPr>
              <a:t>various</a:t>
            </a:r>
            <a:r>
              <a:rPr sz="2200" spc="-35" dirty="0">
                <a:latin typeface="Times New Roman"/>
                <a:cs typeface="Times New Roman"/>
              </a:rPr>
              <a:t> </a:t>
            </a:r>
            <a:r>
              <a:rPr sz="2200" dirty="0">
                <a:latin typeface="Times New Roman"/>
                <a:cs typeface="Times New Roman"/>
              </a:rPr>
              <a:t>advantages:</a:t>
            </a:r>
            <a:endParaRPr sz="2200">
              <a:latin typeface="Times New Roman"/>
              <a:cs typeface="Times New Roman"/>
            </a:endParaRPr>
          </a:p>
          <a:p>
            <a:pPr marL="896619" marR="20955" lvl="1" indent="-378460">
              <a:lnSpc>
                <a:spcPts val="2380"/>
              </a:lnSpc>
              <a:spcBef>
                <a:spcPts val="585"/>
              </a:spcBef>
              <a:buChar char="•"/>
              <a:tabLst>
                <a:tab pos="895985" algn="l"/>
                <a:tab pos="896619" algn="l"/>
              </a:tabLst>
            </a:pPr>
            <a:r>
              <a:rPr sz="2200" spc="-10" dirty="0">
                <a:latin typeface="Times New Roman"/>
                <a:cs typeface="Times New Roman"/>
              </a:rPr>
              <a:t>Without </a:t>
            </a:r>
            <a:r>
              <a:rPr sz="2200" dirty="0">
                <a:latin typeface="Times New Roman"/>
                <a:cs typeface="Times New Roman"/>
              </a:rPr>
              <a:t>a </a:t>
            </a:r>
            <a:r>
              <a:rPr sz="2200" spc="-5" dirty="0">
                <a:latin typeface="Times New Roman"/>
                <a:cs typeface="Times New Roman"/>
              </a:rPr>
              <a:t>schema </a:t>
            </a:r>
            <a:r>
              <a:rPr sz="2200" spc="5" dirty="0">
                <a:latin typeface="Times New Roman"/>
                <a:cs typeface="Times New Roman"/>
              </a:rPr>
              <a:t>binding </a:t>
            </a:r>
            <a:r>
              <a:rPr sz="2200" spc="-5" dirty="0">
                <a:latin typeface="Times New Roman"/>
                <a:cs typeface="Times New Roman"/>
              </a:rPr>
              <a:t>you, you </a:t>
            </a:r>
            <a:r>
              <a:rPr sz="2200" dirty="0">
                <a:latin typeface="Times New Roman"/>
                <a:cs typeface="Times New Roman"/>
              </a:rPr>
              <a:t>can </a:t>
            </a:r>
            <a:r>
              <a:rPr sz="2200" spc="5" dirty="0">
                <a:solidFill>
                  <a:srgbClr val="FF0000"/>
                </a:solidFill>
                <a:latin typeface="Times New Roman"/>
                <a:cs typeface="Times New Roman"/>
              </a:rPr>
              <a:t>easily store </a:t>
            </a:r>
            <a:r>
              <a:rPr sz="2200" dirty="0">
                <a:solidFill>
                  <a:srgbClr val="FF0000"/>
                </a:solidFill>
                <a:latin typeface="Times New Roman"/>
                <a:cs typeface="Times New Roman"/>
              </a:rPr>
              <a:t>whatever </a:t>
            </a:r>
            <a:r>
              <a:rPr sz="2200" spc="-5" dirty="0">
                <a:solidFill>
                  <a:srgbClr val="FF0000"/>
                </a:solidFill>
                <a:latin typeface="Times New Roman"/>
                <a:cs typeface="Times New Roman"/>
              </a:rPr>
              <a:t>you </a:t>
            </a:r>
            <a:r>
              <a:rPr sz="2200" dirty="0">
                <a:solidFill>
                  <a:srgbClr val="FF0000"/>
                </a:solidFill>
                <a:latin typeface="Times New Roman"/>
                <a:cs typeface="Times New Roman"/>
              </a:rPr>
              <a:t>need</a:t>
            </a:r>
            <a:r>
              <a:rPr sz="2200" dirty="0">
                <a:latin typeface="Times New Roman"/>
                <a:cs typeface="Times New Roman"/>
              </a:rPr>
              <a:t>, </a:t>
            </a:r>
            <a:r>
              <a:rPr sz="2200" spc="-540" dirty="0">
                <a:latin typeface="Times New Roman"/>
                <a:cs typeface="Times New Roman"/>
              </a:rPr>
              <a:t> </a:t>
            </a:r>
            <a:r>
              <a:rPr sz="2200" dirty="0">
                <a:latin typeface="Times New Roman"/>
                <a:cs typeface="Times New Roman"/>
              </a:rPr>
              <a:t>and </a:t>
            </a:r>
            <a:r>
              <a:rPr sz="2200" spc="-5" dirty="0">
                <a:latin typeface="Times New Roman"/>
                <a:cs typeface="Times New Roman"/>
              </a:rPr>
              <a:t>change</a:t>
            </a:r>
            <a:r>
              <a:rPr sz="2200" spc="5" dirty="0">
                <a:latin typeface="Times New Roman"/>
                <a:cs typeface="Times New Roman"/>
              </a:rPr>
              <a:t> </a:t>
            </a:r>
            <a:r>
              <a:rPr sz="2200" spc="-5" dirty="0">
                <a:latin typeface="Times New Roman"/>
                <a:cs typeface="Times New Roman"/>
              </a:rPr>
              <a:t>your</a:t>
            </a:r>
            <a:r>
              <a:rPr sz="2200" spc="15" dirty="0">
                <a:latin typeface="Times New Roman"/>
                <a:cs typeface="Times New Roman"/>
              </a:rPr>
              <a:t> </a:t>
            </a:r>
            <a:r>
              <a:rPr sz="2200" spc="5" dirty="0">
                <a:latin typeface="Times New Roman"/>
                <a:cs typeface="Times New Roman"/>
              </a:rPr>
              <a:t>data</a:t>
            </a:r>
            <a:r>
              <a:rPr sz="2200" spc="-20" dirty="0">
                <a:latin typeface="Times New Roman"/>
                <a:cs typeface="Times New Roman"/>
              </a:rPr>
              <a:t> </a:t>
            </a:r>
            <a:r>
              <a:rPr sz="2200" dirty="0">
                <a:latin typeface="Times New Roman"/>
                <a:cs typeface="Times New Roman"/>
              </a:rPr>
              <a:t>storage</a:t>
            </a:r>
            <a:r>
              <a:rPr sz="2200" spc="-15" dirty="0">
                <a:latin typeface="Times New Roman"/>
                <a:cs typeface="Times New Roman"/>
              </a:rPr>
              <a:t> </a:t>
            </a:r>
            <a:r>
              <a:rPr sz="2200" dirty="0">
                <a:latin typeface="Times New Roman"/>
                <a:cs typeface="Times New Roman"/>
              </a:rPr>
              <a:t>as</a:t>
            </a:r>
            <a:r>
              <a:rPr sz="2200" spc="5" dirty="0">
                <a:latin typeface="Times New Roman"/>
                <a:cs typeface="Times New Roman"/>
              </a:rPr>
              <a:t> </a:t>
            </a:r>
            <a:r>
              <a:rPr sz="2200" spc="-5" dirty="0">
                <a:latin typeface="Times New Roman"/>
                <a:cs typeface="Times New Roman"/>
              </a:rPr>
              <a:t>you</a:t>
            </a:r>
            <a:r>
              <a:rPr sz="2200" spc="5" dirty="0">
                <a:latin typeface="Times New Roman"/>
                <a:cs typeface="Times New Roman"/>
              </a:rPr>
              <a:t> learn</a:t>
            </a:r>
            <a:r>
              <a:rPr sz="2200" spc="-25" dirty="0">
                <a:latin typeface="Times New Roman"/>
                <a:cs typeface="Times New Roman"/>
              </a:rPr>
              <a:t> </a:t>
            </a:r>
            <a:r>
              <a:rPr sz="2200" spc="-5" dirty="0">
                <a:latin typeface="Times New Roman"/>
                <a:cs typeface="Times New Roman"/>
              </a:rPr>
              <a:t>more</a:t>
            </a:r>
            <a:r>
              <a:rPr sz="2200" spc="5" dirty="0">
                <a:latin typeface="Times New Roman"/>
                <a:cs typeface="Times New Roman"/>
              </a:rPr>
              <a:t> </a:t>
            </a:r>
            <a:r>
              <a:rPr sz="2200" dirty="0">
                <a:latin typeface="Times New Roman"/>
                <a:cs typeface="Times New Roman"/>
              </a:rPr>
              <a:t>about</a:t>
            </a:r>
            <a:r>
              <a:rPr sz="2200" spc="-10" dirty="0">
                <a:latin typeface="Times New Roman"/>
                <a:cs typeface="Times New Roman"/>
              </a:rPr>
              <a:t> </a:t>
            </a:r>
            <a:r>
              <a:rPr sz="2200" spc="-5" dirty="0">
                <a:latin typeface="Times New Roman"/>
                <a:cs typeface="Times New Roman"/>
              </a:rPr>
              <a:t>your</a:t>
            </a:r>
            <a:r>
              <a:rPr sz="2200" spc="30" dirty="0">
                <a:latin typeface="Times New Roman"/>
                <a:cs typeface="Times New Roman"/>
              </a:rPr>
              <a:t> </a:t>
            </a:r>
            <a:r>
              <a:rPr sz="2200" spc="5" dirty="0">
                <a:latin typeface="Times New Roman"/>
                <a:cs typeface="Times New Roman"/>
              </a:rPr>
              <a:t>project</a:t>
            </a:r>
            <a:endParaRPr sz="2200">
              <a:latin typeface="Times New Roman"/>
              <a:cs typeface="Times New Roman"/>
            </a:endParaRPr>
          </a:p>
          <a:p>
            <a:pPr marL="896619" lvl="1" indent="-378460">
              <a:lnSpc>
                <a:spcPct val="100000"/>
              </a:lnSpc>
              <a:spcBef>
                <a:spcPts val="225"/>
              </a:spcBef>
              <a:buChar char="•"/>
              <a:tabLst>
                <a:tab pos="895985" algn="l"/>
                <a:tab pos="896619" algn="l"/>
              </a:tabLst>
            </a:pPr>
            <a:r>
              <a:rPr sz="2200" spc="-75" dirty="0">
                <a:latin typeface="Times New Roman"/>
                <a:cs typeface="Times New Roman"/>
              </a:rPr>
              <a:t>You</a:t>
            </a:r>
            <a:r>
              <a:rPr sz="2200" dirty="0">
                <a:latin typeface="Times New Roman"/>
                <a:cs typeface="Times New Roman"/>
              </a:rPr>
              <a:t> can </a:t>
            </a:r>
            <a:r>
              <a:rPr sz="2200" spc="5" dirty="0">
                <a:latin typeface="Times New Roman"/>
                <a:cs typeface="Times New Roman"/>
              </a:rPr>
              <a:t>easily</a:t>
            </a:r>
            <a:r>
              <a:rPr sz="2200" spc="-50" dirty="0">
                <a:latin typeface="Times New Roman"/>
                <a:cs typeface="Times New Roman"/>
              </a:rPr>
              <a:t> </a:t>
            </a:r>
            <a:r>
              <a:rPr sz="2200" dirty="0">
                <a:solidFill>
                  <a:srgbClr val="FF0000"/>
                </a:solidFill>
                <a:latin typeface="Times New Roman"/>
                <a:cs typeface="Times New Roman"/>
              </a:rPr>
              <a:t>add</a:t>
            </a:r>
            <a:r>
              <a:rPr sz="2200" spc="-25" dirty="0">
                <a:solidFill>
                  <a:srgbClr val="FF0000"/>
                </a:solidFill>
                <a:latin typeface="Times New Roman"/>
                <a:cs typeface="Times New Roman"/>
              </a:rPr>
              <a:t> </a:t>
            </a:r>
            <a:r>
              <a:rPr sz="2200" dirty="0">
                <a:solidFill>
                  <a:srgbClr val="FF0000"/>
                </a:solidFill>
                <a:latin typeface="Times New Roman"/>
                <a:cs typeface="Times New Roman"/>
              </a:rPr>
              <a:t>new</a:t>
            </a:r>
            <a:r>
              <a:rPr sz="2200" spc="15" dirty="0">
                <a:solidFill>
                  <a:srgbClr val="FF0000"/>
                </a:solidFill>
                <a:latin typeface="Times New Roman"/>
                <a:cs typeface="Times New Roman"/>
              </a:rPr>
              <a:t> </a:t>
            </a:r>
            <a:r>
              <a:rPr sz="2200" dirty="0">
                <a:solidFill>
                  <a:srgbClr val="FF0000"/>
                </a:solidFill>
                <a:latin typeface="Times New Roman"/>
                <a:cs typeface="Times New Roman"/>
              </a:rPr>
              <a:t>things</a:t>
            </a:r>
            <a:r>
              <a:rPr sz="2200" spc="-20" dirty="0">
                <a:solidFill>
                  <a:srgbClr val="FF0000"/>
                </a:solidFill>
                <a:latin typeface="Times New Roman"/>
                <a:cs typeface="Times New Roman"/>
              </a:rPr>
              <a:t> </a:t>
            </a:r>
            <a:r>
              <a:rPr sz="2200" dirty="0">
                <a:solidFill>
                  <a:srgbClr val="FF0000"/>
                </a:solidFill>
                <a:latin typeface="Times New Roman"/>
                <a:cs typeface="Times New Roman"/>
              </a:rPr>
              <a:t>as</a:t>
            </a:r>
            <a:r>
              <a:rPr sz="2200" spc="-15" dirty="0">
                <a:solidFill>
                  <a:srgbClr val="FF0000"/>
                </a:solidFill>
                <a:latin typeface="Times New Roman"/>
                <a:cs typeface="Times New Roman"/>
              </a:rPr>
              <a:t> </a:t>
            </a:r>
            <a:r>
              <a:rPr sz="2200" spc="-5" dirty="0">
                <a:solidFill>
                  <a:srgbClr val="FF0000"/>
                </a:solidFill>
                <a:latin typeface="Times New Roman"/>
                <a:cs typeface="Times New Roman"/>
              </a:rPr>
              <a:t>you</a:t>
            </a:r>
            <a:r>
              <a:rPr sz="2200" spc="25" dirty="0">
                <a:solidFill>
                  <a:srgbClr val="FF0000"/>
                </a:solidFill>
                <a:latin typeface="Times New Roman"/>
                <a:cs typeface="Times New Roman"/>
              </a:rPr>
              <a:t> </a:t>
            </a:r>
            <a:r>
              <a:rPr sz="2200" dirty="0">
                <a:solidFill>
                  <a:srgbClr val="FF0000"/>
                </a:solidFill>
                <a:latin typeface="Times New Roman"/>
                <a:cs typeface="Times New Roman"/>
              </a:rPr>
              <a:t>discover</a:t>
            </a:r>
            <a:r>
              <a:rPr sz="2200" spc="-15" dirty="0">
                <a:solidFill>
                  <a:srgbClr val="FF0000"/>
                </a:solidFill>
                <a:latin typeface="Times New Roman"/>
                <a:cs typeface="Times New Roman"/>
              </a:rPr>
              <a:t> </a:t>
            </a:r>
            <a:r>
              <a:rPr sz="2200" spc="5" dirty="0">
                <a:solidFill>
                  <a:srgbClr val="FF0000"/>
                </a:solidFill>
                <a:latin typeface="Times New Roman"/>
                <a:cs typeface="Times New Roman"/>
              </a:rPr>
              <a:t>them</a:t>
            </a:r>
            <a:endParaRPr sz="2200">
              <a:latin typeface="Times New Roman"/>
              <a:cs typeface="Times New Roman"/>
            </a:endParaRPr>
          </a:p>
          <a:p>
            <a:pPr marL="896619" marR="75565" lvl="1" indent="-378460">
              <a:lnSpc>
                <a:spcPts val="2380"/>
              </a:lnSpc>
              <a:spcBef>
                <a:spcPts val="585"/>
              </a:spcBef>
              <a:buChar char="•"/>
              <a:tabLst>
                <a:tab pos="895985" algn="l"/>
                <a:tab pos="896619" algn="l"/>
              </a:tabLst>
            </a:pPr>
            <a:r>
              <a:rPr sz="2200" spc="5" dirty="0">
                <a:latin typeface="Times New Roman"/>
                <a:cs typeface="Times New Roman"/>
              </a:rPr>
              <a:t>A </a:t>
            </a:r>
            <a:r>
              <a:rPr sz="2200" dirty="0">
                <a:latin typeface="Times New Roman"/>
                <a:cs typeface="Times New Roman"/>
              </a:rPr>
              <a:t>schemaless </a:t>
            </a:r>
            <a:r>
              <a:rPr sz="2200" spc="5" dirty="0">
                <a:latin typeface="Times New Roman"/>
                <a:cs typeface="Times New Roman"/>
              </a:rPr>
              <a:t>store also </a:t>
            </a:r>
            <a:r>
              <a:rPr sz="2200" spc="-10" dirty="0">
                <a:solidFill>
                  <a:srgbClr val="FF0000"/>
                </a:solidFill>
                <a:latin typeface="Times New Roman"/>
                <a:cs typeface="Times New Roman"/>
              </a:rPr>
              <a:t>makes </a:t>
            </a:r>
            <a:r>
              <a:rPr sz="2200" spc="5" dirty="0">
                <a:solidFill>
                  <a:srgbClr val="FF0000"/>
                </a:solidFill>
                <a:latin typeface="Times New Roman"/>
                <a:cs typeface="Times New Roman"/>
              </a:rPr>
              <a:t>it easier to </a:t>
            </a:r>
            <a:r>
              <a:rPr sz="2200" dirty="0">
                <a:solidFill>
                  <a:srgbClr val="FF0000"/>
                </a:solidFill>
                <a:latin typeface="Times New Roman"/>
                <a:cs typeface="Times New Roman"/>
              </a:rPr>
              <a:t>deal with </a:t>
            </a:r>
            <a:r>
              <a:rPr sz="2200" b="1" spc="5" dirty="0">
                <a:solidFill>
                  <a:srgbClr val="FF0000"/>
                </a:solidFill>
                <a:latin typeface="Times New Roman"/>
                <a:cs typeface="Times New Roman"/>
              </a:rPr>
              <a:t>nonuniform </a:t>
            </a:r>
            <a:r>
              <a:rPr sz="2200" spc="5" dirty="0">
                <a:solidFill>
                  <a:srgbClr val="FF0000"/>
                </a:solidFill>
                <a:latin typeface="Times New Roman"/>
                <a:cs typeface="Times New Roman"/>
              </a:rPr>
              <a:t>data</a:t>
            </a:r>
            <a:r>
              <a:rPr sz="2200" spc="5" dirty="0">
                <a:latin typeface="Times New Roman"/>
                <a:cs typeface="Times New Roman"/>
              </a:rPr>
              <a:t>: </a:t>
            </a:r>
            <a:r>
              <a:rPr sz="2200" spc="-535" dirty="0">
                <a:latin typeface="Times New Roman"/>
                <a:cs typeface="Times New Roman"/>
              </a:rPr>
              <a:t> </a:t>
            </a:r>
            <a:r>
              <a:rPr sz="2200" spc="5" dirty="0">
                <a:latin typeface="Times New Roman"/>
                <a:cs typeface="Times New Roman"/>
              </a:rPr>
              <a:t>data</a:t>
            </a:r>
            <a:r>
              <a:rPr sz="2200" spc="-25" dirty="0">
                <a:latin typeface="Times New Roman"/>
                <a:cs typeface="Times New Roman"/>
              </a:rPr>
              <a:t> </a:t>
            </a:r>
            <a:r>
              <a:rPr sz="2200" dirty="0">
                <a:latin typeface="Times New Roman"/>
                <a:cs typeface="Times New Roman"/>
              </a:rPr>
              <a:t>where</a:t>
            </a:r>
            <a:r>
              <a:rPr sz="2200" spc="5" dirty="0">
                <a:latin typeface="Times New Roman"/>
                <a:cs typeface="Times New Roman"/>
              </a:rPr>
              <a:t> </a:t>
            </a:r>
            <a:r>
              <a:rPr sz="2200" dirty="0">
                <a:latin typeface="Times New Roman"/>
                <a:cs typeface="Times New Roman"/>
              </a:rPr>
              <a:t>each</a:t>
            </a:r>
            <a:r>
              <a:rPr sz="2200" spc="-25" dirty="0">
                <a:latin typeface="Times New Roman"/>
                <a:cs typeface="Times New Roman"/>
              </a:rPr>
              <a:t> </a:t>
            </a:r>
            <a:r>
              <a:rPr sz="2200" spc="5" dirty="0">
                <a:latin typeface="Times New Roman"/>
                <a:cs typeface="Times New Roman"/>
              </a:rPr>
              <a:t>record</a:t>
            </a:r>
            <a:r>
              <a:rPr sz="2200" spc="-50" dirty="0">
                <a:latin typeface="Times New Roman"/>
                <a:cs typeface="Times New Roman"/>
              </a:rPr>
              <a:t> </a:t>
            </a:r>
            <a:r>
              <a:rPr sz="2200" dirty="0">
                <a:latin typeface="Times New Roman"/>
                <a:cs typeface="Times New Roman"/>
              </a:rPr>
              <a:t>has</a:t>
            </a:r>
            <a:r>
              <a:rPr sz="2200" spc="5" dirty="0">
                <a:latin typeface="Times New Roman"/>
                <a:cs typeface="Times New Roman"/>
              </a:rPr>
              <a:t> </a:t>
            </a:r>
            <a:r>
              <a:rPr sz="2200" dirty="0">
                <a:latin typeface="Times New Roman"/>
                <a:cs typeface="Times New Roman"/>
              </a:rPr>
              <a:t>a</a:t>
            </a:r>
            <a:r>
              <a:rPr sz="2200" spc="-20" dirty="0">
                <a:latin typeface="Times New Roman"/>
                <a:cs typeface="Times New Roman"/>
              </a:rPr>
              <a:t> </a:t>
            </a:r>
            <a:r>
              <a:rPr sz="2200" dirty="0">
                <a:latin typeface="Times New Roman"/>
                <a:cs typeface="Times New Roman"/>
              </a:rPr>
              <a:t>different</a:t>
            </a:r>
            <a:r>
              <a:rPr sz="2200" spc="-60" dirty="0">
                <a:latin typeface="Times New Roman"/>
                <a:cs typeface="Times New Roman"/>
              </a:rPr>
              <a:t> </a:t>
            </a:r>
            <a:r>
              <a:rPr sz="2200" dirty="0">
                <a:latin typeface="Times New Roman"/>
                <a:cs typeface="Times New Roman"/>
              </a:rPr>
              <a:t>set</a:t>
            </a:r>
            <a:r>
              <a:rPr sz="2200" spc="-15" dirty="0">
                <a:latin typeface="Times New Roman"/>
                <a:cs typeface="Times New Roman"/>
              </a:rPr>
              <a:t> </a:t>
            </a:r>
            <a:r>
              <a:rPr sz="2200" dirty="0">
                <a:latin typeface="Times New Roman"/>
                <a:cs typeface="Times New Roman"/>
              </a:rPr>
              <a:t>of</a:t>
            </a:r>
            <a:r>
              <a:rPr sz="2200" spc="-15" dirty="0">
                <a:latin typeface="Times New Roman"/>
                <a:cs typeface="Times New Roman"/>
              </a:rPr>
              <a:t> </a:t>
            </a:r>
            <a:r>
              <a:rPr sz="2200" spc="5" dirty="0">
                <a:latin typeface="Times New Roman"/>
                <a:cs typeface="Times New Roman"/>
              </a:rPr>
              <a:t>fields</a:t>
            </a:r>
            <a:r>
              <a:rPr sz="2200" spc="-45" dirty="0">
                <a:latin typeface="Times New Roman"/>
                <a:cs typeface="Times New Roman"/>
              </a:rPr>
              <a:t> </a:t>
            </a:r>
            <a:r>
              <a:rPr sz="2200" spc="5" dirty="0">
                <a:latin typeface="Times New Roman"/>
                <a:cs typeface="Times New Roman"/>
              </a:rPr>
              <a:t>(limiting</a:t>
            </a:r>
            <a:r>
              <a:rPr sz="2200" spc="-70" dirty="0">
                <a:latin typeface="Times New Roman"/>
                <a:cs typeface="Times New Roman"/>
              </a:rPr>
              <a:t> </a:t>
            </a:r>
            <a:r>
              <a:rPr sz="2200" spc="5" dirty="0">
                <a:latin typeface="Times New Roman"/>
                <a:cs typeface="Times New Roman"/>
              </a:rPr>
              <a:t>sparse</a:t>
            </a:r>
            <a:r>
              <a:rPr sz="2200" spc="-45" dirty="0">
                <a:latin typeface="Times New Roman"/>
                <a:cs typeface="Times New Roman"/>
              </a:rPr>
              <a:t> </a:t>
            </a:r>
            <a:r>
              <a:rPr sz="2200" spc="5" dirty="0">
                <a:latin typeface="Times New Roman"/>
                <a:cs typeface="Times New Roman"/>
              </a:rPr>
              <a:t>data </a:t>
            </a:r>
            <a:r>
              <a:rPr sz="2200" spc="-535" dirty="0">
                <a:latin typeface="Times New Roman"/>
                <a:cs typeface="Times New Roman"/>
              </a:rPr>
              <a:t> </a:t>
            </a:r>
            <a:r>
              <a:rPr sz="2200" dirty="0">
                <a:latin typeface="Times New Roman"/>
                <a:cs typeface="Times New Roman"/>
              </a:rPr>
              <a:t>storage)</a:t>
            </a:r>
            <a:endParaRPr sz="220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53</a:t>
            </a:fld>
            <a:endParaRPr spc="1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6232" y="551180"/>
            <a:ext cx="4689475" cy="629285"/>
          </a:xfrm>
          <a:prstGeom prst="rect">
            <a:avLst/>
          </a:prstGeom>
        </p:spPr>
        <p:txBody>
          <a:bodyPr vert="horz" wrap="square" lIns="0" tIns="13970" rIns="0" bIns="0" rtlCol="0">
            <a:spAutoFit/>
          </a:bodyPr>
          <a:lstStyle/>
          <a:p>
            <a:pPr marL="12700">
              <a:lnSpc>
                <a:spcPct val="100000"/>
              </a:lnSpc>
              <a:spcBef>
                <a:spcPts val="110"/>
              </a:spcBef>
            </a:pPr>
            <a:r>
              <a:rPr sz="3950" dirty="0"/>
              <a:t>Schemaless</a:t>
            </a:r>
            <a:r>
              <a:rPr sz="3950" spc="5" dirty="0"/>
              <a:t> databases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42729" y="1547877"/>
            <a:ext cx="9070975" cy="4841967"/>
          </a:xfrm>
          <a:prstGeom prst="rect">
            <a:avLst/>
          </a:prstGeom>
        </p:spPr>
        <p:txBody>
          <a:bodyPr vert="horz" wrap="square" lIns="0" tIns="15875" rIns="0" bIns="0" rtlCol="0">
            <a:spAutoFit/>
          </a:bodyPr>
          <a:lstStyle/>
          <a:p>
            <a:pPr marL="390525" indent="-378460" algn="just">
              <a:lnSpc>
                <a:spcPct val="100000"/>
              </a:lnSpc>
              <a:spcBef>
                <a:spcPts val="125"/>
              </a:spcBef>
              <a:buChar char="•"/>
              <a:tabLst>
                <a:tab pos="390525" algn="l"/>
                <a:tab pos="391160" algn="l"/>
              </a:tabLst>
            </a:pPr>
            <a:r>
              <a:rPr sz="2400" spc="5" dirty="0">
                <a:latin typeface="Times New Roman"/>
                <a:cs typeface="Times New Roman"/>
              </a:rPr>
              <a:t>Schemalessness</a:t>
            </a:r>
            <a:r>
              <a:rPr sz="2400" spc="-5" dirty="0">
                <a:latin typeface="Times New Roman"/>
                <a:cs typeface="Times New Roman"/>
              </a:rPr>
              <a:t> </a:t>
            </a:r>
            <a:r>
              <a:rPr sz="2400" spc="5" dirty="0">
                <a:latin typeface="Times New Roman"/>
                <a:cs typeface="Times New Roman"/>
              </a:rPr>
              <a:t>is</a:t>
            </a:r>
            <a:r>
              <a:rPr sz="2400" spc="20" dirty="0">
                <a:latin typeface="Times New Roman"/>
                <a:cs typeface="Times New Roman"/>
              </a:rPr>
              <a:t> </a:t>
            </a:r>
            <a:r>
              <a:rPr sz="2400" spc="10" dirty="0">
                <a:latin typeface="Times New Roman"/>
                <a:cs typeface="Times New Roman"/>
              </a:rPr>
              <a:t>appealing,</a:t>
            </a:r>
            <a:r>
              <a:rPr sz="2400" spc="-55" dirty="0">
                <a:latin typeface="Times New Roman"/>
                <a:cs typeface="Times New Roman"/>
              </a:rPr>
              <a:t> </a:t>
            </a:r>
            <a:r>
              <a:rPr sz="2400" spc="15" dirty="0">
                <a:latin typeface="Times New Roman"/>
                <a:cs typeface="Times New Roman"/>
              </a:rPr>
              <a:t>but</a:t>
            </a:r>
            <a:r>
              <a:rPr sz="2400" dirty="0">
                <a:latin typeface="Times New Roman"/>
                <a:cs typeface="Times New Roman"/>
              </a:rPr>
              <a:t> it </a:t>
            </a:r>
            <a:r>
              <a:rPr sz="2400" spc="15" dirty="0">
                <a:latin typeface="Times New Roman"/>
                <a:cs typeface="Times New Roman"/>
              </a:rPr>
              <a:t>brings</a:t>
            </a:r>
            <a:r>
              <a:rPr sz="2400" spc="-5" dirty="0">
                <a:latin typeface="Times New Roman"/>
                <a:cs typeface="Times New Roman"/>
              </a:rPr>
              <a:t> </a:t>
            </a:r>
            <a:r>
              <a:rPr sz="2400" spc="5" dirty="0">
                <a:latin typeface="Times New Roman"/>
                <a:cs typeface="Times New Roman"/>
              </a:rPr>
              <a:t>some </a:t>
            </a:r>
            <a:r>
              <a:rPr sz="2400" spc="10" dirty="0">
                <a:latin typeface="Times New Roman"/>
                <a:cs typeface="Times New Roman"/>
              </a:rPr>
              <a:t>problems</a:t>
            </a:r>
            <a:r>
              <a:rPr sz="2400" spc="-5" dirty="0">
                <a:latin typeface="Times New Roman"/>
                <a:cs typeface="Times New Roman"/>
              </a:rPr>
              <a:t> </a:t>
            </a:r>
            <a:r>
              <a:rPr sz="2400" spc="15" dirty="0">
                <a:latin typeface="Times New Roman"/>
                <a:cs typeface="Times New Roman"/>
              </a:rPr>
              <a:t>of</a:t>
            </a:r>
            <a:r>
              <a:rPr sz="2400" spc="-15" dirty="0">
                <a:latin typeface="Times New Roman"/>
                <a:cs typeface="Times New Roman"/>
              </a:rPr>
              <a:t> </a:t>
            </a:r>
            <a:r>
              <a:rPr sz="2400" dirty="0">
                <a:latin typeface="Times New Roman"/>
                <a:cs typeface="Times New Roman"/>
              </a:rPr>
              <a:t>its</a:t>
            </a:r>
            <a:r>
              <a:rPr sz="2400" spc="25" dirty="0">
                <a:latin typeface="Times New Roman"/>
                <a:cs typeface="Times New Roman"/>
              </a:rPr>
              <a:t> </a:t>
            </a:r>
            <a:r>
              <a:rPr sz="2400" spc="15" dirty="0">
                <a:latin typeface="Times New Roman"/>
                <a:cs typeface="Times New Roman"/>
              </a:rPr>
              <a:t>own</a:t>
            </a:r>
            <a:endParaRPr sz="2400" dirty="0">
              <a:latin typeface="Times New Roman"/>
              <a:cs typeface="Times New Roman"/>
            </a:endParaRPr>
          </a:p>
          <a:p>
            <a:pPr algn="just">
              <a:lnSpc>
                <a:spcPct val="100000"/>
              </a:lnSpc>
              <a:spcBef>
                <a:spcPts val="20"/>
              </a:spcBef>
              <a:buFont typeface="Times New Roman"/>
              <a:buChar char="•"/>
            </a:pPr>
            <a:endParaRPr sz="2750" dirty="0">
              <a:latin typeface="Times New Roman"/>
              <a:cs typeface="Times New Roman"/>
            </a:endParaRPr>
          </a:p>
          <a:p>
            <a:pPr marL="390525" marR="5080" indent="-378460" algn="just">
              <a:lnSpc>
                <a:spcPct val="91000"/>
              </a:lnSpc>
              <a:buChar char="•"/>
              <a:tabLst>
                <a:tab pos="390525" algn="l"/>
                <a:tab pos="391160" algn="l"/>
              </a:tabLst>
            </a:pPr>
            <a:r>
              <a:rPr sz="2400" spc="15" dirty="0">
                <a:latin typeface="Times New Roman"/>
                <a:cs typeface="Times New Roman"/>
              </a:rPr>
              <a:t>Indeed,</a:t>
            </a:r>
            <a:r>
              <a:rPr sz="2400" spc="-35" dirty="0">
                <a:latin typeface="Times New Roman"/>
                <a:cs typeface="Times New Roman"/>
              </a:rPr>
              <a:t> </a:t>
            </a:r>
            <a:r>
              <a:rPr sz="2400" spc="15" dirty="0">
                <a:latin typeface="Times New Roman"/>
                <a:cs typeface="Times New Roman"/>
              </a:rPr>
              <a:t>whenever</a:t>
            </a:r>
            <a:r>
              <a:rPr sz="2400" spc="-40" dirty="0">
                <a:latin typeface="Times New Roman"/>
                <a:cs typeface="Times New Roman"/>
              </a:rPr>
              <a:t> </a:t>
            </a:r>
            <a:r>
              <a:rPr sz="2400" spc="10" dirty="0">
                <a:latin typeface="Times New Roman"/>
                <a:cs typeface="Times New Roman"/>
              </a:rPr>
              <a:t>we</a:t>
            </a:r>
            <a:r>
              <a:rPr sz="2400" dirty="0">
                <a:latin typeface="Times New Roman"/>
                <a:cs typeface="Times New Roman"/>
              </a:rPr>
              <a:t> </a:t>
            </a:r>
            <a:r>
              <a:rPr sz="2400" spc="5" dirty="0">
                <a:latin typeface="Times New Roman"/>
                <a:cs typeface="Times New Roman"/>
              </a:rPr>
              <a:t>write</a:t>
            </a:r>
            <a:r>
              <a:rPr sz="2400" spc="25" dirty="0">
                <a:latin typeface="Times New Roman"/>
                <a:cs typeface="Times New Roman"/>
              </a:rPr>
              <a:t> </a:t>
            </a:r>
            <a:r>
              <a:rPr sz="2400" spc="10" dirty="0">
                <a:latin typeface="Times New Roman"/>
                <a:cs typeface="Times New Roman"/>
              </a:rPr>
              <a:t>a</a:t>
            </a:r>
            <a:r>
              <a:rPr sz="2400" dirty="0">
                <a:latin typeface="Times New Roman"/>
                <a:cs typeface="Times New Roman"/>
              </a:rPr>
              <a:t> </a:t>
            </a:r>
            <a:r>
              <a:rPr sz="2400" spc="15" dirty="0">
                <a:latin typeface="Times New Roman"/>
                <a:cs typeface="Times New Roman"/>
              </a:rPr>
              <a:t>program</a:t>
            </a:r>
            <a:r>
              <a:rPr sz="2400" spc="-40" dirty="0">
                <a:latin typeface="Times New Roman"/>
                <a:cs typeface="Times New Roman"/>
              </a:rPr>
              <a:t> </a:t>
            </a:r>
            <a:r>
              <a:rPr sz="2400" spc="10" dirty="0">
                <a:latin typeface="Times New Roman"/>
                <a:cs typeface="Times New Roman"/>
              </a:rPr>
              <a:t>that</a:t>
            </a:r>
            <a:r>
              <a:rPr sz="2400" spc="-5" dirty="0">
                <a:latin typeface="Times New Roman"/>
                <a:cs typeface="Times New Roman"/>
              </a:rPr>
              <a:t> </a:t>
            </a:r>
            <a:r>
              <a:rPr sz="2400" spc="5" dirty="0">
                <a:latin typeface="Times New Roman"/>
                <a:cs typeface="Times New Roman"/>
              </a:rPr>
              <a:t>accesses</a:t>
            </a:r>
            <a:r>
              <a:rPr sz="2400" spc="-10" dirty="0">
                <a:latin typeface="Times New Roman"/>
                <a:cs typeface="Times New Roman"/>
              </a:rPr>
              <a:t> </a:t>
            </a:r>
            <a:r>
              <a:rPr sz="2400" spc="10" dirty="0">
                <a:latin typeface="Times New Roman"/>
                <a:cs typeface="Times New Roman"/>
              </a:rPr>
              <a:t>data,</a:t>
            </a:r>
            <a:r>
              <a:rPr sz="2400" spc="-10" dirty="0">
                <a:latin typeface="Times New Roman"/>
                <a:cs typeface="Times New Roman"/>
              </a:rPr>
              <a:t> </a:t>
            </a:r>
            <a:r>
              <a:rPr sz="2400" spc="10" dirty="0">
                <a:latin typeface="Times New Roman"/>
                <a:cs typeface="Times New Roman"/>
              </a:rPr>
              <a:t>that</a:t>
            </a:r>
            <a:r>
              <a:rPr sz="2400" spc="-5" dirty="0">
                <a:latin typeface="Times New Roman"/>
                <a:cs typeface="Times New Roman"/>
              </a:rPr>
              <a:t> </a:t>
            </a:r>
            <a:r>
              <a:rPr sz="2400" spc="15" dirty="0">
                <a:latin typeface="Times New Roman"/>
                <a:cs typeface="Times New Roman"/>
              </a:rPr>
              <a:t>program </a:t>
            </a:r>
            <a:r>
              <a:rPr sz="2400" spc="-585" dirty="0">
                <a:latin typeface="Times New Roman"/>
                <a:cs typeface="Times New Roman"/>
              </a:rPr>
              <a:t> </a:t>
            </a:r>
            <a:r>
              <a:rPr sz="2400" spc="5" dirty="0">
                <a:latin typeface="Times New Roman"/>
                <a:cs typeface="Times New Roman"/>
              </a:rPr>
              <a:t>almost</a:t>
            </a:r>
            <a:r>
              <a:rPr sz="2400" spc="20" dirty="0">
                <a:latin typeface="Times New Roman"/>
                <a:cs typeface="Times New Roman"/>
              </a:rPr>
              <a:t> </a:t>
            </a:r>
            <a:r>
              <a:rPr sz="2400" spc="5" dirty="0">
                <a:latin typeface="Times New Roman"/>
                <a:cs typeface="Times New Roman"/>
              </a:rPr>
              <a:t>always</a:t>
            </a:r>
            <a:r>
              <a:rPr sz="2400" spc="20" dirty="0">
                <a:latin typeface="Times New Roman"/>
                <a:cs typeface="Times New Roman"/>
              </a:rPr>
              <a:t> </a:t>
            </a:r>
            <a:r>
              <a:rPr sz="2400" spc="5" dirty="0">
                <a:latin typeface="Times New Roman"/>
                <a:cs typeface="Times New Roman"/>
              </a:rPr>
              <a:t>relies</a:t>
            </a:r>
            <a:r>
              <a:rPr sz="2400" spc="-5" dirty="0">
                <a:latin typeface="Times New Roman"/>
                <a:cs typeface="Times New Roman"/>
              </a:rPr>
              <a:t> </a:t>
            </a:r>
            <a:r>
              <a:rPr sz="2400" spc="15" dirty="0">
                <a:latin typeface="Times New Roman"/>
                <a:cs typeface="Times New Roman"/>
              </a:rPr>
              <a:t>on</a:t>
            </a:r>
            <a:r>
              <a:rPr sz="2400" spc="-15" dirty="0">
                <a:latin typeface="Times New Roman"/>
                <a:cs typeface="Times New Roman"/>
              </a:rPr>
              <a:t> </a:t>
            </a:r>
            <a:r>
              <a:rPr sz="2400" spc="5" dirty="0">
                <a:latin typeface="Times New Roman"/>
                <a:cs typeface="Times New Roman"/>
              </a:rPr>
              <a:t>some</a:t>
            </a:r>
            <a:r>
              <a:rPr sz="2400" spc="30" dirty="0">
                <a:latin typeface="Times New Roman"/>
                <a:cs typeface="Times New Roman"/>
              </a:rPr>
              <a:t> </a:t>
            </a:r>
            <a:r>
              <a:rPr sz="2400" spc="10" dirty="0">
                <a:latin typeface="Times New Roman"/>
                <a:cs typeface="Times New Roman"/>
              </a:rPr>
              <a:t>form</a:t>
            </a:r>
            <a:r>
              <a:rPr sz="2400" spc="15" dirty="0">
                <a:latin typeface="Times New Roman"/>
                <a:cs typeface="Times New Roman"/>
              </a:rPr>
              <a:t> of</a:t>
            </a:r>
            <a:r>
              <a:rPr sz="2400" spc="10" dirty="0">
                <a:latin typeface="Times New Roman"/>
                <a:cs typeface="Times New Roman"/>
              </a:rPr>
              <a:t> </a:t>
            </a:r>
            <a:r>
              <a:rPr sz="2400" b="1" dirty="0">
                <a:latin typeface="Times New Roman"/>
                <a:cs typeface="Times New Roman"/>
              </a:rPr>
              <a:t>implicit</a:t>
            </a:r>
            <a:r>
              <a:rPr sz="2400" b="1" spc="60" dirty="0">
                <a:latin typeface="Times New Roman"/>
                <a:cs typeface="Times New Roman"/>
              </a:rPr>
              <a:t> </a:t>
            </a:r>
            <a:r>
              <a:rPr sz="2400" b="1" spc="5" dirty="0">
                <a:latin typeface="Times New Roman"/>
                <a:cs typeface="Times New Roman"/>
              </a:rPr>
              <a:t>schema</a:t>
            </a:r>
            <a:r>
              <a:rPr sz="2400" spc="5" dirty="0">
                <a:latin typeface="Times New Roman"/>
                <a:cs typeface="Times New Roman"/>
              </a:rPr>
              <a:t>:</a:t>
            </a:r>
            <a:r>
              <a:rPr sz="2400" spc="45" dirty="0">
                <a:latin typeface="Times New Roman"/>
                <a:cs typeface="Times New Roman"/>
              </a:rPr>
              <a:t> </a:t>
            </a:r>
            <a:r>
              <a:rPr sz="2400" dirty="0">
                <a:latin typeface="Times New Roman"/>
                <a:cs typeface="Times New Roman"/>
              </a:rPr>
              <a:t>it </a:t>
            </a:r>
            <a:r>
              <a:rPr sz="2400" spc="5" dirty="0">
                <a:latin typeface="Times New Roman"/>
                <a:cs typeface="Times New Roman"/>
              </a:rPr>
              <a:t>will</a:t>
            </a:r>
            <a:r>
              <a:rPr sz="2400" spc="25" dirty="0">
                <a:latin typeface="Times New Roman"/>
                <a:cs typeface="Times New Roman"/>
              </a:rPr>
              <a:t> </a:t>
            </a:r>
            <a:r>
              <a:rPr sz="2400" spc="5" dirty="0">
                <a:latin typeface="Times New Roman"/>
                <a:cs typeface="Times New Roman"/>
              </a:rPr>
              <a:t>assume </a:t>
            </a:r>
            <a:r>
              <a:rPr sz="2400" spc="-585" dirty="0">
                <a:latin typeface="Times New Roman"/>
                <a:cs typeface="Times New Roman"/>
              </a:rPr>
              <a:t> </a:t>
            </a:r>
            <a:r>
              <a:rPr sz="2400" spc="10" dirty="0">
                <a:latin typeface="Times New Roman"/>
                <a:cs typeface="Times New Roman"/>
              </a:rPr>
              <a:t>that </a:t>
            </a:r>
            <a:r>
              <a:rPr sz="2400" spc="5" dirty="0">
                <a:latin typeface="Times New Roman"/>
                <a:cs typeface="Times New Roman"/>
              </a:rPr>
              <a:t>certain </a:t>
            </a:r>
            <a:r>
              <a:rPr sz="2400" dirty="0">
                <a:latin typeface="Times New Roman"/>
                <a:cs typeface="Times New Roman"/>
              </a:rPr>
              <a:t>field </a:t>
            </a:r>
            <a:r>
              <a:rPr sz="2400" spc="10" dirty="0">
                <a:latin typeface="Times New Roman"/>
                <a:cs typeface="Times New Roman"/>
              </a:rPr>
              <a:t>names are present </a:t>
            </a:r>
            <a:r>
              <a:rPr sz="2400" spc="15" dirty="0">
                <a:latin typeface="Times New Roman"/>
                <a:cs typeface="Times New Roman"/>
              </a:rPr>
              <a:t>and </a:t>
            </a:r>
            <a:r>
              <a:rPr sz="2400" spc="10" dirty="0">
                <a:latin typeface="Times New Roman"/>
                <a:cs typeface="Times New Roman"/>
              </a:rPr>
              <a:t>carry data </a:t>
            </a:r>
            <a:r>
              <a:rPr sz="2400" spc="5" dirty="0">
                <a:latin typeface="Times New Roman"/>
                <a:cs typeface="Times New Roman"/>
              </a:rPr>
              <a:t>with </a:t>
            </a:r>
            <a:r>
              <a:rPr sz="2400" spc="10" dirty="0">
                <a:latin typeface="Times New Roman"/>
                <a:cs typeface="Times New Roman"/>
              </a:rPr>
              <a:t>a </a:t>
            </a:r>
            <a:r>
              <a:rPr sz="2400" spc="5" dirty="0">
                <a:latin typeface="Times New Roman"/>
                <a:cs typeface="Times New Roman"/>
              </a:rPr>
              <a:t>certain </a:t>
            </a:r>
            <a:r>
              <a:rPr sz="2400" spc="10" dirty="0">
                <a:latin typeface="Times New Roman"/>
                <a:cs typeface="Times New Roman"/>
              </a:rPr>
              <a:t> meaning, </a:t>
            </a:r>
            <a:r>
              <a:rPr sz="2400" spc="15" dirty="0">
                <a:latin typeface="Times New Roman"/>
                <a:cs typeface="Times New Roman"/>
              </a:rPr>
              <a:t>and </a:t>
            </a:r>
            <a:r>
              <a:rPr sz="2400" spc="5" dirty="0">
                <a:latin typeface="Times New Roman"/>
                <a:cs typeface="Times New Roman"/>
              </a:rPr>
              <a:t>assume </a:t>
            </a:r>
            <a:r>
              <a:rPr sz="2400" spc="10" dirty="0">
                <a:latin typeface="Times New Roman"/>
                <a:cs typeface="Times New Roman"/>
              </a:rPr>
              <a:t>something </a:t>
            </a:r>
            <a:r>
              <a:rPr sz="2400" spc="15" dirty="0">
                <a:latin typeface="Times New Roman"/>
                <a:cs typeface="Times New Roman"/>
              </a:rPr>
              <a:t>about </a:t>
            </a:r>
            <a:r>
              <a:rPr sz="2400" spc="10" dirty="0">
                <a:latin typeface="Times New Roman"/>
                <a:cs typeface="Times New Roman"/>
              </a:rPr>
              <a:t>the </a:t>
            </a:r>
            <a:r>
              <a:rPr sz="2400" spc="5" dirty="0">
                <a:latin typeface="Times New Roman"/>
                <a:cs typeface="Times New Roman"/>
              </a:rPr>
              <a:t>type </a:t>
            </a:r>
            <a:r>
              <a:rPr sz="2400" spc="15" dirty="0">
                <a:latin typeface="Times New Roman"/>
                <a:cs typeface="Times New Roman"/>
              </a:rPr>
              <a:t>of </a:t>
            </a:r>
            <a:r>
              <a:rPr sz="2400" spc="10" dirty="0">
                <a:latin typeface="Times New Roman"/>
                <a:cs typeface="Times New Roman"/>
              </a:rPr>
              <a:t>data </a:t>
            </a:r>
            <a:r>
              <a:rPr sz="2400" spc="5" dirty="0">
                <a:latin typeface="Times New Roman"/>
                <a:cs typeface="Times New Roman"/>
              </a:rPr>
              <a:t>stored within </a:t>
            </a:r>
            <a:r>
              <a:rPr sz="2400" spc="10" dirty="0">
                <a:latin typeface="Times New Roman"/>
                <a:cs typeface="Times New Roman"/>
              </a:rPr>
              <a:t> that</a:t>
            </a:r>
            <a:r>
              <a:rPr sz="2400" spc="-10" dirty="0">
                <a:latin typeface="Times New Roman"/>
                <a:cs typeface="Times New Roman"/>
              </a:rPr>
              <a:t> </a:t>
            </a:r>
            <a:r>
              <a:rPr sz="2400" dirty="0">
                <a:latin typeface="Times New Roman"/>
                <a:cs typeface="Times New Roman"/>
              </a:rPr>
              <a:t>field</a:t>
            </a:r>
            <a:endParaRPr sz="2750" dirty="0">
              <a:latin typeface="Times New Roman"/>
              <a:cs typeface="Times New Roman"/>
            </a:endParaRPr>
          </a:p>
          <a:p>
            <a:pPr marL="390525" marR="59690" indent="-378460" algn="just">
              <a:lnSpc>
                <a:spcPct val="91000"/>
              </a:lnSpc>
              <a:buChar char="•"/>
              <a:tabLst>
                <a:tab pos="390525" algn="l"/>
                <a:tab pos="391160" algn="l"/>
              </a:tabLst>
            </a:pPr>
            <a:r>
              <a:rPr sz="2400" spc="10" dirty="0">
                <a:latin typeface="Times New Roman"/>
                <a:cs typeface="Times New Roman"/>
              </a:rPr>
              <a:t>Having the </a:t>
            </a:r>
            <a:r>
              <a:rPr sz="2400" spc="5" dirty="0">
                <a:latin typeface="Times New Roman"/>
                <a:cs typeface="Times New Roman"/>
              </a:rPr>
              <a:t>implicit schema in </a:t>
            </a:r>
            <a:r>
              <a:rPr sz="2400" spc="10" dirty="0">
                <a:latin typeface="Times New Roman"/>
                <a:cs typeface="Times New Roman"/>
              </a:rPr>
              <a:t>the application means that </a:t>
            </a:r>
            <a:r>
              <a:rPr sz="2400" spc="5" dirty="0">
                <a:solidFill>
                  <a:srgbClr val="FF0000"/>
                </a:solidFill>
                <a:latin typeface="Times New Roman"/>
                <a:cs typeface="Times New Roman"/>
              </a:rPr>
              <a:t>in </a:t>
            </a:r>
            <a:r>
              <a:rPr sz="2400" spc="15" dirty="0">
                <a:solidFill>
                  <a:srgbClr val="FF0000"/>
                </a:solidFill>
                <a:latin typeface="Times New Roman"/>
                <a:cs typeface="Times New Roman"/>
              </a:rPr>
              <a:t>order </a:t>
            </a:r>
            <a:r>
              <a:rPr sz="2400" spc="5" dirty="0">
                <a:solidFill>
                  <a:srgbClr val="FF0000"/>
                </a:solidFill>
                <a:latin typeface="Times New Roman"/>
                <a:cs typeface="Times New Roman"/>
              </a:rPr>
              <a:t>to </a:t>
            </a:r>
            <a:r>
              <a:rPr sz="2400" spc="10" dirty="0">
                <a:solidFill>
                  <a:srgbClr val="FF0000"/>
                </a:solidFill>
                <a:latin typeface="Times New Roman"/>
                <a:cs typeface="Times New Roman"/>
              </a:rPr>
              <a:t> understand </a:t>
            </a:r>
            <a:r>
              <a:rPr sz="2400" spc="10" dirty="0">
                <a:latin typeface="Times New Roman"/>
                <a:cs typeface="Times New Roman"/>
              </a:rPr>
              <a:t>what </a:t>
            </a:r>
            <a:r>
              <a:rPr sz="2400" spc="10" dirty="0">
                <a:solidFill>
                  <a:srgbClr val="FF0000"/>
                </a:solidFill>
                <a:latin typeface="Times New Roman"/>
                <a:cs typeface="Times New Roman"/>
              </a:rPr>
              <a:t>data </a:t>
            </a:r>
            <a:r>
              <a:rPr sz="2400" spc="5" dirty="0">
                <a:latin typeface="Times New Roman"/>
                <a:cs typeface="Times New Roman"/>
              </a:rPr>
              <a:t>is </a:t>
            </a:r>
            <a:r>
              <a:rPr sz="2400" spc="10" dirty="0">
                <a:latin typeface="Times New Roman"/>
                <a:cs typeface="Times New Roman"/>
              </a:rPr>
              <a:t>present </a:t>
            </a:r>
            <a:r>
              <a:rPr sz="2400" spc="10" dirty="0">
                <a:solidFill>
                  <a:srgbClr val="FF0000"/>
                </a:solidFill>
                <a:latin typeface="Times New Roman"/>
                <a:cs typeface="Times New Roman"/>
              </a:rPr>
              <a:t>you </a:t>
            </a:r>
            <a:r>
              <a:rPr sz="2400" spc="15" dirty="0">
                <a:solidFill>
                  <a:srgbClr val="FF0000"/>
                </a:solidFill>
                <a:latin typeface="Times New Roman"/>
                <a:cs typeface="Times New Roman"/>
              </a:rPr>
              <a:t>have </a:t>
            </a:r>
            <a:r>
              <a:rPr sz="2400" spc="5" dirty="0">
                <a:solidFill>
                  <a:srgbClr val="FF0000"/>
                </a:solidFill>
                <a:latin typeface="Times New Roman"/>
                <a:cs typeface="Times New Roman"/>
              </a:rPr>
              <a:t>to </a:t>
            </a:r>
            <a:r>
              <a:rPr sz="2400" spc="10" dirty="0">
                <a:solidFill>
                  <a:srgbClr val="FF0000"/>
                </a:solidFill>
                <a:latin typeface="Times New Roman"/>
                <a:cs typeface="Times New Roman"/>
              </a:rPr>
              <a:t>dig </a:t>
            </a:r>
            <a:r>
              <a:rPr sz="2400" spc="5" dirty="0">
                <a:solidFill>
                  <a:srgbClr val="FF0000"/>
                </a:solidFill>
                <a:latin typeface="Times New Roman"/>
                <a:cs typeface="Times New Roman"/>
              </a:rPr>
              <a:t>into </a:t>
            </a:r>
            <a:r>
              <a:rPr sz="2400" spc="10" dirty="0">
                <a:solidFill>
                  <a:srgbClr val="FF0000"/>
                </a:solidFill>
                <a:latin typeface="Times New Roman"/>
                <a:cs typeface="Times New Roman"/>
              </a:rPr>
              <a:t>the application </a:t>
            </a:r>
            <a:r>
              <a:rPr sz="2400" spc="15" dirty="0">
                <a:solidFill>
                  <a:srgbClr val="FF0000"/>
                </a:solidFill>
                <a:latin typeface="Times New Roman"/>
                <a:cs typeface="Times New Roman"/>
              </a:rPr>
              <a:t> </a:t>
            </a:r>
            <a:r>
              <a:rPr sz="2400" spc="10" dirty="0">
                <a:solidFill>
                  <a:srgbClr val="FF0000"/>
                </a:solidFill>
                <a:latin typeface="Times New Roman"/>
                <a:cs typeface="Times New Roman"/>
              </a:rPr>
              <a:t>code</a:t>
            </a:r>
            <a:r>
              <a:rPr sz="2400" spc="10" dirty="0">
                <a:latin typeface="Times New Roman"/>
                <a:cs typeface="Times New Roman"/>
              </a:rPr>
              <a:t>. </a:t>
            </a:r>
            <a:endParaRPr lang="en-IN" sz="2400" spc="10" dirty="0">
              <a:latin typeface="Times New Roman"/>
              <a:cs typeface="Times New Roman"/>
            </a:endParaRPr>
          </a:p>
          <a:p>
            <a:pPr marL="390525" marR="59690" indent="-378460" algn="just">
              <a:lnSpc>
                <a:spcPct val="91000"/>
              </a:lnSpc>
              <a:buChar char="•"/>
              <a:tabLst>
                <a:tab pos="390525" algn="l"/>
                <a:tab pos="391160" algn="l"/>
              </a:tabLst>
            </a:pPr>
            <a:r>
              <a:rPr sz="2400" spc="10" dirty="0">
                <a:latin typeface="Times New Roman"/>
                <a:cs typeface="Times New Roman"/>
              </a:rPr>
              <a:t>Furthermore, the database remains </a:t>
            </a:r>
            <a:r>
              <a:rPr sz="2400" spc="15" dirty="0">
                <a:latin typeface="Times New Roman"/>
                <a:cs typeface="Times New Roman"/>
              </a:rPr>
              <a:t>ignorant of </a:t>
            </a:r>
            <a:r>
              <a:rPr sz="2400" spc="10" dirty="0">
                <a:latin typeface="Times New Roman"/>
                <a:cs typeface="Times New Roman"/>
              </a:rPr>
              <a:t>the </a:t>
            </a:r>
            <a:r>
              <a:rPr sz="2400" spc="5" dirty="0">
                <a:latin typeface="Times New Roman"/>
                <a:cs typeface="Times New Roman"/>
              </a:rPr>
              <a:t>schema: </a:t>
            </a:r>
            <a:r>
              <a:rPr sz="2400" dirty="0">
                <a:latin typeface="Times New Roman"/>
                <a:cs typeface="Times New Roman"/>
              </a:rPr>
              <a:t>it </a:t>
            </a:r>
            <a:r>
              <a:rPr sz="2400" spc="5" dirty="0">
                <a:latin typeface="Times New Roman"/>
                <a:cs typeface="Times New Roman"/>
              </a:rPr>
              <a:t> </a:t>
            </a:r>
            <a:r>
              <a:rPr sz="2400" spc="15" dirty="0">
                <a:latin typeface="Times New Roman"/>
                <a:cs typeface="Times New Roman"/>
              </a:rPr>
              <a:t>cannot </a:t>
            </a:r>
            <a:r>
              <a:rPr sz="2400" spc="10" dirty="0">
                <a:latin typeface="Times New Roman"/>
                <a:cs typeface="Times New Roman"/>
              </a:rPr>
              <a:t>use the </a:t>
            </a:r>
            <a:r>
              <a:rPr sz="2400" spc="5" dirty="0">
                <a:latin typeface="Times New Roman"/>
                <a:cs typeface="Times New Roman"/>
              </a:rPr>
              <a:t>schema to </a:t>
            </a:r>
            <a:r>
              <a:rPr sz="2400" spc="15" dirty="0">
                <a:latin typeface="Times New Roman"/>
                <a:cs typeface="Times New Roman"/>
              </a:rPr>
              <a:t>support </a:t>
            </a:r>
            <a:r>
              <a:rPr sz="2400" spc="10" dirty="0">
                <a:latin typeface="Times New Roman"/>
                <a:cs typeface="Times New Roman"/>
              </a:rPr>
              <a:t>the decision </a:t>
            </a:r>
            <a:r>
              <a:rPr sz="2400" spc="15" dirty="0">
                <a:latin typeface="Times New Roman"/>
                <a:cs typeface="Times New Roman"/>
              </a:rPr>
              <a:t>on </a:t>
            </a:r>
            <a:r>
              <a:rPr sz="2400" spc="20" dirty="0">
                <a:latin typeface="Times New Roman"/>
                <a:cs typeface="Times New Roman"/>
              </a:rPr>
              <a:t>how </a:t>
            </a:r>
            <a:r>
              <a:rPr sz="2400" spc="5" dirty="0">
                <a:latin typeface="Times New Roman"/>
                <a:cs typeface="Times New Roman"/>
              </a:rPr>
              <a:t>to store </a:t>
            </a:r>
            <a:r>
              <a:rPr sz="2400" spc="15" dirty="0">
                <a:latin typeface="Times New Roman"/>
                <a:cs typeface="Times New Roman"/>
              </a:rPr>
              <a:t>and </a:t>
            </a:r>
            <a:r>
              <a:rPr sz="2400" spc="20" dirty="0">
                <a:latin typeface="Times New Roman"/>
                <a:cs typeface="Times New Roman"/>
              </a:rPr>
              <a:t> </a:t>
            </a:r>
            <a:r>
              <a:rPr sz="2400" spc="10" dirty="0">
                <a:latin typeface="Times New Roman"/>
                <a:cs typeface="Times New Roman"/>
              </a:rPr>
              <a:t>retrieve data </a:t>
            </a:r>
            <a:r>
              <a:rPr sz="2400" spc="-15" dirty="0">
                <a:latin typeface="Times New Roman"/>
                <a:cs typeface="Times New Roman"/>
              </a:rPr>
              <a:t>efficiently. </a:t>
            </a:r>
            <a:r>
              <a:rPr sz="2400" spc="5" dirty="0">
                <a:latin typeface="Times New Roman"/>
                <a:cs typeface="Times New Roman"/>
              </a:rPr>
              <a:t>Also, </a:t>
            </a:r>
            <a:r>
              <a:rPr sz="2400" dirty="0">
                <a:latin typeface="Times New Roman"/>
                <a:cs typeface="Times New Roman"/>
              </a:rPr>
              <a:t>it </a:t>
            </a:r>
            <a:r>
              <a:rPr sz="2400" spc="15" dirty="0">
                <a:latin typeface="Times New Roman"/>
                <a:cs typeface="Times New Roman"/>
              </a:rPr>
              <a:t>cannot </a:t>
            </a:r>
            <a:r>
              <a:rPr sz="2400" spc="10" dirty="0">
                <a:latin typeface="Times New Roman"/>
                <a:cs typeface="Times New Roman"/>
              </a:rPr>
              <a:t>impose </a:t>
            </a:r>
            <a:r>
              <a:rPr sz="2400" spc="5" dirty="0">
                <a:latin typeface="Times New Roman"/>
                <a:cs typeface="Times New Roman"/>
              </a:rPr>
              <a:t>integrity </a:t>
            </a:r>
            <a:r>
              <a:rPr sz="2400" spc="10" dirty="0">
                <a:latin typeface="Times New Roman"/>
                <a:cs typeface="Times New Roman"/>
              </a:rPr>
              <a:t>constraints </a:t>
            </a:r>
            <a:r>
              <a:rPr sz="2400" spc="5" dirty="0">
                <a:latin typeface="Times New Roman"/>
                <a:cs typeface="Times New Roman"/>
              </a:rPr>
              <a:t>to </a:t>
            </a:r>
            <a:r>
              <a:rPr sz="2400" spc="-585" dirty="0">
                <a:latin typeface="Times New Roman"/>
                <a:cs typeface="Times New Roman"/>
              </a:rPr>
              <a:t> </a:t>
            </a:r>
            <a:r>
              <a:rPr sz="2400" spc="5" dirty="0">
                <a:latin typeface="Times New Roman"/>
                <a:cs typeface="Times New Roman"/>
              </a:rPr>
              <a:t>maintain</a:t>
            </a:r>
            <a:r>
              <a:rPr sz="2400" spc="10" dirty="0">
                <a:latin typeface="Times New Roman"/>
                <a:cs typeface="Times New Roman"/>
              </a:rPr>
              <a:t> </a:t>
            </a:r>
            <a:r>
              <a:rPr sz="2400" spc="5" dirty="0">
                <a:latin typeface="Times New Roman"/>
                <a:cs typeface="Times New Roman"/>
              </a:rPr>
              <a:t>information</a:t>
            </a:r>
            <a:r>
              <a:rPr sz="2400" spc="35" dirty="0">
                <a:latin typeface="Times New Roman"/>
                <a:cs typeface="Times New Roman"/>
              </a:rPr>
              <a:t> </a:t>
            </a:r>
            <a:r>
              <a:rPr sz="2400" spc="10" dirty="0">
                <a:latin typeface="Times New Roman"/>
                <a:cs typeface="Times New Roman"/>
              </a:rPr>
              <a:t>coherent</a:t>
            </a:r>
            <a:endParaRPr sz="2400" dirty="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54</a:t>
            </a:fld>
            <a:endParaRPr spc="1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6232" y="551180"/>
            <a:ext cx="4689475" cy="629285"/>
          </a:xfrm>
          <a:prstGeom prst="rect">
            <a:avLst/>
          </a:prstGeom>
        </p:spPr>
        <p:txBody>
          <a:bodyPr vert="horz" wrap="square" lIns="0" tIns="13970" rIns="0" bIns="0" rtlCol="0">
            <a:spAutoFit/>
          </a:bodyPr>
          <a:lstStyle/>
          <a:p>
            <a:pPr marL="12700">
              <a:lnSpc>
                <a:spcPct val="100000"/>
              </a:lnSpc>
              <a:spcBef>
                <a:spcPts val="110"/>
              </a:spcBef>
            </a:pPr>
            <a:r>
              <a:rPr sz="3950" dirty="0"/>
              <a:t>Schemaless</a:t>
            </a:r>
            <a:r>
              <a:rPr sz="3950" spc="5" dirty="0"/>
              <a:t> databases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468629"/>
            <a:ext cx="8960485" cy="5351145"/>
          </a:xfrm>
          <a:prstGeom prst="rect">
            <a:avLst/>
          </a:prstGeom>
        </p:spPr>
        <p:txBody>
          <a:bodyPr vert="horz" wrap="square" lIns="0" tIns="53975" rIns="0" bIns="0" rtlCol="0">
            <a:spAutoFit/>
          </a:bodyPr>
          <a:lstStyle/>
          <a:p>
            <a:pPr marL="390525" marR="5080" indent="-378460" algn="just">
              <a:lnSpc>
                <a:spcPts val="2620"/>
              </a:lnSpc>
              <a:spcBef>
                <a:spcPts val="425"/>
              </a:spcBef>
              <a:buChar char="•"/>
              <a:tabLst>
                <a:tab pos="391160" algn="l"/>
              </a:tabLst>
            </a:pPr>
            <a:r>
              <a:rPr sz="2400" spc="10" dirty="0">
                <a:latin typeface="Times New Roman"/>
                <a:cs typeface="Times New Roman"/>
              </a:rPr>
              <a:t>Since the </a:t>
            </a:r>
            <a:r>
              <a:rPr sz="2400" spc="5" dirty="0">
                <a:latin typeface="Times New Roman"/>
                <a:cs typeface="Times New Roman"/>
              </a:rPr>
              <a:t>implicit schema is into </a:t>
            </a:r>
            <a:r>
              <a:rPr sz="2400" spc="10" dirty="0">
                <a:latin typeface="Times New Roman"/>
                <a:cs typeface="Times New Roman"/>
              </a:rPr>
              <a:t>the application </a:t>
            </a:r>
            <a:r>
              <a:rPr sz="2400" spc="15" dirty="0">
                <a:latin typeface="Times New Roman"/>
                <a:cs typeface="Times New Roman"/>
              </a:rPr>
              <a:t>code </a:t>
            </a:r>
            <a:r>
              <a:rPr sz="2400" spc="10" dirty="0">
                <a:latin typeface="Times New Roman"/>
                <a:cs typeface="Times New Roman"/>
              </a:rPr>
              <a:t>that </a:t>
            </a:r>
            <a:r>
              <a:rPr sz="2400" spc="5" dirty="0">
                <a:latin typeface="Times New Roman"/>
                <a:cs typeface="Times New Roman"/>
              </a:rPr>
              <a:t>accesses </a:t>
            </a:r>
            <a:r>
              <a:rPr sz="2400" dirty="0">
                <a:latin typeface="Times New Roman"/>
                <a:cs typeface="Times New Roman"/>
              </a:rPr>
              <a:t>it, </a:t>
            </a:r>
            <a:r>
              <a:rPr sz="2400" spc="-585" dirty="0">
                <a:latin typeface="Times New Roman"/>
                <a:cs typeface="Times New Roman"/>
              </a:rPr>
              <a:t> </a:t>
            </a:r>
            <a:r>
              <a:rPr sz="2400" spc="10" dirty="0">
                <a:solidFill>
                  <a:srgbClr val="181865"/>
                </a:solidFill>
                <a:latin typeface="Times New Roman"/>
                <a:cs typeface="Times New Roman"/>
              </a:rPr>
              <a:t>the </a:t>
            </a:r>
            <a:r>
              <a:rPr sz="2400" spc="5" dirty="0">
                <a:solidFill>
                  <a:srgbClr val="181865"/>
                </a:solidFill>
                <a:latin typeface="Times New Roman"/>
                <a:cs typeface="Times New Roman"/>
              </a:rPr>
              <a:t>situation </a:t>
            </a:r>
            <a:r>
              <a:rPr sz="2400" spc="10" dirty="0">
                <a:solidFill>
                  <a:srgbClr val="181865"/>
                </a:solidFill>
                <a:latin typeface="Times New Roman"/>
                <a:cs typeface="Times New Roman"/>
              </a:rPr>
              <a:t>becomes problematic </a:t>
            </a:r>
            <a:r>
              <a:rPr sz="2400" spc="5" dirty="0">
                <a:solidFill>
                  <a:srgbClr val="181865"/>
                </a:solidFill>
                <a:latin typeface="Times New Roman"/>
                <a:cs typeface="Times New Roman"/>
              </a:rPr>
              <a:t>if multiple </a:t>
            </a:r>
            <a:r>
              <a:rPr sz="2400" spc="10" dirty="0">
                <a:solidFill>
                  <a:srgbClr val="181865"/>
                </a:solidFill>
                <a:latin typeface="Times New Roman"/>
                <a:cs typeface="Times New Roman"/>
              </a:rPr>
              <a:t>applications </a:t>
            </a:r>
            <a:r>
              <a:rPr sz="2400" spc="5" dirty="0">
                <a:solidFill>
                  <a:srgbClr val="181865"/>
                </a:solidFill>
                <a:latin typeface="Times New Roman"/>
                <a:cs typeface="Times New Roman"/>
              </a:rPr>
              <a:t>access </a:t>
            </a:r>
            <a:r>
              <a:rPr sz="2400" spc="10" dirty="0">
                <a:solidFill>
                  <a:srgbClr val="181865"/>
                </a:solidFill>
                <a:latin typeface="Times New Roman"/>
                <a:cs typeface="Times New Roman"/>
              </a:rPr>
              <a:t>the </a:t>
            </a:r>
            <a:r>
              <a:rPr sz="2400" spc="15" dirty="0">
                <a:solidFill>
                  <a:srgbClr val="181865"/>
                </a:solidFill>
                <a:latin typeface="Times New Roman"/>
                <a:cs typeface="Times New Roman"/>
              </a:rPr>
              <a:t> </a:t>
            </a:r>
            <a:r>
              <a:rPr sz="2400" spc="5" dirty="0">
                <a:solidFill>
                  <a:srgbClr val="181865"/>
                </a:solidFill>
                <a:latin typeface="Times New Roman"/>
                <a:cs typeface="Times New Roman"/>
              </a:rPr>
              <a:t>same</a:t>
            </a:r>
            <a:r>
              <a:rPr sz="2400" spc="20" dirty="0">
                <a:solidFill>
                  <a:srgbClr val="181865"/>
                </a:solidFill>
                <a:latin typeface="Times New Roman"/>
                <a:cs typeface="Times New Roman"/>
              </a:rPr>
              <a:t> </a:t>
            </a:r>
            <a:r>
              <a:rPr sz="2400" spc="10" dirty="0">
                <a:solidFill>
                  <a:srgbClr val="181865"/>
                </a:solidFill>
                <a:latin typeface="Times New Roman"/>
                <a:cs typeface="Times New Roman"/>
              </a:rPr>
              <a:t>database</a:t>
            </a:r>
            <a:endParaRPr sz="2400" dirty="0">
              <a:latin typeface="Times New Roman"/>
              <a:cs typeface="Times New Roman"/>
            </a:endParaRPr>
          </a:p>
          <a:p>
            <a:pPr marL="390525" indent="-378460" algn="just">
              <a:lnSpc>
                <a:spcPct val="100000"/>
              </a:lnSpc>
              <a:spcBef>
                <a:spcPts val="260"/>
              </a:spcBef>
              <a:buChar char="•"/>
              <a:tabLst>
                <a:tab pos="391160" algn="l"/>
              </a:tabLst>
            </a:pPr>
            <a:r>
              <a:rPr sz="2400" spc="10" dirty="0">
                <a:latin typeface="Times New Roman"/>
                <a:cs typeface="Times New Roman"/>
              </a:rPr>
              <a:t>These</a:t>
            </a:r>
            <a:r>
              <a:rPr sz="2400" dirty="0">
                <a:latin typeface="Times New Roman"/>
                <a:cs typeface="Times New Roman"/>
              </a:rPr>
              <a:t> </a:t>
            </a:r>
            <a:r>
              <a:rPr sz="2400" spc="10" dirty="0">
                <a:latin typeface="Times New Roman"/>
                <a:cs typeface="Times New Roman"/>
              </a:rPr>
              <a:t>problems</a:t>
            </a:r>
            <a:r>
              <a:rPr sz="2400" spc="-30" dirty="0">
                <a:latin typeface="Times New Roman"/>
                <a:cs typeface="Times New Roman"/>
              </a:rPr>
              <a:t> </a:t>
            </a:r>
            <a:r>
              <a:rPr sz="2400" spc="10" dirty="0">
                <a:latin typeface="Times New Roman"/>
                <a:cs typeface="Times New Roman"/>
              </a:rPr>
              <a:t>can </a:t>
            </a:r>
            <a:r>
              <a:rPr sz="2400" spc="15" dirty="0">
                <a:latin typeface="Times New Roman"/>
                <a:cs typeface="Times New Roman"/>
              </a:rPr>
              <a:t>be</a:t>
            </a:r>
            <a:r>
              <a:rPr sz="2400" spc="-20" dirty="0">
                <a:latin typeface="Times New Roman"/>
                <a:cs typeface="Times New Roman"/>
              </a:rPr>
              <a:t> </a:t>
            </a:r>
            <a:r>
              <a:rPr sz="2400" spc="10" dirty="0">
                <a:latin typeface="Times New Roman"/>
                <a:cs typeface="Times New Roman"/>
              </a:rPr>
              <a:t>reduced</a:t>
            </a:r>
            <a:r>
              <a:rPr sz="2400" spc="-10" dirty="0">
                <a:latin typeface="Times New Roman"/>
                <a:cs typeface="Times New Roman"/>
              </a:rPr>
              <a:t> </a:t>
            </a:r>
            <a:r>
              <a:rPr sz="2400" spc="5" dirty="0">
                <a:latin typeface="Times New Roman"/>
                <a:cs typeface="Times New Roman"/>
              </a:rPr>
              <a:t>with</a:t>
            </a:r>
            <a:r>
              <a:rPr sz="2400" spc="10" dirty="0">
                <a:latin typeface="Times New Roman"/>
                <a:cs typeface="Times New Roman"/>
              </a:rPr>
              <a:t> a</a:t>
            </a:r>
            <a:r>
              <a:rPr sz="2400" spc="5" dirty="0">
                <a:latin typeface="Times New Roman"/>
                <a:cs typeface="Times New Roman"/>
              </a:rPr>
              <a:t> </a:t>
            </a:r>
            <a:r>
              <a:rPr sz="2400" spc="15" dirty="0">
                <a:latin typeface="Times New Roman"/>
                <a:cs typeface="Times New Roman"/>
              </a:rPr>
              <a:t>couple</a:t>
            </a:r>
            <a:r>
              <a:rPr sz="2400" spc="-25" dirty="0">
                <a:latin typeface="Times New Roman"/>
                <a:cs typeface="Times New Roman"/>
              </a:rPr>
              <a:t> </a:t>
            </a:r>
            <a:r>
              <a:rPr sz="2400" spc="15" dirty="0">
                <a:latin typeface="Times New Roman"/>
                <a:cs typeface="Times New Roman"/>
              </a:rPr>
              <a:t>of</a:t>
            </a:r>
            <a:r>
              <a:rPr sz="2400" spc="10" dirty="0">
                <a:latin typeface="Times New Roman"/>
                <a:cs typeface="Times New Roman"/>
              </a:rPr>
              <a:t> approaches.</a:t>
            </a:r>
            <a:endParaRPr sz="2400" dirty="0">
              <a:latin typeface="Times New Roman"/>
              <a:cs typeface="Times New Roman"/>
            </a:endParaRPr>
          </a:p>
          <a:p>
            <a:pPr marL="896619" marR="521970" lvl="1" indent="-378460" algn="just">
              <a:lnSpc>
                <a:spcPts val="2620"/>
              </a:lnSpc>
              <a:spcBef>
                <a:spcPts val="640"/>
              </a:spcBef>
              <a:buChar char="•"/>
              <a:tabLst>
                <a:tab pos="895985" algn="l"/>
                <a:tab pos="896619" algn="l"/>
              </a:tabLst>
            </a:pPr>
            <a:r>
              <a:rPr sz="2400" spc="15" dirty="0">
                <a:latin typeface="Times New Roman"/>
                <a:cs typeface="Times New Roman"/>
              </a:rPr>
              <a:t>One </a:t>
            </a:r>
            <a:r>
              <a:rPr sz="2400" spc="5" dirty="0">
                <a:latin typeface="Times New Roman"/>
                <a:cs typeface="Times New Roman"/>
              </a:rPr>
              <a:t>is to </a:t>
            </a:r>
            <a:r>
              <a:rPr sz="2400" spc="10" dirty="0">
                <a:solidFill>
                  <a:srgbClr val="FF0000"/>
                </a:solidFill>
                <a:latin typeface="Times New Roman"/>
                <a:cs typeface="Times New Roman"/>
              </a:rPr>
              <a:t>encapsulate </a:t>
            </a:r>
            <a:r>
              <a:rPr sz="2400" spc="5" dirty="0">
                <a:solidFill>
                  <a:srgbClr val="FF0000"/>
                </a:solidFill>
                <a:latin typeface="Times New Roman"/>
                <a:cs typeface="Times New Roman"/>
              </a:rPr>
              <a:t>all </a:t>
            </a:r>
            <a:r>
              <a:rPr sz="2400" spc="10" dirty="0">
                <a:solidFill>
                  <a:srgbClr val="FF0000"/>
                </a:solidFill>
                <a:latin typeface="Times New Roman"/>
                <a:cs typeface="Times New Roman"/>
              </a:rPr>
              <a:t>database interaction </a:t>
            </a:r>
            <a:r>
              <a:rPr sz="2400" spc="5" dirty="0">
                <a:solidFill>
                  <a:srgbClr val="FF0000"/>
                </a:solidFill>
                <a:latin typeface="Times New Roman"/>
                <a:cs typeface="Times New Roman"/>
              </a:rPr>
              <a:t>within </a:t>
            </a:r>
            <a:r>
              <a:rPr sz="2400" spc="10" dirty="0">
                <a:solidFill>
                  <a:srgbClr val="FF0000"/>
                </a:solidFill>
                <a:latin typeface="Times New Roman"/>
                <a:cs typeface="Times New Roman"/>
              </a:rPr>
              <a:t>a </a:t>
            </a:r>
            <a:r>
              <a:rPr sz="2400" spc="5" dirty="0">
                <a:solidFill>
                  <a:srgbClr val="FF0000"/>
                </a:solidFill>
                <a:latin typeface="Times New Roman"/>
                <a:cs typeface="Times New Roman"/>
              </a:rPr>
              <a:t>single </a:t>
            </a:r>
            <a:r>
              <a:rPr sz="2400" spc="10" dirty="0">
                <a:solidFill>
                  <a:srgbClr val="FF0000"/>
                </a:solidFill>
                <a:latin typeface="Times New Roman"/>
                <a:cs typeface="Times New Roman"/>
              </a:rPr>
              <a:t> application</a:t>
            </a:r>
            <a:r>
              <a:rPr sz="2400" spc="-20" dirty="0">
                <a:solidFill>
                  <a:srgbClr val="FF0000"/>
                </a:solidFill>
                <a:latin typeface="Times New Roman"/>
                <a:cs typeface="Times New Roman"/>
              </a:rPr>
              <a:t> </a:t>
            </a:r>
            <a:r>
              <a:rPr sz="2400" spc="15" dirty="0">
                <a:latin typeface="Times New Roman"/>
                <a:cs typeface="Times New Roman"/>
              </a:rPr>
              <a:t>and</a:t>
            </a:r>
            <a:r>
              <a:rPr sz="2400" spc="-15" dirty="0">
                <a:latin typeface="Times New Roman"/>
                <a:cs typeface="Times New Roman"/>
              </a:rPr>
              <a:t> </a:t>
            </a:r>
            <a:r>
              <a:rPr sz="2400" spc="10" dirty="0">
                <a:latin typeface="Times New Roman"/>
                <a:cs typeface="Times New Roman"/>
              </a:rPr>
              <a:t>integrate</a:t>
            </a:r>
            <a:r>
              <a:rPr sz="2400" spc="-25" dirty="0">
                <a:latin typeface="Times New Roman"/>
                <a:cs typeface="Times New Roman"/>
              </a:rPr>
              <a:t> </a:t>
            </a:r>
            <a:r>
              <a:rPr sz="2400" dirty="0">
                <a:latin typeface="Times New Roman"/>
                <a:cs typeface="Times New Roman"/>
              </a:rPr>
              <a:t>it</a:t>
            </a:r>
            <a:r>
              <a:rPr sz="2400" spc="15" dirty="0">
                <a:latin typeface="Times New Roman"/>
                <a:cs typeface="Times New Roman"/>
              </a:rPr>
              <a:t> </a:t>
            </a:r>
            <a:r>
              <a:rPr sz="2400" spc="5" dirty="0">
                <a:latin typeface="Times New Roman"/>
                <a:cs typeface="Times New Roman"/>
              </a:rPr>
              <a:t>with</a:t>
            </a:r>
            <a:r>
              <a:rPr sz="2400" spc="10" dirty="0">
                <a:latin typeface="Times New Roman"/>
                <a:cs typeface="Times New Roman"/>
              </a:rPr>
              <a:t> other</a:t>
            </a:r>
            <a:r>
              <a:rPr sz="2400" spc="-20" dirty="0">
                <a:latin typeface="Times New Roman"/>
                <a:cs typeface="Times New Roman"/>
              </a:rPr>
              <a:t> </a:t>
            </a:r>
            <a:r>
              <a:rPr sz="2400" spc="10" dirty="0">
                <a:latin typeface="Times New Roman"/>
                <a:cs typeface="Times New Roman"/>
              </a:rPr>
              <a:t>applications</a:t>
            </a:r>
            <a:r>
              <a:rPr sz="2400" spc="-35" dirty="0">
                <a:latin typeface="Times New Roman"/>
                <a:cs typeface="Times New Roman"/>
              </a:rPr>
              <a:t> </a:t>
            </a:r>
            <a:r>
              <a:rPr sz="2400" spc="10" dirty="0">
                <a:latin typeface="Times New Roman"/>
                <a:cs typeface="Times New Roman"/>
              </a:rPr>
              <a:t>using</a:t>
            </a:r>
            <a:r>
              <a:rPr sz="2400" spc="-20" dirty="0">
                <a:latin typeface="Times New Roman"/>
                <a:cs typeface="Times New Roman"/>
              </a:rPr>
              <a:t> </a:t>
            </a:r>
            <a:r>
              <a:rPr sz="2400" spc="10" dirty="0">
                <a:latin typeface="Times New Roman"/>
                <a:cs typeface="Times New Roman"/>
              </a:rPr>
              <a:t>web </a:t>
            </a:r>
            <a:r>
              <a:rPr sz="2400" spc="-585" dirty="0">
                <a:latin typeface="Times New Roman"/>
                <a:cs typeface="Times New Roman"/>
              </a:rPr>
              <a:t> </a:t>
            </a:r>
            <a:r>
              <a:rPr sz="2400" spc="5" dirty="0">
                <a:latin typeface="Times New Roman"/>
                <a:cs typeface="Times New Roman"/>
              </a:rPr>
              <a:t>services</a:t>
            </a:r>
            <a:endParaRPr sz="2400" dirty="0">
              <a:latin typeface="Times New Roman"/>
              <a:cs typeface="Times New Roman"/>
            </a:endParaRPr>
          </a:p>
          <a:p>
            <a:pPr marL="896619" marR="586105" lvl="1" indent="-378460" algn="just">
              <a:lnSpc>
                <a:spcPts val="2620"/>
              </a:lnSpc>
              <a:spcBef>
                <a:spcPts val="590"/>
              </a:spcBef>
              <a:buChar char="•"/>
              <a:tabLst>
                <a:tab pos="896619" algn="l"/>
              </a:tabLst>
            </a:pPr>
            <a:r>
              <a:rPr sz="2400" spc="10" dirty="0">
                <a:latin typeface="Times New Roman"/>
                <a:cs typeface="Times New Roman"/>
              </a:rPr>
              <a:t>Another </a:t>
            </a:r>
            <a:r>
              <a:rPr sz="2400" spc="15" dirty="0">
                <a:latin typeface="Times New Roman"/>
                <a:cs typeface="Times New Roman"/>
              </a:rPr>
              <a:t>approach </a:t>
            </a:r>
            <a:r>
              <a:rPr sz="2400" spc="5" dirty="0">
                <a:latin typeface="Times New Roman"/>
                <a:cs typeface="Times New Roman"/>
              </a:rPr>
              <a:t>is to clearly </a:t>
            </a:r>
            <a:r>
              <a:rPr sz="2400" spc="10" dirty="0">
                <a:solidFill>
                  <a:srgbClr val="FF0000"/>
                </a:solidFill>
                <a:latin typeface="Times New Roman"/>
                <a:cs typeface="Times New Roman"/>
              </a:rPr>
              <a:t>delineate </a:t>
            </a:r>
            <a:r>
              <a:rPr sz="2400" dirty="0">
                <a:solidFill>
                  <a:srgbClr val="FF0000"/>
                </a:solidFill>
                <a:latin typeface="Times New Roman"/>
                <a:cs typeface="Times New Roman"/>
              </a:rPr>
              <a:t>different </a:t>
            </a:r>
            <a:r>
              <a:rPr sz="2400" spc="10" dirty="0">
                <a:solidFill>
                  <a:srgbClr val="FF0000"/>
                </a:solidFill>
                <a:latin typeface="Times New Roman"/>
                <a:cs typeface="Times New Roman"/>
              </a:rPr>
              <a:t>areas </a:t>
            </a:r>
            <a:r>
              <a:rPr sz="2400" spc="15" dirty="0">
                <a:solidFill>
                  <a:srgbClr val="FF0000"/>
                </a:solidFill>
                <a:latin typeface="Times New Roman"/>
                <a:cs typeface="Times New Roman"/>
              </a:rPr>
              <a:t>of </a:t>
            </a:r>
            <a:r>
              <a:rPr sz="2400" spc="10" dirty="0">
                <a:solidFill>
                  <a:srgbClr val="FF0000"/>
                </a:solidFill>
                <a:latin typeface="Times New Roman"/>
                <a:cs typeface="Times New Roman"/>
              </a:rPr>
              <a:t>an </a:t>
            </a:r>
            <a:r>
              <a:rPr sz="2400" spc="-585" dirty="0">
                <a:solidFill>
                  <a:srgbClr val="FF0000"/>
                </a:solidFill>
                <a:latin typeface="Times New Roman"/>
                <a:cs typeface="Times New Roman"/>
              </a:rPr>
              <a:t> </a:t>
            </a:r>
            <a:r>
              <a:rPr sz="2400" spc="10" dirty="0">
                <a:solidFill>
                  <a:srgbClr val="FF0000"/>
                </a:solidFill>
                <a:latin typeface="Times New Roman"/>
                <a:cs typeface="Times New Roman"/>
              </a:rPr>
              <a:t>aggregate </a:t>
            </a:r>
            <a:r>
              <a:rPr sz="2400" spc="5" dirty="0">
                <a:latin typeface="Times New Roman"/>
                <a:cs typeface="Times New Roman"/>
              </a:rPr>
              <a:t>for access </a:t>
            </a:r>
            <a:r>
              <a:rPr sz="2400" spc="15" dirty="0">
                <a:latin typeface="Times New Roman"/>
                <a:cs typeface="Times New Roman"/>
              </a:rPr>
              <a:t>by </a:t>
            </a:r>
            <a:r>
              <a:rPr sz="2400" dirty="0">
                <a:latin typeface="Times New Roman"/>
                <a:cs typeface="Times New Roman"/>
              </a:rPr>
              <a:t>different </a:t>
            </a:r>
            <a:r>
              <a:rPr sz="2400" spc="10" dirty="0">
                <a:latin typeface="Times New Roman"/>
                <a:cs typeface="Times New Roman"/>
              </a:rPr>
              <a:t>applications </a:t>
            </a:r>
            <a:r>
              <a:rPr sz="2400" spc="5" dirty="0">
                <a:latin typeface="Times New Roman"/>
                <a:cs typeface="Times New Roman"/>
              </a:rPr>
              <a:t>(e.g., </a:t>
            </a:r>
            <a:r>
              <a:rPr sz="2400" dirty="0">
                <a:latin typeface="Times New Roman"/>
                <a:cs typeface="Times New Roman"/>
              </a:rPr>
              <a:t>different </a:t>
            </a:r>
            <a:r>
              <a:rPr sz="2400" spc="-585" dirty="0">
                <a:latin typeface="Times New Roman"/>
                <a:cs typeface="Times New Roman"/>
              </a:rPr>
              <a:t> </a:t>
            </a:r>
            <a:r>
              <a:rPr sz="2400" spc="5" dirty="0">
                <a:latin typeface="Times New Roman"/>
                <a:cs typeface="Times New Roman"/>
              </a:rPr>
              <a:t>sections</a:t>
            </a:r>
            <a:r>
              <a:rPr sz="2400" spc="-10" dirty="0">
                <a:latin typeface="Times New Roman"/>
                <a:cs typeface="Times New Roman"/>
              </a:rPr>
              <a:t> </a:t>
            </a:r>
            <a:r>
              <a:rPr sz="2400" spc="15" dirty="0">
                <a:latin typeface="Times New Roman"/>
                <a:cs typeface="Times New Roman"/>
              </a:rPr>
              <a:t>of</a:t>
            </a:r>
            <a:r>
              <a:rPr sz="2400" spc="-20" dirty="0">
                <a:latin typeface="Times New Roman"/>
                <a:cs typeface="Times New Roman"/>
              </a:rPr>
              <a:t> </a:t>
            </a:r>
            <a:r>
              <a:rPr sz="2400" spc="10" dirty="0">
                <a:latin typeface="Times New Roman"/>
                <a:cs typeface="Times New Roman"/>
              </a:rPr>
              <a:t>a</a:t>
            </a:r>
            <a:r>
              <a:rPr sz="2400" spc="5" dirty="0">
                <a:latin typeface="Times New Roman"/>
                <a:cs typeface="Times New Roman"/>
              </a:rPr>
              <a:t> </a:t>
            </a:r>
            <a:r>
              <a:rPr sz="2400" spc="10" dirty="0">
                <a:latin typeface="Times New Roman"/>
                <a:cs typeface="Times New Roman"/>
              </a:rPr>
              <a:t>document,</a:t>
            </a:r>
            <a:r>
              <a:rPr sz="2400" spc="-10" dirty="0">
                <a:latin typeface="Times New Roman"/>
                <a:cs typeface="Times New Roman"/>
              </a:rPr>
              <a:t> </a:t>
            </a:r>
            <a:r>
              <a:rPr sz="2400" dirty="0">
                <a:latin typeface="Times New Roman"/>
                <a:cs typeface="Times New Roman"/>
              </a:rPr>
              <a:t>different</a:t>
            </a:r>
            <a:r>
              <a:rPr sz="2400" spc="25" dirty="0">
                <a:latin typeface="Times New Roman"/>
                <a:cs typeface="Times New Roman"/>
              </a:rPr>
              <a:t> </a:t>
            </a:r>
            <a:r>
              <a:rPr sz="2400" spc="10" dirty="0">
                <a:latin typeface="Times New Roman"/>
                <a:cs typeface="Times New Roman"/>
              </a:rPr>
              <a:t>column </a:t>
            </a:r>
            <a:r>
              <a:rPr sz="2400" dirty="0">
                <a:latin typeface="Times New Roman"/>
                <a:cs typeface="Times New Roman"/>
              </a:rPr>
              <a:t>families,</a:t>
            </a:r>
            <a:r>
              <a:rPr sz="2400" spc="40" dirty="0">
                <a:latin typeface="Times New Roman"/>
                <a:cs typeface="Times New Roman"/>
              </a:rPr>
              <a:t> </a:t>
            </a:r>
            <a:r>
              <a:rPr sz="2400" spc="5" dirty="0">
                <a:latin typeface="Times New Roman"/>
                <a:cs typeface="Times New Roman"/>
              </a:rPr>
              <a:t>etc.)</a:t>
            </a:r>
            <a:endParaRPr sz="2400" dirty="0">
              <a:latin typeface="Times New Roman"/>
              <a:cs typeface="Times New Roman"/>
            </a:endParaRPr>
          </a:p>
          <a:p>
            <a:pPr marL="390525" marR="320040" indent="-378460" algn="just">
              <a:lnSpc>
                <a:spcPct val="91000"/>
              </a:lnSpc>
              <a:spcBef>
                <a:spcPts val="545"/>
              </a:spcBef>
              <a:buFont typeface="Times New Roman"/>
              <a:buChar char="•"/>
              <a:tabLst>
                <a:tab pos="390525" algn="l"/>
                <a:tab pos="391160" algn="l"/>
              </a:tabLst>
            </a:pPr>
            <a:r>
              <a:rPr sz="2400" b="1" spc="5" dirty="0">
                <a:latin typeface="Times New Roman"/>
                <a:cs typeface="Times New Roman"/>
              </a:rPr>
              <a:t>Remark: </a:t>
            </a:r>
            <a:r>
              <a:rPr sz="2400" spc="5" dirty="0">
                <a:latin typeface="Times New Roman"/>
                <a:cs typeface="Times New Roman"/>
              </a:rPr>
              <a:t>if </a:t>
            </a:r>
            <a:r>
              <a:rPr sz="2400" spc="10" dirty="0">
                <a:latin typeface="Times New Roman"/>
                <a:cs typeface="Times New Roman"/>
              </a:rPr>
              <a:t>you need </a:t>
            </a:r>
            <a:r>
              <a:rPr sz="2400" spc="5" dirty="0">
                <a:latin typeface="Times New Roman"/>
                <a:cs typeface="Times New Roman"/>
              </a:rPr>
              <a:t>to </a:t>
            </a:r>
            <a:r>
              <a:rPr sz="2400" spc="15" dirty="0">
                <a:latin typeface="Times New Roman"/>
                <a:cs typeface="Times New Roman"/>
              </a:rPr>
              <a:t>change </a:t>
            </a:r>
            <a:r>
              <a:rPr sz="2400" spc="10" dirty="0">
                <a:latin typeface="Times New Roman"/>
                <a:cs typeface="Times New Roman"/>
              </a:rPr>
              <a:t>your aggregate </a:t>
            </a:r>
            <a:r>
              <a:rPr sz="2400" spc="15" dirty="0">
                <a:latin typeface="Times New Roman"/>
                <a:cs typeface="Times New Roman"/>
              </a:rPr>
              <a:t>boundaries </a:t>
            </a:r>
            <a:r>
              <a:rPr sz="2400" spc="5" dirty="0">
                <a:latin typeface="Times New Roman"/>
                <a:cs typeface="Times New Roman"/>
              </a:rPr>
              <a:t>in </a:t>
            </a:r>
            <a:r>
              <a:rPr sz="2400" spc="10" dirty="0">
                <a:latin typeface="Times New Roman"/>
                <a:cs typeface="Times New Roman"/>
              </a:rPr>
              <a:t> aggregate </a:t>
            </a:r>
            <a:r>
              <a:rPr sz="2400" spc="5" dirty="0">
                <a:latin typeface="Times New Roman"/>
                <a:cs typeface="Times New Roman"/>
              </a:rPr>
              <a:t>databases, </a:t>
            </a:r>
            <a:r>
              <a:rPr sz="2400" spc="10" dirty="0">
                <a:latin typeface="Times New Roman"/>
                <a:cs typeface="Times New Roman"/>
              </a:rPr>
              <a:t>the data migration </a:t>
            </a:r>
            <a:r>
              <a:rPr sz="2400" spc="5" dirty="0">
                <a:latin typeface="Times New Roman"/>
                <a:cs typeface="Times New Roman"/>
              </a:rPr>
              <a:t>is </a:t>
            </a:r>
            <a:r>
              <a:rPr sz="2400" spc="10" dirty="0">
                <a:latin typeface="Times New Roman"/>
                <a:cs typeface="Times New Roman"/>
              </a:rPr>
              <a:t>as complex as </a:t>
            </a:r>
            <a:r>
              <a:rPr sz="2400" dirty="0">
                <a:latin typeface="Times New Roman"/>
                <a:cs typeface="Times New Roman"/>
              </a:rPr>
              <a:t>it </a:t>
            </a:r>
            <a:r>
              <a:rPr sz="2400" spc="5" dirty="0">
                <a:latin typeface="Times New Roman"/>
                <a:cs typeface="Times New Roman"/>
              </a:rPr>
              <a:t>is in </a:t>
            </a:r>
            <a:r>
              <a:rPr sz="2400" spc="10" dirty="0">
                <a:latin typeface="Times New Roman"/>
                <a:cs typeface="Times New Roman"/>
              </a:rPr>
              <a:t>the </a:t>
            </a:r>
            <a:r>
              <a:rPr sz="2400" spc="-585" dirty="0">
                <a:latin typeface="Times New Roman"/>
                <a:cs typeface="Times New Roman"/>
              </a:rPr>
              <a:t> </a:t>
            </a:r>
            <a:r>
              <a:rPr sz="2400" spc="10" dirty="0">
                <a:latin typeface="Times New Roman"/>
                <a:cs typeface="Times New Roman"/>
              </a:rPr>
              <a:t>relational </a:t>
            </a:r>
            <a:r>
              <a:rPr sz="2400" spc="5" dirty="0">
                <a:latin typeface="Times New Roman"/>
                <a:cs typeface="Times New Roman"/>
              </a:rPr>
              <a:t>case </a:t>
            </a:r>
            <a:r>
              <a:rPr sz="2400" spc="10" dirty="0">
                <a:latin typeface="Times New Roman"/>
                <a:cs typeface="Times New Roman"/>
              </a:rPr>
              <a:t>(remember </a:t>
            </a:r>
            <a:r>
              <a:rPr sz="2400" spc="5" dirty="0">
                <a:latin typeface="Times New Roman"/>
                <a:cs typeface="Times New Roman"/>
              </a:rPr>
              <a:t>also that, </a:t>
            </a:r>
            <a:r>
              <a:rPr sz="2400" spc="10" dirty="0">
                <a:latin typeface="Times New Roman"/>
                <a:cs typeface="Times New Roman"/>
              </a:rPr>
              <a:t>even </a:t>
            </a:r>
            <a:r>
              <a:rPr sz="2400" spc="15" dirty="0">
                <a:latin typeface="Times New Roman"/>
                <a:cs typeface="Times New Roman"/>
              </a:rPr>
              <a:t>though not </a:t>
            </a:r>
            <a:r>
              <a:rPr sz="2400" spc="10" dirty="0">
                <a:latin typeface="Times New Roman"/>
                <a:cs typeface="Times New Roman"/>
              </a:rPr>
              <a:t>frequent, </a:t>
            </a:r>
            <a:r>
              <a:rPr sz="2400" spc="15" dirty="0">
                <a:latin typeface="Times New Roman"/>
                <a:cs typeface="Times New Roman"/>
              </a:rPr>
              <a:t> </a:t>
            </a:r>
            <a:r>
              <a:rPr sz="2400" spc="10" dirty="0">
                <a:latin typeface="Times New Roman"/>
                <a:cs typeface="Times New Roman"/>
              </a:rPr>
              <a:t>relational </a:t>
            </a:r>
            <a:r>
              <a:rPr sz="2400" spc="5" dirty="0">
                <a:latin typeface="Times New Roman"/>
                <a:cs typeface="Times New Roman"/>
              </a:rPr>
              <a:t>schemas </a:t>
            </a:r>
            <a:r>
              <a:rPr sz="2400" spc="10" dirty="0">
                <a:latin typeface="Times New Roman"/>
                <a:cs typeface="Times New Roman"/>
              </a:rPr>
              <a:t>can </a:t>
            </a:r>
            <a:r>
              <a:rPr sz="2400" spc="15" dirty="0">
                <a:latin typeface="Times New Roman"/>
                <a:cs typeface="Times New Roman"/>
              </a:rPr>
              <a:t>be changed </a:t>
            </a:r>
            <a:r>
              <a:rPr sz="2400" spc="5" dirty="0">
                <a:latin typeface="Times New Roman"/>
                <a:cs typeface="Times New Roman"/>
              </a:rPr>
              <a:t>at </a:t>
            </a:r>
            <a:r>
              <a:rPr sz="2400" spc="15" dirty="0">
                <a:latin typeface="Times New Roman"/>
                <a:cs typeface="Times New Roman"/>
              </a:rPr>
              <a:t>any </a:t>
            </a:r>
            <a:r>
              <a:rPr sz="2400" dirty="0">
                <a:latin typeface="Times New Roman"/>
                <a:cs typeface="Times New Roman"/>
              </a:rPr>
              <a:t>time </a:t>
            </a:r>
            <a:r>
              <a:rPr sz="2400" spc="5" dirty="0">
                <a:latin typeface="Times New Roman"/>
                <a:cs typeface="Times New Roman"/>
              </a:rPr>
              <a:t>with </a:t>
            </a:r>
            <a:r>
              <a:rPr sz="2400" spc="10" dirty="0">
                <a:latin typeface="Times New Roman"/>
                <a:cs typeface="Times New Roman"/>
              </a:rPr>
              <a:t>standard SQL </a:t>
            </a:r>
            <a:r>
              <a:rPr sz="2400" spc="15" dirty="0">
                <a:latin typeface="Times New Roman"/>
                <a:cs typeface="Times New Roman"/>
              </a:rPr>
              <a:t> </a:t>
            </a:r>
            <a:r>
              <a:rPr sz="2400" spc="10" dirty="0">
                <a:latin typeface="Times New Roman"/>
                <a:cs typeface="Times New Roman"/>
              </a:rPr>
              <a:t>commands).</a:t>
            </a:r>
            <a:endParaRPr sz="2400" dirty="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55</a:t>
            </a:fld>
            <a:endParaRPr spc="1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1576" y="551180"/>
            <a:ext cx="4519295" cy="629285"/>
          </a:xfrm>
          <a:prstGeom prst="rect">
            <a:avLst/>
          </a:prstGeom>
        </p:spPr>
        <p:txBody>
          <a:bodyPr vert="horz" wrap="square" lIns="0" tIns="13970" rIns="0" bIns="0" rtlCol="0">
            <a:spAutoFit/>
          </a:bodyPr>
          <a:lstStyle/>
          <a:p>
            <a:pPr marL="12700">
              <a:lnSpc>
                <a:spcPct val="100000"/>
              </a:lnSpc>
              <a:spcBef>
                <a:spcPts val="110"/>
              </a:spcBef>
            </a:pPr>
            <a:r>
              <a:rPr sz="3950" dirty="0"/>
              <a:t>(Materialized)</a:t>
            </a:r>
            <a:r>
              <a:rPr sz="3950" spc="30" dirty="0"/>
              <a:t> </a:t>
            </a:r>
            <a:r>
              <a:rPr sz="3950" dirty="0"/>
              <a:t>Views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627125"/>
            <a:ext cx="9025255" cy="5092065"/>
          </a:xfrm>
          <a:prstGeom prst="rect">
            <a:avLst/>
          </a:prstGeom>
        </p:spPr>
        <p:txBody>
          <a:bodyPr vert="horz" wrap="square" lIns="0" tIns="53975" rIns="0" bIns="0" rtlCol="0">
            <a:spAutoFit/>
          </a:bodyPr>
          <a:lstStyle/>
          <a:p>
            <a:pPr marL="390525" marR="90805" indent="-378460">
              <a:lnSpc>
                <a:spcPts val="2620"/>
              </a:lnSpc>
              <a:spcBef>
                <a:spcPts val="425"/>
              </a:spcBef>
              <a:buChar char="•"/>
              <a:tabLst>
                <a:tab pos="390525" algn="l"/>
                <a:tab pos="391160" algn="l"/>
              </a:tabLst>
            </a:pPr>
            <a:r>
              <a:rPr sz="2400" spc="15" dirty="0">
                <a:latin typeface="Times New Roman"/>
                <a:cs typeface="Times New Roman"/>
              </a:rPr>
              <a:t>Although</a:t>
            </a:r>
            <a:r>
              <a:rPr sz="2400" spc="-45" dirty="0">
                <a:latin typeface="Times New Roman"/>
                <a:cs typeface="Times New Roman"/>
              </a:rPr>
              <a:t> </a:t>
            </a:r>
            <a:r>
              <a:rPr sz="2400" spc="15" dirty="0">
                <a:latin typeface="Times New Roman"/>
                <a:cs typeface="Times New Roman"/>
              </a:rPr>
              <a:t>NoSQL</a:t>
            </a:r>
            <a:r>
              <a:rPr sz="2400" spc="-70" dirty="0">
                <a:latin typeface="Times New Roman"/>
                <a:cs typeface="Times New Roman"/>
              </a:rPr>
              <a:t> </a:t>
            </a:r>
            <a:r>
              <a:rPr sz="2400" spc="10" dirty="0">
                <a:latin typeface="Times New Roman"/>
                <a:cs typeface="Times New Roman"/>
              </a:rPr>
              <a:t>databases</a:t>
            </a:r>
            <a:r>
              <a:rPr sz="2400" spc="-35" dirty="0">
                <a:latin typeface="Times New Roman"/>
                <a:cs typeface="Times New Roman"/>
              </a:rPr>
              <a:t> </a:t>
            </a:r>
            <a:r>
              <a:rPr sz="2400" spc="5" dirty="0">
                <a:latin typeface="Times New Roman"/>
                <a:cs typeface="Times New Roman"/>
              </a:rPr>
              <a:t>don’t</a:t>
            </a:r>
            <a:r>
              <a:rPr sz="2400" spc="-30" dirty="0">
                <a:latin typeface="Times New Roman"/>
                <a:cs typeface="Times New Roman"/>
              </a:rPr>
              <a:t> </a:t>
            </a:r>
            <a:r>
              <a:rPr sz="2400" spc="15" dirty="0">
                <a:latin typeface="Times New Roman"/>
                <a:cs typeface="Times New Roman"/>
              </a:rPr>
              <a:t>have</a:t>
            </a:r>
            <a:r>
              <a:rPr sz="2400" spc="-25" dirty="0">
                <a:latin typeface="Times New Roman"/>
                <a:cs typeface="Times New Roman"/>
              </a:rPr>
              <a:t> </a:t>
            </a:r>
            <a:r>
              <a:rPr sz="2400" spc="10" dirty="0">
                <a:latin typeface="Times New Roman"/>
                <a:cs typeface="Times New Roman"/>
              </a:rPr>
              <a:t>views</a:t>
            </a:r>
            <a:r>
              <a:rPr sz="2400" spc="-10" dirty="0">
                <a:latin typeface="Times New Roman"/>
                <a:cs typeface="Times New Roman"/>
              </a:rPr>
              <a:t> </a:t>
            </a:r>
            <a:r>
              <a:rPr sz="2400" spc="10" dirty="0">
                <a:latin typeface="Times New Roman"/>
                <a:cs typeface="Times New Roman"/>
              </a:rPr>
              <a:t>as</a:t>
            </a:r>
            <a:r>
              <a:rPr sz="2400" spc="-15" dirty="0">
                <a:latin typeface="Times New Roman"/>
                <a:cs typeface="Times New Roman"/>
              </a:rPr>
              <a:t> </a:t>
            </a:r>
            <a:r>
              <a:rPr sz="2400" spc="10" dirty="0">
                <a:latin typeface="Times New Roman"/>
                <a:cs typeface="Times New Roman"/>
              </a:rPr>
              <a:t>relational</a:t>
            </a:r>
            <a:r>
              <a:rPr sz="2400" spc="-5" dirty="0">
                <a:latin typeface="Times New Roman"/>
                <a:cs typeface="Times New Roman"/>
              </a:rPr>
              <a:t> </a:t>
            </a:r>
            <a:r>
              <a:rPr sz="2400" spc="5" dirty="0">
                <a:latin typeface="Times New Roman"/>
                <a:cs typeface="Times New Roman"/>
              </a:rPr>
              <a:t>databases, </a:t>
            </a:r>
            <a:r>
              <a:rPr sz="2400" spc="-585" dirty="0">
                <a:latin typeface="Times New Roman"/>
                <a:cs typeface="Times New Roman"/>
              </a:rPr>
              <a:t> </a:t>
            </a:r>
            <a:r>
              <a:rPr sz="2400" spc="10" dirty="0">
                <a:latin typeface="Times New Roman"/>
                <a:cs typeface="Times New Roman"/>
              </a:rPr>
              <a:t>they </a:t>
            </a:r>
            <a:r>
              <a:rPr sz="2400" spc="5" dirty="0">
                <a:latin typeface="Times New Roman"/>
                <a:cs typeface="Times New Roman"/>
              </a:rPr>
              <a:t>may </a:t>
            </a:r>
            <a:r>
              <a:rPr sz="2400" spc="15" dirty="0">
                <a:latin typeface="Times New Roman"/>
                <a:cs typeface="Times New Roman"/>
              </a:rPr>
              <a:t>have </a:t>
            </a:r>
            <a:r>
              <a:rPr sz="2400" spc="10" dirty="0">
                <a:latin typeface="Times New Roman"/>
                <a:cs typeface="Times New Roman"/>
              </a:rPr>
              <a:t>precomputed </a:t>
            </a:r>
            <a:r>
              <a:rPr sz="2400" spc="15" dirty="0">
                <a:latin typeface="Times New Roman"/>
                <a:cs typeface="Times New Roman"/>
              </a:rPr>
              <a:t>and </a:t>
            </a:r>
            <a:r>
              <a:rPr sz="2400" spc="10" dirty="0">
                <a:latin typeface="Times New Roman"/>
                <a:cs typeface="Times New Roman"/>
              </a:rPr>
              <a:t>cached queries, </a:t>
            </a:r>
            <a:r>
              <a:rPr sz="2400" spc="15" dirty="0">
                <a:latin typeface="Times New Roman"/>
                <a:cs typeface="Times New Roman"/>
              </a:rPr>
              <a:t>and </a:t>
            </a:r>
            <a:r>
              <a:rPr sz="2400" spc="10" dirty="0">
                <a:latin typeface="Times New Roman"/>
                <a:cs typeface="Times New Roman"/>
              </a:rPr>
              <a:t>they use the </a:t>
            </a:r>
            <a:r>
              <a:rPr sz="2400" spc="15" dirty="0">
                <a:latin typeface="Times New Roman"/>
                <a:cs typeface="Times New Roman"/>
              </a:rPr>
              <a:t> </a:t>
            </a:r>
            <a:r>
              <a:rPr sz="2400" spc="10" dirty="0">
                <a:latin typeface="Times New Roman"/>
                <a:cs typeface="Times New Roman"/>
              </a:rPr>
              <a:t>term</a:t>
            </a:r>
            <a:r>
              <a:rPr sz="2400" spc="5" dirty="0">
                <a:latin typeface="Times New Roman"/>
                <a:cs typeface="Times New Roman"/>
              </a:rPr>
              <a:t> “materialized</a:t>
            </a:r>
            <a:r>
              <a:rPr sz="2400" spc="35" dirty="0">
                <a:latin typeface="Times New Roman"/>
                <a:cs typeface="Times New Roman"/>
              </a:rPr>
              <a:t> </a:t>
            </a:r>
            <a:r>
              <a:rPr sz="2400" spc="10" dirty="0">
                <a:latin typeface="Times New Roman"/>
                <a:cs typeface="Times New Roman"/>
              </a:rPr>
              <a:t>views”</a:t>
            </a:r>
            <a:r>
              <a:rPr sz="2400" dirty="0">
                <a:latin typeface="Times New Roman"/>
                <a:cs typeface="Times New Roman"/>
              </a:rPr>
              <a:t> </a:t>
            </a:r>
            <a:r>
              <a:rPr sz="2400" spc="5" dirty="0">
                <a:latin typeface="Times New Roman"/>
                <a:cs typeface="Times New Roman"/>
              </a:rPr>
              <a:t>to</a:t>
            </a:r>
            <a:r>
              <a:rPr sz="2400" spc="10" dirty="0">
                <a:latin typeface="Times New Roman"/>
                <a:cs typeface="Times New Roman"/>
              </a:rPr>
              <a:t> describe</a:t>
            </a:r>
            <a:r>
              <a:rPr sz="2400" spc="-30" dirty="0">
                <a:latin typeface="Times New Roman"/>
                <a:cs typeface="Times New Roman"/>
              </a:rPr>
              <a:t> </a:t>
            </a:r>
            <a:r>
              <a:rPr sz="2400" spc="10" dirty="0">
                <a:latin typeface="Times New Roman"/>
                <a:cs typeface="Times New Roman"/>
              </a:rPr>
              <a:t>them</a:t>
            </a:r>
            <a:endParaRPr sz="2400">
              <a:latin typeface="Times New Roman"/>
              <a:cs typeface="Times New Roman"/>
            </a:endParaRPr>
          </a:p>
          <a:p>
            <a:pPr marL="390525" marR="5080" indent="-378460">
              <a:lnSpc>
                <a:spcPts val="2640"/>
              </a:lnSpc>
              <a:spcBef>
                <a:spcPts val="550"/>
              </a:spcBef>
              <a:buChar char="•"/>
              <a:tabLst>
                <a:tab pos="390525" algn="l"/>
                <a:tab pos="391160" algn="l"/>
              </a:tabLst>
            </a:pPr>
            <a:r>
              <a:rPr sz="2400" spc="10" dirty="0">
                <a:latin typeface="Times New Roman"/>
                <a:cs typeface="Times New Roman"/>
              </a:rPr>
              <a:t>This </a:t>
            </a:r>
            <a:r>
              <a:rPr sz="2400" spc="5" dirty="0">
                <a:latin typeface="Times New Roman"/>
                <a:cs typeface="Times New Roman"/>
              </a:rPr>
              <a:t>is </a:t>
            </a:r>
            <a:r>
              <a:rPr sz="2400" spc="10" dirty="0">
                <a:latin typeface="Times New Roman"/>
                <a:cs typeface="Times New Roman"/>
              </a:rPr>
              <a:t>particularly </a:t>
            </a:r>
            <a:r>
              <a:rPr sz="2400" spc="5" dirty="0">
                <a:latin typeface="Times New Roman"/>
                <a:cs typeface="Times New Roman"/>
              </a:rPr>
              <a:t>useful for </a:t>
            </a:r>
            <a:r>
              <a:rPr sz="2400" spc="10" dirty="0">
                <a:latin typeface="Times New Roman"/>
                <a:cs typeface="Times New Roman"/>
              </a:rPr>
              <a:t>those applications that </a:t>
            </a:r>
            <a:r>
              <a:rPr sz="2400" spc="15" dirty="0">
                <a:latin typeface="Times New Roman"/>
                <a:cs typeface="Times New Roman"/>
              </a:rPr>
              <a:t>have </a:t>
            </a:r>
            <a:r>
              <a:rPr sz="2400" spc="5" dirty="0">
                <a:latin typeface="Times New Roman"/>
                <a:cs typeface="Times New Roman"/>
              </a:rPr>
              <a:t>to </a:t>
            </a:r>
            <a:r>
              <a:rPr sz="2400" spc="10" dirty="0">
                <a:latin typeface="Times New Roman"/>
                <a:cs typeface="Times New Roman"/>
              </a:rPr>
              <a:t>deal </a:t>
            </a:r>
            <a:r>
              <a:rPr sz="2400" spc="5" dirty="0">
                <a:latin typeface="Times New Roman"/>
                <a:cs typeface="Times New Roman"/>
              </a:rPr>
              <a:t>with </a:t>
            </a:r>
            <a:r>
              <a:rPr sz="2400" spc="-585" dirty="0">
                <a:latin typeface="Times New Roman"/>
                <a:cs typeface="Times New Roman"/>
              </a:rPr>
              <a:t> </a:t>
            </a:r>
            <a:r>
              <a:rPr sz="2400" spc="5" dirty="0">
                <a:latin typeface="Times New Roman"/>
                <a:cs typeface="Times New Roman"/>
              </a:rPr>
              <a:t>some</a:t>
            </a:r>
            <a:r>
              <a:rPr sz="2400" dirty="0">
                <a:latin typeface="Times New Roman"/>
                <a:cs typeface="Times New Roman"/>
              </a:rPr>
              <a:t> </a:t>
            </a:r>
            <a:r>
              <a:rPr sz="2400" spc="10" dirty="0">
                <a:latin typeface="Times New Roman"/>
                <a:cs typeface="Times New Roman"/>
              </a:rPr>
              <a:t>queries</a:t>
            </a:r>
            <a:r>
              <a:rPr sz="2400" spc="-10" dirty="0">
                <a:latin typeface="Times New Roman"/>
                <a:cs typeface="Times New Roman"/>
              </a:rPr>
              <a:t> </a:t>
            </a:r>
            <a:r>
              <a:rPr sz="2400" spc="10" dirty="0">
                <a:latin typeface="Times New Roman"/>
                <a:cs typeface="Times New Roman"/>
              </a:rPr>
              <a:t>that</a:t>
            </a:r>
            <a:r>
              <a:rPr sz="2400" spc="-5" dirty="0">
                <a:latin typeface="Times New Roman"/>
                <a:cs typeface="Times New Roman"/>
              </a:rPr>
              <a:t> </a:t>
            </a:r>
            <a:r>
              <a:rPr sz="2400" spc="5" dirty="0">
                <a:latin typeface="Times New Roman"/>
                <a:cs typeface="Times New Roman"/>
              </a:rPr>
              <a:t>don’t</a:t>
            </a:r>
            <a:r>
              <a:rPr sz="2400" spc="-25" dirty="0">
                <a:latin typeface="Times New Roman"/>
                <a:cs typeface="Times New Roman"/>
              </a:rPr>
              <a:t> </a:t>
            </a:r>
            <a:r>
              <a:rPr sz="2400" spc="-5" dirty="0">
                <a:latin typeface="Times New Roman"/>
                <a:cs typeface="Times New Roman"/>
              </a:rPr>
              <a:t>fit</a:t>
            </a:r>
            <a:r>
              <a:rPr sz="2400" spc="20" dirty="0">
                <a:latin typeface="Times New Roman"/>
                <a:cs typeface="Times New Roman"/>
              </a:rPr>
              <a:t> </a:t>
            </a:r>
            <a:r>
              <a:rPr sz="2400" spc="5" dirty="0">
                <a:latin typeface="Times New Roman"/>
                <a:cs typeface="Times New Roman"/>
              </a:rPr>
              <a:t>well</a:t>
            </a:r>
            <a:r>
              <a:rPr sz="2400" spc="20" dirty="0">
                <a:latin typeface="Times New Roman"/>
                <a:cs typeface="Times New Roman"/>
              </a:rPr>
              <a:t> </a:t>
            </a:r>
            <a:r>
              <a:rPr sz="2400" spc="5" dirty="0">
                <a:latin typeface="Times New Roman"/>
                <a:cs typeface="Times New Roman"/>
              </a:rPr>
              <a:t>with</a:t>
            </a:r>
            <a:r>
              <a:rPr sz="2400" spc="15"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0" dirty="0">
                <a:latin typeface="Times New Roman"/>
                <a:cs typeface="Times New Roman"/>
              </a:rPr>
              <a:t>aggregate</a:t>
            </a:r>
            <a:r>
              <a:rPr sz="2400" spc="-45" dirty="0">
                <a:latin typeface="Times New Roman"/>
                <a:cs typeface="Times New Roman"/>
              </a:rPr>
              <a:t> </a:t>
            </a:r>
            <a:r>
              <a:rPr sz="2400" spc="10" dirty="0">
                <a:latin typeface="Times New Roman"/>
                <a:cs typeface="Times New Roman"/>
              </a:rPr>
              <a:t>structure</a:t>
            </a:r>
            <a:endParaRPr sz="2400">
              <a:latin typeface="Times New Roman"/>
              <a:cs typeface="Times New Roman"/>
            </a:endParaRPr>
          </a:p>
          <a:p>
            <a:pPr marL="390525" indent="-378460">
              <a:lnSpc>
                <a:spcPct val="100000"/>
              </a:lnSpc>
              <a:spcBef>
                <a:spcPts val="265"/>
              </a:spcBef>
              <a:buChar char="•"/>
              <a:tabLst>
                <a:tab pos="390525" algn="l"/>
                <a:tab pos="391160" algn="l"/>
              </a:tabLst>
            </a:pPr>
            <a:r>
              <a:rPr sz="2400" spc="15" dirty="0">
                <a:latin typeface="Times New Roman"/>
                <a:cs typeface="Times New Roman"/>
              </a:rPr>
              <a:t>There</a:t>
            </a:r>
            <a:r>
              <a:rPr sz="2400" spc="-25" dirty="0">
                <a:latin typeface="Times New Roman"/>
                <a:cs typeface="Times New Roman"/>
              </a:rPr>
              <a:t> </a:t>
            </a:r>
            <a:r>
              <a:rPr sz="2400" spc="10" dirty="0">
                <a:latin typeface="Times New Roman"/>
                <a:cs typeface="Times New Roman"/>
              </a:rPr>
              <a:t>are</a:t>
            </a:r>
            <a:r>
              <a:rPr sz="2400" spc="5" dirty="0">
                <a:latin typeface="Times New Roman"/>
                <a:cs typeface="Times New Roman"/>
              </a:rPr>
              <a:t> </a:t>
            </a:r>
            <a:r>
              <a:rPr sz="2400" spc="10" dirty="0">
                <a:latin typeface="Times New Roman"/>
                <a:cs typeface="Times New Roman"/>
              </a:rPr>
              <a:t>two </a:t>
            </a:r>
            <a:r>
              <a:rPr sz="2400" spc="5" dirty="0">
                <a:latin typeface="Times New Roman"/>
                <a:cs typeface="Times New Roman"/>
              </a:rPr>
              <a:t>basic strategies</a:t>
            </a:r>
            <a:r>
              <a:rPr sz="2400" spc="-5" dirty="0">
                <a:latin typeface="Times New Roman"/>
                <a:cs typeface="Times New Roman"/>
              </a:rPr>
              <a:t> </a:t>
            </a:r>
            <a:r>
              <a:rPr sz="2400" spc="5" dirty="0">
                <a:latin typeface="Times New Roman"/>
                <a:cs typeface="Times New Roman"/>
              </a:rPr>
              <a:t>to</a:t>
            </a:r>
            <a:r>
              <a:rPr sz="2400" spc="10" dirty="0">
                <a:latin typeface="Times New Roman"/>
                <a:cs typeface="Times New Roman"/>
              </a:rPr>
              <a:t> manage</a:t>
            </a:r>
            <a:r>
              <a:rPr sz="2400" spc="5" dirty="0">
                <a:latin typeface="Times New Roman"/>
                <a:cs typeface="Times New Roman"/>
              </a:rPr>
              <a:t> materialized</a:t>
            </a:r>
            <a:r>
              <a:rPr sz="2400" spc="10" dirty="0">
                <a:latin typeface="Times New Roman"/>
                <a:cs typeface="Times New Roman"/>
              </a:rPr>
              <a:t> views</a:t>
            </a:r>
            <a:endParaRPr sz="2400">
              <a:latin typeface="Times New Roman"/>
              <a:cs typeface="Times New Roman"/>
            </a:endParaRPr>
          </a:p>
          <a:p>
            <a:pPr marL="896619" marR="457834" lvl="1" indent="-378460">
              <a:lnSpc>
                <a:spcPts val="2620"/>
              </a:lnSpc>
              <a:spcBef>
                <a:spcPts val="640"/>
              </a:spcBef>
              <a:buChar char="•"/>
              <a:tabLst>
                <a:tab pos="895985" algn="l"/>
                <a:tab pos="896619" algn="l"/>
              </a:tabLst>
            </a:pPr>
            <a:r>
              <a:rPr sz="2400" spc="15" dirty="0">
                <a:latin typeface="Times New Roman"/>
                <a:cs typeface="Times New Roman"/>
              </a:rPr>
              <a:t>update </a:t>
            </a:r>
            <a:r>
              <a:rPr sz="2400" spc="10" dirty="0">
                <a:latin typeface="Times New Roman"/>
                <a:cs typeface="Times New Roman"/>
              </a:rPr>
              <a:t>the </a:t>
            </a:r>
            <a:r>
              <a:rPr sz="2400" spc="5" dirty="0">
                <a:latin typeface="Times New Roman"/>
                <a:cs typeface="Times New Roman"/>
              </a:rPr>
              <a:t>materialized </a:t>
            </a:r>
            <a:r>
              <a:rPr sz="2400" spc="10" dirty="0">
                <a:latin typeface="Times New Roman"/>
                <a:cs typeface="Times New Roman"/>
              </a:rPr>
              <a:t>view </a:t>
            </a:r>
            <a:r>
              <a:rPr sz="2400" spc="5" dirty="0">
                <a:latin typeface="Times New Roman"/>
                <a:cs typeface="Times New Roman"/>
              </a:rPr>
              <a:t>at </a:t>
            </a:r>
            <a:r>
              <a:rPr sz="2400" spc="10" dirty="0">
                <a:latin typeface="Times New Roman"/>
                <a:cs typeface="Times New Roman"/>
              </a:rPr>
              <a:t>the </a:t>
            </a:r>
            <a:r>
              <a:rPr sz="2400" spc="5" dirty="0">
                <a:latin typeface="Times New Roman"/>
                <a:cs typeface="Times New Roman"/>
              </a:rPr>
              <a:t>same </a:t>
            </a:r>
            <a:r>
              <a:rPr sz="2400" dirty="0">
                <a:latin typeface="Times New Roman"/>
                <a:cs typeface="Times New Roman"/>
              </a:rPr>
              <a:t>time </a:t>
            </a:r>
            <a:r>
              <a:rPr sz="2400" spc="10" dirty="0">
                <a:latin typeface="Times New Roman"/>
                <a:cs typeface="Times New Roman"/>
              </a:rPr>
              <a:t>you </a:t>
            </a:r>
            <a:r>
              <a:rPr sz="2400" spc="15" dirty="0">
                <a:latin typeface="Times New Roman"/>
                <a:cs typeface="Times New Roman"/>
              </a:rPr>
              <a:t>update </a:t>
            </a:r>
            <a:r>
              <a:rPr sz="2400" spc="10" dirty="0">
                <a:latin typeface="Times New Roman"/>
                <a:cs typeface="Times New Roman"/>
              </a:rPr>
              <a:t>the </a:t>
            </a:r>
            <a:r>
              <a:rPr sz="2400" spc="15" dirty="0">
                <a:latin typeface="Times New Roman"/>
                <a:cs typeface="Times New Roman"/>
              </a:rPr>
              <a:t> </a:t>
            </a:r>
            <a:r>
              <a:rPr sz="2400" spc="10" dirty="0">
                <a:latin typeface="Times New Roman"/>
                <a:cs typeface="Times New Roman"/>
              </a:rPr>
              <a:t>base data </a:t>
            </a:r>
            <a:r>
              <a:rPr sz="2400" spc="5" dirty="0">
                <a:latin typeface="Times New Roman"/>
                <a:cs typeface="Times New Roman"/>
              </a:rPr>
              <a:t>for </a:t>
            </a:r>
            <a:r>
              <a:rPr sz="2400" dirty="0">
                <a:latin typeface="Times New Roman"/>
                <a:cs typeface="Times New Roman"/>
              </a:rPr>
              <a:t>it </a:t>
            </a:r>
            <a:r>
              <a:rPr sz="2400" spc="5" dirty="0">
                <a:latin typeface="Times New Roman"/>
                <a:cs typeface="Times New Roman"/>
              </a:rPr>
              <a:t>(this is useful if </a:t>
            </a:r>
            <a:r>
              <a:rPr sz="2400" spc="10" dirty="0">
                <a:latin typeface="Times New Roman"/>
                <a:cs typeface="Times New Roman"/>
              </a:rPr>
              <a:t>you </a:t>
            </a:r>
            <a:r>
              <a:rPr sz="2400" spc="15" dirty="0">
                <a:latin typeface="Times New Roman"/>
                <a:cs typeface="Times New Roman"/>
              </a:rPr>
              <a:t>have </a:t>
            </a:r>
            <a:r>
              <a:rPr sz="2400" spc="10" dirty="0">
                <a:latin typeface="Times New Roman"/>
                <a:cs typeface="Times New Roman"/>
              </a:rPr>
              <a:t>more read than </a:t>
            </a:r>
            <a:r>
              <a:rPr sz="2400" spc="5" dirty="0">
                <a:latin typeface="Times New Roman"/>
                <a:cs typeface="Times New Roman"/>
              </a:rPr>
              <a:t>write </a:t>
            </a:r>
            <a:r>
              <a:rPr sz="2400" spc="-585" dirty="0">
                <a:latin typeface="Times New Roman"/>
                <a:cs typeface="Times New Roman"/>
              </a:rPr>
              <a:t> </a:t>
            </a:r>
            <a:r>
              <a:rPr sz="2400" spc="5" dirty="0">
                <a:latin typeface="Times New Roman"/>
                <a:cs typeface="Times New Roman"/>
              </a:rPr>
              <a:t>accesses)</a:t>
            </a:r>
            <a:endParaRPr sz="2400">
              <a:latin typeface="Times New Roman"/>
              <a:cs typeface="Times New Roman"/>
            </a:endParaRPr>
          </a:p>
          <a:p>
            <a:pPr marL="896619" marR="154305" lvl="1" indent="-378460">
              <a:lnSpc>
                <a:spcPts val="2620"/>
              </a:lnSpc>
              <a:spcBef>
                <a:spcPts val="585"/>
              </a:spcBef>
              <a:buChar char="•"/>
              <a:tabLst>
                <a:tab pos="895985" algn="l"/>
                <a:tab pos="896619" algn="l"/>
              </a:tabLst>
            </a:pPr>
            <a:r>
              <a:rPr sz="2400" spc="15" dirty="0">
                <a:latin typeface="Times New Roman"/>
                <a:cs typeface="Times New Roman"/>
              </a:rPr>
              <a:t>run </a:t>
            </a:r>
            <a:r>
              <a:rPr sz="2400" spc="10" dirty="0">
                <a:latin typeface="Times New Roman"/>
                <a:cs typeface="Times New Roman"/>
              </a:rPr>
              <a:t>batch jobs </a:t>
            </a:r>
            <a:r>
              <a:rPr sz="2400" spc="5" dirty="0">
                <a:latin typeface="Times New Roman"/>
                <a:cs typeface="Times New Roman"/>
              </a:rPr>
              <a:t>to </a:t>
            </a:r>
            <a:r>
              <a:rPr sz="2400" spc="15" dirty="0">
                <a:latin typeface="Times New Roman"/>
                <a:cs typeface="Times New Roman"/>
              </a:rPr>
              <a:t>update </a:t>
            </a:r>
            <a:r>
              <a:rPr sz="2400" spc="10" dirty="0">
                <a:latin typeface="Times New Roman"/>
                <a:cs typeface="Times New Roman"/>
              </a:rPr>
              <a:t>the </a:t>
            </a:r>
            <a:r>
              <a:rPr sz="2400" spc="5" dirty="0">
                <a:latin typeface="Times New Roman"/>
                <a:cs typeface="Times New Roman"/>
              </a:rPr>
              <a:t>materialized </a:t>
            </a:r>
            <a:r>
              <a:rPr sz="2400" spc="10" dirty="0">
                <a:latin typeface="Times New Roman"/>
                <a:cs typeface="Times New Roman"/>
              </a:rPr>
              <a:t>views </a:t>
            </a:r>
            <a:r>
              <a:rPr sz="2400" spc="5" dirty="0">
                <a:latin typeface="Times New Roman"/>
                <a:cs typeface="Times New Roman"/>
              </a:rPr>
              <a:t>at </a:t>
            </a:r>
            <a:r>
              <a:rPr sz="2400" spc="10" dirty="0">
                <a:latin typeface="Times New Roman"/>
                <a:cs typeface="Times New Roman"/>
              </a:rPr>
              <a:t>regular </a:t>
            </a:r>
            <a:r>
              <a:rPr sz="2400" spc="15" dirty="0">
                <a:latin typeface="Times New Roman"/>
                <a:cs typeface="Times New Roman"/>
              </a:rPr>
              <a:t> </a:t>
            </a:r>
            <a:r>
              <a:rPr sz="2400" spc="10" dirty="0">
                <a:latin typeface="Times New Roman"/>
                <a:cs typeface="Times New Roman"/>
              </a:rPr>
              <a:t>intervals (of course, </a:t>
            </a:r>
            <a:r>
              <a:rPr sz="2400" spc="5" dirty="0">
                <a:latin typeface="Times New Roman"/>
                <a:cs typeface="Times New Roman"/>
              </a:rPr>
              <a:t>in this case some </a:t>
            </a:r>
            <a:r>
              <a:rPr sz="2400" spc="10" dirty="0">
                <a:latin typeface="Times New Roman"/>
                <a:cs typeface="Times New Roman"/>
              </a:rPr>
              <a:t>temporal </a:t>
            </a:r>
            <a:r>
              <a:rPr sz="2400" spc="15" dirty="0">
                <a:latin typeface="Times New Roman"/>
                <a:cs typeface="Times New Roman"/>
              </a:rPr>
              <a:t>windows </a:t>
            </a:r>
            <a:r>
              <a:rPr sz="2400" spc="5" dirty="0">
                <a:latin typeface="Times New Roman"/>
                <a:cs typeface="Times New Roman"/>
              </a:rPr>
              <a:t>exist in </a:t>
            </a:r>
            <a:r>
              <a:rPr sz="2400" spc="-585" dirty="0">
                <a:latin typeface="Times New Roman"/>
                <a:cs typeface="Times New Roman"/>
              </a:rPr>
              <a:t> </a:t>
            </a:r>
            <a:r>
              <a:rPr sz="2400" spc="10" dirty="0">
                <a:latin typeface="Times New Roman"/>
                <a:cs typeface="Times New Roman"/>
              </a:rPr>
              <a:t>which</a:t>
            </a:r>
            <a:r>
              <a:rPr sz="2400" spc="-15" dirty="0">
                <a:latin typeface="Times New Roman"/>
                <a:cs typeface="Times New Roman"/>
              </a:rPr>
              <a:t> </a:t>
            </a:r>
            <a:r>
              <a:rPr sz="2400" spc="10" dirty="0">
                <a:latin typeface="Times New Roman"/>
                <a:cs typeface="Times New Roman"/>
              </a:rPr>
              <a:t>data</a:t>
            </a:r>
            <a:r>
              <a:rPr sz="2400" dirty="0">
                <a:latin typeface="Times New Roman"/>
                <a:cs typeface="Times New Roman"/>
              </a:rPr>
              <a:t> </a:t>
            </a:r>
            <a:r>
              <a:rPr sz="2400" spc="5" dirty="0">
                <a:latin typeface="Times New Roman"/>
                <a:cs typeface="Times New Roman"/>
              </a:rPr>
              <a:t>in</a:t>
            </a:r>
            <a:r>
              <a:rPr sz="2400" spc="10" dirty="0">
                <a:latin typeface="Times New Roman"/>
                <a:cs typeface="Times New Roman"/>
              </a:rPr>
              <a:t> the</a:t>
            </a:r>
            <a:r>
              <a:rPr sz="2400" dirty="0">
                <a:latin typeface="Times New Roman"/>
                <a:cs typeface="Times New Roman"/>
              </a:rPr>
              <a:t> </a:t>
            </a:r>
            <a:r>
              <a:rPr sz="2400" spc="5" dirty="0">
                <a:latin typeface="Times New Roman"/>
                <a:cs typeface="Times New Roman"/>
              </a:rPr>
              <a:t>materialized</a:t>
            </a:r>
            <a:r>
              <a:rPr sz="2400" spc="10" dirty="0">
                <a:latin typeface="Times New Roman"/>
                <a:cs typeface="Times New Roman"/>
              </a:rPr>
              <a:t> views</a:t>
            </a:r>
            <a:r>
              <a:rPr sz="2400" spc="-10" dirty="0">
                <a:latin typeface="Times New Roman"/>
                <a:cs typeface="Times New Roman"/>
              </a:rPr>
              <a:t> </a:t>
            </a:r>
            <a:r>
              <a:rPr sz="2400" spc="5" dirty="0">
                <a:latin typeface="Times New Roman"/>
                <a:cs typeface="Times New Roman"/>
              </a:rPr>
              <a:t>may</a:t>
            </a:r>
            <a:r>
              <a:rPr sz="2400" spc="15" dirty="0">
                <a:latin typeface="Times New Roman"/>
                <a:cs typeface="Times New Roman"/>
              </a:rPr>
              <a:t> be</a:t>
            </a:r>
            <a:r>
              <a:rPr sz="2400" dirty="0">
                <a:latin typeface="Times New Roman"/>
                <a:cs typeface="Times New Roman"/>
              </a:rPr>
              <a:t> </a:t>
            </a:r>
            <a:r>
              <a:rPr sz="2400" spc="15" dirty="0">
                <a:latin typeface="Times New Roman"/>
                <a:cs typeface="Times New Roman"/>
              </a:rPr>
              <a:t>not</a:t>
            </a:r>
            <a:r>
              <a:rPr sz="2400" spc="-5" dirty="0">
                <a:latin typeface="Times New Roman"/>
                <a:cs typeface="Times New Roman"/>
              </a:rPr>
              <a:t> </a:t>
            </a:r>
            <a:r>
              <a:rPr sz="2400" spc="10" dirty="0">
                <a:latin typeface="Times New Roman"/>
                <a:cs typeface="Times New Roman"/>
              </a:rPr>
              <a:t>aligned).</a:t>
            </a:r>
            <a:endParaRPr sz="2400">
              <a:latin typeface="Times New Roman"/>
              <a:cs typeface="Times New Roman"/>
            </a:endParaRPr>
          </a:p>
          <a:p>
            <a:pPr marL="518159" marR="400050">
              <a:lnSpc>
                <a:spcPts val="2620"/>
              </a:lnSpc>
              <a:spcBef>
                <a:spcPts val="590"/>
              </a:spcBef>
            </a:pPr>
            <a:r>
              <a:rPr sz="2400" spc="5" dirty="0">
                <a:latin typeface="Times New Roman"/>
                <a:cs typeface="Times New Roman"/>
              </a:rPr>
              <a:t>in </a:t>
            </a:r>
            <a:r>
              <a:rPr sz="2400" spc="10" dirty="0">
                <a:latin typeface="Times New Roman"/>
                <a:cs typeface="Times New Roman"/>
              </a:rPr>
              <a:t>both approaches, </a:t>
            </a:r>
            <a:r>
              <a:rPr sz="2400" spc="5" dirty="0">
                <a:latin typeface="Times New Roman"/>
                <a:cs typeface="Times New Roman"/>
              </a:rPr>
              <a:t>strategies for </a:t>
            </a:r>
            <a:r>
              <a:rPr sz="2400" spc="10" dirty="0">
                <a:solidFill>
                  <a:srgbClr val="FF0000"/>
                </a:solidFill>
                <a:latin typeface="Times New Roman"/>
                <a:cs typeface="Times New Roman"/>
              </a:rPr>
              <a:t>incremental updates </a:t>
            </a:r>
            <a:r>
              <a:rPr sz="2400" spc="15" dirty="0">
                <a:latin typeface="Times New Roman"/>
                <a:cs typeface="Times New Roman"/>
              </a:rPr>
              <a:t>of </a:t>
            </a:r>
            <a:r>
              <a:rPr sz="2400" spc="10" dirty="0">
                <a:latin typeface="Times New Roman"/>
                <a:cs typeface="Times New Roman"/>
              </a:rPr>
              <a:t>view are </a:t>
            </a:r>
            <a:r>
              <a:rPr sz="2400" spc="-585" dirty="0">
                <a:latin typeface="Times New Roman"/>
                <a:cs typeface="Times New Roman"/>
              </a:rPr>
              <a:t> </a:t>
            </a:r>
            <a:r>
              <a:rPr sz="2400" spc="5" dirty="0">
                <a:latin typeface="Times New Roman"/>
                <a:cs typeface="Times New Roman"/>
              </a:rPr>
              <a:t>often </a:t>
            </a:r>
            <a:r>
              <a:rPr sz="2400" spc="10" dirty="0">
                <a:latin typeface="Times New Roman"/>
                <a:cs typeface="Times New Roman"/>
              </a:rPr>
              <a:t>used.</a:t>
            </a:r>
            <a:endParaRPr sz="240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56</a:t>
            </a:fld>
            <a:endParaRPr spc="15"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4704" y="551180"/>
            <a:ext cx="3233420" cy="629285"/>
          </a:xfrm>
          <a:prstGeom prst="rect">
            <a:avLst/>
          </a:prstGeom>
        </p:spPr>
        <p:txBody>
          <a:bodyPr vert="horz" wrap="square" lIns="0" tIns="13970" rIns="0" bIns="0" rtlCol="0">
            <a:spAutoFit/>
          </a:bodyPr>
          <a:lstStyle/>
          <a:p>
            <a:pPr marL="12700">
              <a:lnSpc>
                <a:spcPct val="100000"/>
              </a:lnSpc>
              <a:spcBef>
                <a:spcPts val="110"/>
              </a:spcBef>
            </a:pPr>
            <a:r>
              <a:rPr sz="3950" spc="5" dirty="0"/>
              <a:t>Data</a:t>
            </a:r>
            <a:r>
              <a:rPr sz="3950" spc="-40" dirty="0"/>
              <a:t> </a:t>
            </a:r>
            <a:r>
              <a:rPr sz="3950" spc="5" dirty="0"/>
              <a:t>Modeling</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468629"/>
            <a:ext cx="8985250" cy="5351145"/>
          </a:xfrm>
          <a:prstGeom prst="rect">
            <a:avLst/>
          </a:prstGeom>
        </p:spPr>
        <p:txBody>
          <a:bodyPr vert="horz" wrap="square" lIns="0" tIns="53975" rIns="0" bIns="0" rtlCol="0">
            <a:spAutoFit/>
          </a:bodyPr>
          <a:lstStyle/>
          <a:p>
            <a:pPr marL="390525" marR="5080" indent="-378460">
              <a:lnSpc>
                <a:spcPts val="2620"/>
              </a:lnSpc>
              <a:spcBef>
                <a:spcPts val="425"/>
              </a:spcBef>
              <a:buChar char="•"/>
              <a:tabLst>
                <a:tab pos="390525" algn="l"/>
                <a:tab pos="391160" algn="l"/>
              </a:tabLst>
            </a:pPr>
            <a:r>
              <a:rPr sz="2400" spc="5" dirty="0">
                <a:latin typeface="Times New Roman"/>
                <a:cs typeface="Times New Roman"/>
              </a:rPr>
              <a:t>Despite </a:t>
            </a:r>
            <a:r>
              <a:rPr sz="2400" spc="10" dirty="0">
                <a:latin typeface="Times New Roman"/>
                <a:cs typeface="Times New Roman"/>
              </a:rPr>
              <a:t>several </a:t>
            </a:r>
            <a:r>
              <a:rPr sz="2400" spc="15" dirty="0">
                <a:latin typeface="Times New Roman"/>
                <a:cs typeface="Times New Roman"/>
              </a:rPr>
              <a:t>NoSQL </a:t>
            </a:r>
            <a:r>
              <a:rPr sz="2400" spc="10" dirty="0">
                <a:latin typeface="Times New Roman"/>
                <a:cs typeface="Times New Roman"/>
              </a:rPr>
              <a:t>tools </a:t>
            </a:r>
            <a:r>
              <a:rPr sz="2400" spc="15" dirty="0">
                <a:latin typeface="Times New Roman"/>
                <a:cs typeface="Times New Roman"/>
              </a:rPr>
              <a:t>have </a:t>
            </a:r>
            <a:r>
              <a:rPr sz="2400" spc="10" dirty="0">
                <a:latin typeface="Times New Roman"/>
                <a:cs typeface="Times New Roman"/>
              </a:rPr>
              <a:t>been </a:t>
            </a:r>
            <a:r>
              <a:rPr sz="2400" spc="15" dirty="0">
                <a:latin typeface="Times New Roman"/>
                <a:cs typeface="Times New Roman"/>
              </a:rPr>
              <a:t>developed </a:t>
            </a:r>
            <a:r>
              <a:rPr sz="2400" spc="5" dirty="0">
                <a:latin typeface="Times New Roman"/>
                <a:cs typeface="Times New Roman"/>
              </a:rPr>
              <a:t>in </a:t>
            </a:r>
            <a:r>
              <a:rPr sz="2400" spc="10" dirty="0">
                <a:latin typeface="Times New Roman"/>
                <a:cs typeface="Times New Roman"/>
              </a:rPr>
              <a:t>the </a:t>
            </a:r>
            <a:r>
              <a:rPr sz="2400" dirty="0">
                <a:latin typeface="Times New Roman"/>
                <a:cs typeface="Times New Roman"/>
              </a:rPr>
              <a:t>last </a:t>
            </a:r>
            <a:r>
              <a:rPr sz="2400" spc="5" dirty="0">
                <a:latin typeface="Times New Roman"/>
                <a:cs typeface="Times New Roman"/>
              </a:rPr>
              <a:t>years, </a:t>
            </a:r>
            <a:r>
              <a:rPr sz="2400" spc="10" dirty="0">
                <a:latin typeface="Times New Roman"/>
                <a:cs typeface="Times New Roman"/>
              </a:rPr>
              <a:t> </a:t>
            </a:r>
            <a:r>
              <a:rPr sz="2400" spc="15" dirty="0">
                <a:latin typeface="Times New Roman"/>
                <a:cs typeface="Times New Roman"/>
              </a:rPr>
              <a:t>and </a:t>
            </a:r>
            <a:r>
              <a:rPr sz="2400" spc="10" dirty="0">
                <a:latin typeface="Times New Roman"/>
                <a:cs typeface="Times New Roman"/>
              </a:rPr>
              <a:t>various technical solutions </a:t>
            </a:r>
            <a:r>
              <a:rPr sz="2400" spc="15" dirty="0">
                <a:latin typeface="Times New Roman"/>
                <a:cs typeface="Times New Roman"/>
              </a:rPr>
              <a:t>have </a:t>
            </a:r>
            <a:r>
              <a:rPr sz="2400" spc="10" dirty="0">
                <a:latin typeface="Times New Roman"/>
                <a:cs typeface="Times New Roman"/>
              </a:rPr>
              <a:t>been </a:t>
            </a:r>
            <a:r>
              <a:rPr sz="2400" spc="15" dirty="0">
                <a:latin typeface="Times New Roman"/>
                <a:cs typeface="Times New Roman"/>
              </a:rPr>
              <a:t>proposed </a:t>
            </a:r>
            <a:r>
              <a:rPr sz="2400" spc="5" dirty="0">
                <a:latin typeface="Times New Roman"/>
                <a:cs typeface="Times New Roman"/>
              </a:rPr>
              <a:t>so </a:t>
            </a:r>
            <a:r>
              <a:rPr sz="2400" spc="-20" dirty="0">
                <a:latin typeface="Times New Roman"/>
                <a:cs typeface="Times New Roman"/>
              </a:rPr>
              <a:t>far, </a:t>
            </a:r>
            <a:r>
              <a:rPr sz="2400" spc="5" dirty="0">
                <a:latin typeface="Times New Roman"/>
                <a:cs typeface="Times New Roman"/>
              </a:rPr>
              <a:t>to </a:t>
            </a:r>
            <a:r>
              <a:rPr sz="2400" spc="10" dirty="0">
                <a:latin typeface="Times New Roman"/>
                <a:cs typeface="Times New Roman"/>
              </a:rPr>
              <a:t>date </a:t>
            </a:r>
            <a:r>
              <a:rPr sz="2400" spc="15" dirty="0">
                <a:solidFill>
                  <a:srgbClr val="FF0000"/>
                </a:solidFill>
                <a:latin typeface="Times New Roman"/>
                <a:cs typeface="Times New Roman"/>
              </a:rPr>
              <a:t>no </a:t>
            </a:r>
            <a:r>
              <a:rPr sz="2400" spc="20" dirty="0">
                <a:solidFill>
                  <a:srgbClr val="FF0000"/>
                </a:solidFill>
                <a:latin typeface="Times New Roman"/>
                <a:cs typeface="Times New Roman"/>
              </a:rPr>
              <a:t> </a:t>
            </a:r>
            <a:r>
              <a:rPr sz="2400" spc="10" dirty="0">
                <a:solidFill>
                  <a:srgbClr val="FF0000"/>
                </a:solidFill>
                <a:latin typeface="Times New Roman"/>
                <a:cs typeface="Times New Roman"/>
              </a:rPr>
              <a:t>methodologies</a:t>
            </a:r>
            <a:r>
              <a:rPr sz="2400" spc="-35" dirty="0">
                <a:solidFill>
                  <a:srgbClr val="FF0000"/>
                </a:solidFill>
                <a:latin typeface="Times New Roman"/>
                <a:cs typeface="Times New Roman"/>
              </a:rPr>
              <a:t> </a:t>
            </a:r>
            <a:r>
              <a:rPr sz="2400" spc="15" dirty="0">
                <a:latin typeface="Times New Roman"/>
                <a:cs typeface="Times New Roman"/>
              </a:rPr>
              <a:t>have</a:t>
            </a:r>
            <a:r>
              <a:rPr sz="2400" spc="-25" dirty="0">
                <a:latin typeface="Times New Roman"/>
                <a:cs typeface="Times New Roman"/>
              </a:rPr>
              <a:t> </a:t>
            </a:r>
            <a:r>
              <a:rPr sz="2400" spc="10" dirty="0">
                <a:latin typeface="Times New Roman"/>
                <a:cs typeface="Times New Roman"/>
              </a:rPr>
              <a:t>been</a:t>
            </a:r>
            <a:r>
              <a:rPr sz="2400" spc="-15" dirty="0">
                <a:latin typeface="Times New Roman"/>
                <a:cs typeface="Times New Roman"/>
              </a:rPr>
              <a:t> </a:t>
            </a:r>
            <a:r>
              <a:rPr sz="2400" spc="15" dirty="0">
                <a:latin typeface="Times New Roman"/>
                <a:cs typeface="Times New Roman"/>
              </a:rPr>
              <a:t>developed</a:t>
            </a:r>
            <a:r>
              <a:rPr sz="2400" spc="-40" dirty="0">
                <a:latin typeface="Times New Roman"/>
                <a:cs typeface="Times New Roman"/>
              </a:rPr>
              <a:t> </a:t>
            </a:r>
            <a:r>
              <a:rPr sz="2400" spc="5" dirty="0">
                <a:latin typeface="Times New Roman"/>
                <a:cs typeface="Times New Roman"/>
              </a:rPr>
              <a:t>to</a:t>
            </a:r>
            <a:r>
              <a:rPr sz="2400" spc="10" dirty="0">
                <a:latin typeface="Times New Roman"/>
                <a:cs typeface="Times New Roman"/>
              </a:rPr>
              <a:t> </a:t>
            </a:r>
            <a:r>
              <a:rPr sz="2400" spc="15" dirty="0">
                <a:latin typeface="Times New Roman"/>
                <a:cs typeface="Times New Roman"/>
              </a:rPr>
              <a:t>guide</a:t>
            </a:r>
            <a:r>
              <a:rPr sz="2400" spc="-20" dirty="0">
                <a:latin typeface="Times New Roman"/>
                <a:cs typeface="Times New Roman"/>
              </a:rPr>
              <a:t> </a:t>
            </a:r>
            <a:r>
              <a:rPr sz="2400" spc="10" dirty="0">
                <a:latin typeface="Times New Roman"/>
                <a:cs typeface="Times New Roman"/>
              </a:rPr>
              <a:t>the</a:t>
            </a:r>
            <a:r>
              <a:rPr sz="2400" spc="-25" dirty="0">
                <a:latin typeface="Times New Roman"/>
                <a:cs typeface="Times New Roman"/>
              </a:rPr>
              <a:t> </a:t>
            </a:r>
            <a:r>
              <a:rPr sz="2400" spc="10" dirty="0">
                <a:latin typeface="Times New Roman"/>
                <a:cs typeface="Times New Roman"/>
              </a:rPr>
              <a:t>database</a:t>
            </a:r>
            <a:r>
              <a:rPr sz="2400" spc="-25" dirty="0">
                <a:latin typeface="Times New Roman"/>
                <a:cs typeface="Times New Roman"/>
              </a:rPr>
              <a:t> </a:t>
            </a:r>
            <a:r>
              <a:rPr sz="2400" spc="10" dirty="0">
                <a:latin typeface="Times New Roman"/>
                <a:cs typeface="Times New Roman"/>
              </a:rPr>
              <a:t>designer</a:t>
            </a:r>
            <a:r>
              <a:rPr sz="2400" spc="-20" dirty="0">
                <a:latin typeface="Times New Roman"/>
                <a:cs typeface="Times New Roman"/>
              </a:rPr>
              <a:t> </a:t>
            </a:r>
            <a:r>
              <a:rPr sz="2400" spc="5" dirty="0">
                <a:latin typeface="Times New Roman"/>
                <a:cs typeface="Times New Roman"/>
              </a:rPr>
              <a:t>in </a:t>
            </a:r>
            <a:r>
              <a:rPr sz="2400" spc="-585" dirty="0">
                <a:latin typeface="Times New Roman"/>
                <a:cs typeface="Times New Roman"/>
              </a:rPr>
              <a:t> </a:t>
            </a:r>
            <a:r>
              <a:rPr sz="2400" spc="10" dirty="0">
                <a:latin typeface="Times New Roman"/>
                <a:cs typeface="Times New Roman"/>
              </a:rPr>
              <a:t>the</a:t>
            </a:r>
            <a:r>
              <a:rPr sz="2400" spc="-5" dirty="0">
                <a:latin typeface="Times New Roman"/>
                <a:cs typeface="Times New Roman"/>
              </a:rPr>
              <a:t> </a:t>
            </a:r>
            <a:r>
              <a:rPr sz="2400" spc="10" dirty="0">
                <a:latin typeface="Times New Roman"/>
                <a:cs typeface="Times New Roman"/>
              </a:rPr>
              <a:t>modeling</a:t>
            </a:r>
            <a:r>
              <a:rPr sz="2400" spc="-15" dirty="0">
                <a:latin typeface="Times New Roman"/>
                <a:cs typeface="Times New Roman"/>
              </a:rPr>
              <a:t> </a:t>
            </a:r>
            <a:r>
              <a:rPr sz="2400" spc="15" dirty="0">
                <a:latin typeface="Times New Roman"/>
                <a:cs typeface="Times New Roman"/>
              </a:rPr>
              <a:t>of</a:t>
            </a:r>
            <a:r>
              <a:rPr sz="2400" spc="5" dirty="0">
                <a:latin typeface="Times New Roman"/>
                <a:cs typeface="Times New Roman"/>
              </a:rPr>
              <a:t> </a:t>
            </a:r>
            <a:r>
              <a:rPr sz="2400" spc="10" dirty="0">
                <a:latin typeface="Times New Roman"/>
                <a:cs typeface="Times New Roman"/>
              </a:rPr>
              <a:t>a</a:t>
            </a:r>
            <a:r>
              <a:rPr sz="2400" dirty="0">
                <a:latin typeface="Times New Roman"/>
                <a:cs typeface="Times New Roman"/>
              </a:rPr>
              <a:t> </a:t>
            </a:r>
            <a:r>
              <a:rPr sz="2400" spc="15" dirty="0">
                <a:latin typeface="Times New Roman"/>
                <a:cs typeface="Times New Roman"/>
              </a:rPr>
              <a:t>NoSQL</a:t>
            </a:r>
            <a:r>
              <a:rPr sz="2400" spc="-75" dirty="0">
                <a:latin typeface="Times New Roman"/>
                <a:cs typeface="Times New Roman"/>
              </a:rPr>
              <a:t> </a:t>
            </a:r>
            <a:r>
              <a:rPr sz="2400" spc="10" dirty="0">
                <a:latin typeface="Times New Roman"/>
                <a:cs typeface="Times New Roman"/>
              </a:rPr>
              <a:t>database</a:t>
            </a:r>
            <a:endParaRPr sz="2400">
              <a:latin typeface="Times New Roman"/>
              <a:cs typeface="Times New Roman"/>
            </a:endParaRPr>
          </a:p>
          <a:p>
            <a:pPr marL="390525" marR="217804" indent="-378460">
              <a:lnSpc>
                <a:spcPts val="2620"/>
              </a:lnSpc>
              <a:spcBef>
                <a:spcPts val="585"/>
              </a:spcBef>
              <a:buChar char="•"/>
              <a:tabLst>
                <a:tab pos="390525" algn="l"/>
                <a:tab pos="391160" algn="l"/>
              </a:tabLst>
            </a:pPr>
            <a:r>
              <a:rPr sz="2400" spc="10" dirty="0">
                <a:latin typeface="Times New Roman"/>
                <a:cs typeface="Times New Roman"/>
              </a:rPr>
              <a:t>This contrasts </a:t>
            </a:r>
            <a:r>
              <a:rPr sz="2400" spc="5" dirty="0">
                <a:latin typeface="Times New Roman"/>
                <a:cs typeface="Times New Roman"/>
              </a:rPr>
              <a:t>with </a:t>
            </a:r>
            <a:r>
              <a:rPr sz="2400" spc="10" dirty="0">
                <a:latin typeface="Times New Roman"/>
                <a:cs typeface="Times New Roman"/>
              </a:rPr>
              <a:t>the </a:t>
            </a:r>
            <a:r>
              <a:rPr sz="2400" spc="5" dirty="0">
                <a:latin typeface="Times New Roman"/>
                <a:cs typeface="Times New Roman"/>
              </a:rPr>
              <a:t>well established </a:t>
            </a:r>
            <a:r>
              <a:rPr sz="2400" spc="10" dirty="0">
                <a:latin typeface="Times New Roman"/>
                <a:cs typeface="Times New Roman"/>
              </a:rPr>
              <a:t>methodologies available </a:t>
            </a:r>
            <a:r>
              <a:rPr sz="2400" spc="5" dirty="0">
                <a:latin typeface="Times New Roman"/>
                <a:cs typeface="Times New Roman"/>
              </a:rPr>
              <a:t>for </a:t>
            </a:r>
            <a:r>
              <a:rPr sz="2400" spc="-585" dirty="0">
                <a:latin typeface="Times New Roman"/>
                <a:cs typeface="Times New Roman"/>
              </a:rPr>
              <a:t> </a:t>
            </a:r>
            <a:r>
              <a:rPr sz="2400" spc="10" dirty="0">
                <a:latin typeface="Times New Roman"/>
                <a:cs typeface="Times New Roman"/>
              </a:rPr>
              <a:t>the</a:t>
            </a:r>
            <a:r>
              <a:rPr sz="2400" spc="-5" dirty="0">
                <a:latin typeface="Times New Roman"/>
                <a:cs typeface="Times New Roman"/>
              </a:rPr>
              <a:t> </a:t>
            </a:r>
            <a:r>
              <a:rPr sz="2400" spc="10" dirty="0">
                <a:latin typeface="Times New Roman"/>
                <a:cs typeface="Times New Roman"/>
              </a:rPr>
              <a:t>design</a:t>
            </a:r>
            <a:r>
              <a:rPr sz="2400" spc="-15" dirty="0">
                <a:latin typeface="Times New Roman"/>
                <a:cs typeface="Times New Roman"/>
              </a:rPr>
              <a:t> </a:t>
            </a:r>
            <a:r>
              <a:rPr sz="2400" spc="15" dirty="0">
                <a:latin typeface="Times New Roman"/>
                <a:cs typeface="Times New Roman"/>
              </a:rPr>
              <a:t>of</a:t>
            </a:r>
            <a:r>
              <a:rPr sz="2400" spc="5" dirty="0">
                <a:latin typeface="Times New Roman"/>
                <a:cs typeface="Times New Roman"/>
              </a:rPr>
              <a:t> </a:t>
            </a:r>
            <a:r>
              <a:rPr sz="2400" spc="10" dirty="0">
                <a:latin typeface="Times New Roman"/>
                <a:cs typeface="Times New Roman"/>
              </a:rPr>
              <a:t>a</a:t>
            </a:r>
            <a:r>
              <a:rPr sz="2400" dirty="0">
                <a:latin typeface="Times New Roman"/>
                <a:cs typeface="Times New Roman"/>
              </a:rPr>
              <a:t> </a:t>
            </a:r>
            <a:r>
              <a:rPr sz="2400" spc="10" dirty="0">
                <a:latin typeface="Times New Roman"/>
                <a:cs typeface="Times New Roman"/>
              </a:rPr>
              <a:t>relational</a:t>
            </a:r>
            <a:r>
              <a:rPr sz="2400" spc="-35" dirty="0">
                <a:latin typeface="Times New Roman"/>
                <a:cs typeface="Times New Roman"/>
              </a:rPr>
              <a:t> </a:t>
            </a:r>
            <a:r>
              <a:rPr sz="2400" spc="10" dirty="0">
                <a:latin typeface="Times New Roman"/>
                <a:cs typeface="Times New Roman"/>
              </a:rPr>
              <a:t>database</a:t>
            </a:r>
            <a:endParaRPr sz="2400">
              <a:latin typeface="Times New Roman"/>
              <a:cs typeface="Times New Roman"/>
            </a:endParaRPr>
          </a:p>
          <a:p>
            <a:pPr marL="390525" marR="504825" indent="-378460">
              <a:lnSpc>
                <a:spcPts val="2640"/>
              </a:lnSpc>
              <a:spcBef>
                <a:spcPts val="555"/>
              </a:spcBef>
              <a:buChar char="•"/>
              <a:tabLst>
                <a:tab pos="390525" algn="l"/>
                <a:tab pos="391160" algn="l"/>
              </a:tabLst>
            </a:pPr>
            <a:r>
              <a:rPr sz="2400" spc="10" dirty="0">
                <a:latin typeface="Times New Roman"/>
                <a:cs typeface="Times New Roman"/>
              </a:rPr>
              <a:t>This</a:t>
            </a:r>
            <a:r>
              <a:rPr sz="2400" spc="-10" dirty="0">
                <a:latin typeface="Times New Roman"/>
                <a:cs typeface="Times New Roman"/>
              </a:rPr>
              <a:t> </a:t>
            </a:r>
            <a:r>
              <a:rPr sz="2400" spc="5" dirty="0">
                <a:latin typeface="Times New Roman"/>
                <a:cs typeface="Times New Roman"/>
              </a:rPr>
              <a:t>is</a:t>
            </a:r>
            <a:r>
              <a:rPr sz="2400" spc="15" dirty="0">
                <a:latin typeface="Times New Roman"/>
                <a:cs typeface="Times New Roman"/>
              </a:rPr>
              <a:t> however</a:t>
            </a:r>
            <a:r>
              <a:rPr sz="2400" spc="-40" dirty="0">
                <a:latin typeface="Times New Roman"/>
                <a:cs typeface="Times New Roman"/>
              </a:rPr>
              <a:t> </a:t>
            </a:r>
            <a:r>
              <a:rPr sz="2400" dirty="0">
                <a:latin typeface="Times New Roman"/>
                <a:cs typeface="Times New Roman"/>
              </a:rPr>
              <a:t>justified</a:t>
            </a:r>
            <a:r>
              <a:rPr sz="2400" spc="35" dirty="0">
                <a:latin typeface="Times New Roman"/>
                <a:cs typeface="Times New Roman"/>
              </a:rPr>
              <a:t> </a:t>
            </a:r>
            <a:r>
              <a:rPr sz="2400" spc="15" dirty="0">
                <a:latin typeface="Times New Roman"/>
                <a:cs typeface="Times New Roman"/>
              </a:rPr>
              <a:t>by</a:t>
            </a:r>
            <a:r>
              <a:rPr sz="2400" spc="-15" dirty="0">
                <a:latin typeface="Times New Roman"/>
                <a:cs typeface="Times New Roman"/>
              </a:rPr>
              <a:t> </a:t>
            </a:r>
            <a:r>
              <a:rPr sz="2400" spc="10" dirty="0">
                <a:latin typeface="Times New Roman"/>
                <a:cs typeface="Times New Roman"/>
              </a:rPr>
              <a:t>the</a:t>
            </a:r>
            <a:r>
              <a:rPr sz="2400" spc="5" dirty="0">
                <a:latin typeface="Times New Roman"/>
                <a:cs typeface="Times New Roman"/>
              </a:rPr>
              <a:t> </a:t>
            </a:r>
            <a:r>
              <a:rPr sz="2400" dirty="0">
                <a:latin typeface="Times New Roman"/>
                <a:cs typeface="Times New Roman"/>
              </a:rPr>
              <a:t>fact</a:t>
            </a:r>
            <a:r>
              <a:rPr sz="2400" spc="20" dirty="0">
                <a:latin typeface="Times New Roman"/>
                <a:cs typeface="Times New Roman"/>
              </a:rPr>
              <a:t> </a:t>
            </a:r>
            <a:r>
              <a:rPr sz="2400" spc="10" dirty="0">
                <a:latin typeface="Times New Roman"/>
                <a:cs typeface="Times New Roman"/>
              </a:rPr>
              <a:t>that</a:t>
            </a:r>
            <a:r>
              <a:rPr sz="2400" spc="-5" dirty="0">
                <a:latin typeface="Times New Roman"/>
                <a:cs typeface="Times New Roman"/>
              </a:rPr>
              <a:t> </a:t>
            </a:r>
            <a:r>
              <a:rPr sz="2400" spc="15" dirty="0">
                <a:latin typeface="Times New Roman"/>
                <a:cs typeface="Times New Roman"/>
              </a:rPr>
              <a:t>NoSQL</a:t>
            </a:r>
            <a:r>
              <a:rPr sz="2400" spc="-70" dirty="0">
                <a:latin typeface="Times New Roman"/>
                <a:cs typeface="Times New Roman"/>
              </a:rPr>
              <a:t> </a:t>
            </a:r>
            <a:r>
              <a:rPr sz="2400" spc="10" dirty="0">
                <a:latin typeface="Times New Roman"/>
                <a:cs typeface="Times New Roman"/>
              </a:rPr>
              <a:t>data</a:t>
            </a:r>
            <a:r>
              <a:rPr sz="2400" spc="-25" dirty="0">
                <a:latin typeface="Times New Roman"/>
                <a:cs typeface="Times New Roman"/>
              </a:rPr>
              <a:t> </a:t>
            </a:r>
            <a:r>
              <a:rPr sz="2400" spc="10" dirty="0">
                <a:latin typeface="Times New Roman"/>
                <a:cs typeface="Times New Roman"/>
              </a:rPr>
              <a:t>models</a:t>
            </a:r>
            <a:r>
              <a:rPr sz="2400" spc="20" dirty="0">
                <a:latin typeface="Times New Roman"/>
                <a:cs typeface="Times New Roman"/>
              </a:rPr>
              <a:t> </a:t>
            </a:r>
            <a:r>
              <a:rPr sz="2400" spc="15" dirty="0">
                <a:latin typeface="Times New Roman"/>
                <a:cs typeface="Times New Roman"/>
              </a:rPr>
              <a:t>and </a:t>
            </a:r>
            <a:r>
              <a:rPr sz="2400" spc="-585" dirty="0">
                <a:latin typeface="Times New Roman"/>
                <a:cs typeface="Times New Roman"/>
              </a:rPr>
              <a:t> </a:t>
            </a:r>
            <a:r>
              <a:rPr sz="2400" spc="10" dirty="0">
                <a:latin typeface="Times New Roman"/>
                <a:cs typeface="Times New Roman"/>
              </a:rPr>
              <a:t>technologies</a:t>
            </a:r>
            <a:r>
              <a:rPr sz="2400" spc="-55" dirty="0">
                <a:latin typeface="Times New Roman"/>
                <a:cs typeface="Times New Roman"/>
              </a:rPr>
              <a:t> </a:t>
            </a:r>
            <a:r>
              <a:rPr sz="2400" spc="10" dirty="0">
                <a:latin typeface="Times New Roman"/>
                <a:cs typeface="Times New Roman"/>
              </a:rPr>
              <a:t>are</a:t>
            </a:r>
            <a:r>
              <a:rPr sz="2400" dirty="0">
                <a:latin typeface="Times New Roman"/>
                <a:cs typeface="Times New Roman"/>
              </a:rPr>
              <a:t> still</a:t>
            </a:r>
            <a:r>
              <a:rPr sz="2400" spc="20" dirty="0">
                <a:latin typeface="Times New Roman"/>
                <a:cs typeface="Times New Roman"/>
              </a:rPr>
              <a:t> </a:t>
            </a:r>
            <a:r>
              <a:rPr sz="2400" spc="5" dirty="0">
                <a:latin typeface="Times New Roman"/>
                <a:cs typeface="Times New Roman"/>
              </a:rPr>
              <a:t>in</a:t>
            </a:r>
            <a:r>
              <a:rPr sz="2400" spc="10" dirty="0">
                <a:latin typeface="Times New Roman"/>
                <a:cs typeface="Times New Roman"/>
              </a:rPr>
              <a:t> </a:t>
            </a:r>
            <a:r>
              <a:rPr sz="2400" spc="5" dirty="0">
                <a:latin typeface="Times New Roman"/>
                <a:cs typeface="Times New Roman"/>
              </a:rPr>
              <a:t>their infancy</a:t>
            </a:r>
            <a:endParaRPr sz="2400">
              <a:latin typeface="Times New Roman"/>
              <a:cs typeface="Times New Roman"/>
            </a:endParaRPr>
          </a:p>
          <a:p>
            <a:pPr marL="390525" marR="305435" indent="-378460">
              <a:lnSpc>
                <a:spcPct val="91000"/>
              </a:lnSpc>
              <a:spcBef>
                <a:spcPts val="520"/>
              </a:spcBef>
              <a:buChar char="•"/>
              <a:tabLst>
                <a:tab pos="390525" algn="l"/>
                <a:tab pos="391160" algn="l"/>
              </a:tabLst>
            </a:pPr>
            <a:r>
              <a:rPr sz="2400" spc="15" dirty="0">
                <a:latin typeface="Times New Roman"/>
                <a:cs typeface="Times New Roman"/>
              </a:rPr>
              <a:t>Methodologies </a:t>
            </a:r>
            <a:r>
              <a:rPr sz="2400" spc="10" dirty="0">
                <a:latin typeface="Times New Roman"/>
                <a:cs typeface="Times New Roman"/>
              </a:rPr>
              <a:t>need thus </a:t>
            </a:r>
            <a:r>
              <a:rPr sz="2400" spc="5" dirty="0">
                <a:latin typeface="Times New Roman"/>
                <a:cs typeface="Times New Roman"/>
              </a:rPr>
              <a:t>to </a:t>
            </a:r>
            <a:r>
              <a:rPr sz="2400" spc="15" dirty="0">
                <a:latin typeface="Times New Roman"/>
                <a:cs typeface="Times New Roman"/>
              </a:rPr>
              <a:t>be </a:t>
            </a:r>
            <a:r>
              <a:rPr sz="2400" spc="10" dirty="0">
                <a:latin typeface="Times New Roman"/>
                <a:cs typeface="Times New Roman"/>
              </a:rPr>
              <a:t>devised </a:t>
            </a:r>
            <a:r>
              <a:rPr sz="2400" spc="5" dirty="0">
                <a:latin typeface="Times New Roman"/>
                <a:cs typeface="Times New Roman"/>
              </a:rPr>
              <a:t>to </a:t>
            </a:r>
            <a:r>
              <a:rPr sz="2400" spc="10" dirty="0">
                <a:latin typeface="Times New Roman"/>
                <a:cs typeface="Times New Roman"/>
              </a:rPr>
              <a:t>both </a:t>
            </a:r>
            <a:r>
              <a:rPr sz="2400" spc="5" dirty="0">
                <a:latin typeface="Times New Roman"/>
                <a:cs typeface="Times New Roman"/>
              </a:rPr>
              <a:t>(i) </a:t>
            </a:r>
            <a:r>
              <a:rPr sz="2400" spc="10" dirty="0">
                <a:latin typeface="Times New Roman"/>
                <a:cs typeface="Times New Roman"/>
              </a:rPr>
              <a:t>model data </a:t>
            </a:r>
            <a:r>
              <a:rPr sz="2400" spc="5" dirty="0">
                <a:latin typeface="Times New Roman"/>
                <a:cs typeface="Times New Roman"/>
              </a:rPr>
              <a:t>(e.g., </a:t>
            </a:r>
            <a:r>
              <a:rPr sz="2400" spc="-585" dirty="0">
                <a:latin typeface="Times New Roman"/>
                <a:cs typeface="Times New Roman"/>
              </a:rPr>
              <a:t> </a:t>
            </a:r>
            <a:r>
              <a:rPr sz="2400" spc="10" dirty="0">
                <a:latin typeface="Times New Roman"/>
                <a:cs typeface="Times New Roman"/>
              </a:rPr>
              <a:t>decide the form </a:t>
            </a:r>
            <a:r>
              <a:rPr sz="2400" spc="15" dirty="0">
                <a:latin typeface="Times New Roman"/>
                <a:cs typeface="Times New Roman"/>
              </a:rPr>
              <a:t>of </a:t>
            </a:r>
            <a:r>
              <a:rPr sz="2400" spc="10" dirty="0">
                <a:latin typeface="Times New Roman"/>
                <a:cs typeface="Times New Roman"/>
              </a:rPr>
              <a:t>aggregates </a:t>
            </a:r>
            <a:r>
              <a:rPr sz="2400" spc="5" dirty="0">
                <a:latin typeface="Times New Roman"/>
                <a:cs typeface="Times New Roman"/>
              </a:rPr>
              <a:t>in </a:t>
            </a:r>
            <a:r>
              <a:rPr sz="2400" spc="10" dirty="0">
                <a:latin typeface="Times New Roman"/>
                <a:cs typeface="Times New Roman"/>
              </a:rPr>
              <a:t>aggregate </a:t>
            </a:r>
            <a:r>
              <a:rPr sz="2400" spc="5" dirty="0">
                <a:latin typeface="Times New Roman"/>
                <a:cs typeface="Times New Roman"/>
              </a:rPr>
              <a:t>DBs), </a:t>
            </a:r>
            <a:r>
              <a:rPr sz="2400" spc="15" dirty="0">
                <a:latin typeface="Times New Roman"/>
                <a:cs typeface="Times New Roman"/>
              </a:rPr>
              <a:t>and </a:t>
            </a:r>
            <a:r>
              <a:rPr sz="2400" spc="5" dirty="0">
                <a:latin typeface="Times New Roman"/>
                <a:cs typeface="Times New Roman"/>
              </a:rPr>
              <a:t>(ii) distribute </a:t>
            </a:r>
            <a:r>
              <a:rPr sz="2400" spc="-585" dirty="0">
                <a:latin typeface="Times New Roman"/>
                <a:cs typeface="Times New Roman"/>
              </a:rPr>
              <a:t> </a:t>
            </a:r>
            <a:r>
              <a:rPr sz="2400" spc="10" dirty="0">
                <a:latin typeface="Times New Roman"/>
                <a:cs typeface="Times New Roman"/>
              </a:rPr>
              <a:t>data </a:t>
            </a:r>
            <a:r>
              <a:rPr sz="2400" spc="15" dirty="0">
                <a:latin typeface="Times New Roman"/>
                <a:cs typeface="Times New Roman"/>
              </a:rPr>
              <a:t>on </a:t>
            </a:r>
            <a:r>
              <a:rPr sz="2400" spc="10" dirty="0">
                <a:latin typeface="Times New Roman"/>
                <a:cs typeface="Times New Roman"/>
              </a:rPr>
              <a:t>a </a:t>
            </a:r>
            <a:r>
              <a:rPr sz="2400" spc="5" dirty="0">
                <a:latin typeface="Times New Roman"/>
                <a:cs typeface="Times New Roman"/>
              </a:rPr>
              <a:t>cluster (in this respect, </a:t>
            </a:r>
            <a:r>
              <a:rPr sz="2400" spc="10" dirty="0">
                <a:latin typeface="Times New Roman"/>
                <a:cs typeface="Times New Roman"/>
              </a:rPr>
              <a:t>we notice that </a:t>
            </a:r>
            <a:r>
              <a:rPr sz="2400" spc="15" dirty="0">
                <a:latin typeface="Times New Roman"/>
                <a:cs typeface="Times New Roman"/>
              </a:rPr>
              <a:t>no </a:t>
            </a:r>
            <a:r>
              <a:rPr sz="2400" spc="10" dirty="0">
                <a:latin typeface="Times New Roman"/>
                <a:cs typeface="Times New Roman"/>
              </a:rPr>
              <a:t>consolidated </a:t>
            </a:r>
            <a:r>
              <a:rPr sz="2400" spc="15" dirty="0">
                <a:latin typeface="Times New Roman"/>
                <a:cs typeface="Times New Roman"/>
              </a:rPr>
              <a:t> </a:t>
            </a:r>
            <a:r>
              <a:rPr sz="2400" spc="10" dirty="0">
                <a:latin typeface="Times New Roman"/>
                <a:cs typeface="Times New Roman"/>
              </a:rPr>
              <a:t>methodologies </a:t>
            </a:r>
            <a:r>
              <a:rPr sz="2400" spc="5" dirty="0">
                <a:latin typeface="Times New Roman"/>
                <a:cs typeface="Times New Roman"/>
              </a:rPr>
              <a:t>exist </a:t>
            </a:r>
            <a:r>
              <a:rPr sz="2400" spc="10" dirty="0">
                <a:latin typeface="Times New Roman"/>
                <a:cs typeface="Times New Roman"/>
              </a:rPr>
              <a:t>even </a:t>
            </a:r>
            <a:r>
              <a:rPr sz="2400" spc="5" dirty="0">
                <a:latin typeface="Times New Roman"/>
                <a:cs typeface="Times New Roman"/>
              </a:rPr>
              <a:t>for </a:t>
            </a:r>
            <a:r>
              <a:rPr sz="2400" spc="10" dirty="0">
                <a:latin typeface="Times New Roman"/>
                <a:cs typeface="Times New Roman"/>
              </a:rPr>
              <a:t>distributing relational databases </a:t>
            </a:r>
            <a:r>
              <a:rPr sz="2400" spc="15" dirty="0">
                <a:latin typeface="Times New Roman"/>
                <a:cs typeface="Times New Roman"/>
              </a:rPr>
              <a:t>over </a:t>
            </a:r>
            <a:r>
              <a:rPr sz="2400" spc="20" dirty="0">
                <a:latin typeface="Times New Roman"/>
                <a:cs typeface="Times New Roman"/>
              </a:rPr>
              <a:t> </a:t>
            </a:r>
            <a:r>
              <a:rPr sz="2400" spc="10" dirty="0">
                <a:latin typeface="Times New Roman"/>
                <a:cs typeface="Times New Roman"/>
              </a:rPr>
              <a:t>several</a:t>
            </a:r>
            <a:r>
              <a:rPr sz="2400" spc="-35" dirty="0">
                <a:latin typeface="Times New Roman"/>
                <a:cs typeface="Times New Roman"/>
              </a:rPr>
              <a:t> </a:t>
            </a:r>
            <a:r>
              <a:rPr sz="2400" spc="10" dirty="0">
                <a:latin typeface="Times New Roman"/>
                <a:cs typeface="Times New Roman"/>
              </a:rPr>
              <a:t>storage</a:t>
            </a:r>
            <a:r>
              <a:rPr sz="2400" dirty="0">
                <a:latin typeface="Times New Roman"/>
                <a:cs typeface="Times New Roman"/>
              </a:rPr>
              <a:t> </a:t>
            </a:r>
            <a:r>
              <a:rPr sz="2400" spc="15" dirty="0">
                <a:latin typeface="Times New Roman"/>
                <a:cs typeface="Times New Roman"/>
              </a:rPr>
              <a:t>nodes</a:t>
            </a:r>
            <a:r>
              <a:rPr sz="2400" spc="-35" dirty="0">
                <a:latin typeface="Times New Roman"/>
                <a:cs typeface="Times New Roman"/>
              </a:rPr>
              <a:t> </a:t>
            </a:r>
            <a:r>
              <a:rPr sz="2400" spc="5" dirty="0">
                <a:latin typeface="Times New Roman"/>
                <a:cs typeface="Times New Roman"/>
              </a:rPr>
              <a:t>in</a:t>
            </a:r>
            <a:r>
              <a:rPr sz="2400" spc="10" dirty="0">
                <a:latin typeface="Times New Roman"/>
                <a:cs typeface="Times New Roman"/>
              </a:rPr>
              <a:t> a</a:t>
            </a:r>
            <a:r>
              <a:rPr sz="2400" dirty="0">
                <a:latin typeface="Times New Roman"/>
                <a:cs typeface="Times New Roman"/>
              </a:rPr>
              <a:t> </a:t>
            </a:r>
            <a:r>
              <a:rPr sz="2400" spc="10" dirty="0">
                <a:latin typeface="Times New Roman"/>
                <a:cs typeface="Times New Roman"/>
              </a:rPr>
              <a:t>network)</a:t>
            </a:r>
            <a:endParaRPr sz="2400">
              <a:latin typeface="Times New Roman"/>
              <a:cs typeface="Times New Roman"/>
            </a:endParaRPr>
          </a:p>
          <a:p>
            <a:pPr marL="390525" marR="315595" indent="-378460">
              <a:lnSpc>
                <a:spcPts val="2620"/>
              </a:lnSpc>
              <a:spcBef>
                <a:spcPts val="640"/>
              </a:spcBef>
              <a:buChar char="•"/>
              <a:tabLst>
                <a:tab pos="390525" algn="l"/>
                <a:tab pos="391160" algn="l"/>
              </a:tabLst>
            </a:pPr>
            <a:r>
              <a:rPr sz="2400" spc="10" dirty="0">
                <a:latin typeface="Times New Roman"/>
                <a:cs typeface="Times New Roman"/>
              </a:rPr>
              <a:t>In what </a:t>
            </a:r>
            <a:r>
              <a:rPr sz="2400" spc="5" dirty="0">
                <a:latin typeface="Times New Roman"/>
                <a:cs typeface="Times New Roman"/>
              </a:rPr>
              <a:t>follows </a:t>
            </a:r>
            <a:r>
              <a:rPr sz="2400" spc="10" dirty="0">
                <a:latin typeface="Times New Roman"/>
                <a:cs typeface="Times New Roman"/>
              </a:rPr>
              <a:t>we </a:t>
            </a:r>
            <a:r>
              <a:rPr sz="2400" dirty="0">
                <a:latin typeface="Times New Roman"/>
                <a:cs typeface="Times New Roman"/>
              </a:rPr>
              <a:t>limit </a:t>
            </a:r>
            <a:r>
              <a:rPr sz="2400" spc="5" dirty="0">
                <a:latin typeface="Times New Roman"/>
                <a:cs typeface="Times New Roman"/>
              </a:rPr>
              <a:t>to </a:t>
            </a:r>
            <a:r>
              <a:rPr sz="2400" spc="10" dirty="0">
                <a:latin typeface="Times New Roman"/>
                <a:cs typeface="Times New Roman"/>
              </a:rPr>
              <a:t>present </a:t>
            </a:r>
            <a:r>
              <a:rPr sz="2400" spc="5" dirty="0">
                <a:latin typeface="Times New Roman"/>
                <a:cs typeface="Times New Roman"/>
              </a:rPr>
              <a:t>some </a:t>
            </a:r>
            <a:r>
              <a:rPr sz="2400" spc="10" dirty="0">
                <a:latin typeface="Times New Roman"/>
                <a:cs typeface="Times New Roman"/>
              </a:rPr>
              <a:t>general considerations </a:t>
            </a:r>
            <a:r>
              <a:rPr sz="2400" spc="15" dirty="0">
                <a:latin typeface="Times New Roman"/>
                <a:cs typeface="Times New Roman"/>
              </a:rPr>
              <a:t>on </a:t>
            </a:r>
            <a:r>
              <a:rPr sz="2400" spc="-585" dirty="0">
                <a:latin typeface="Times New Roman"/>
                <a:cs typeface="Times New Roman"/>
              </a:rPr>
              <a:t> </a:t>
            </a:r>
            <a:r>
              <a:rPr sz="2400" spc="10" dirty="0">
                <a:latin typeface="Times New Roman"/>
                <a:cs typeface="Times New Roman"/>
              </a:rPr>
              <a:t>data</a:t>
            </a:r>
            <a:r>
              <a:rPr sz="2400" spc="-5" dirty="0">
                <a:latin typeface="Times New Roman"/>
                <a:cs typeface="Times New Roman"/>
              </a:rPr>
              <a:t> </a:t>
            </a:r>
            <a:r>
              <a:rPr sz="2400" spc="10" dirty="0">
                <a:latin typeface="Times New Roman"/>
                <a:cs typeface="Times New Roman"/>
              </a:rPr>
              <a:t>modeling</a:t>
            </a:r>
            <a:r>
              <a:rPr sz="2400" spc="-15" dirty="0">
                <a:latin typeface="Times New Roman"/>
                <a:cs typeface="Times New Roman"/>
              </a:rPr>
              <a:t> </a:t>
            </a:r>
            <a:r>
              <a:rPr sz="2400" spc="5" dirty="0">
                <a:latin typeface="Times New Roman"/>
                <a:cs typeface="Times New Roman"/>
              </a:rPr>
              <a:t>with</a:t>
            </a:r>
            <a:r>
              <a:rPr sz="2400" spc="10" dirty="0">
                <a:latin typeface="Times New Roman"/>
                <a:cs typeface="Times New Roman"/>
              </a:rPr>
              <a:t> the</a:t>
            </a:r>
            <a:r>
              <a:rPr sz="2400" dirty="0">
                <a:latin typeface="Times New Roman"/>
                <a:cs typeface="Times New Roman"/>
              </a:rPr>
              <a:t> </a:t>
            </a:r>
            <a:r>
              <a:rPr sz="2400" spc="10" dirty="0">
                <a:latin typeface="Times New Roman"/>
                <a:cs typeface="Times New Roman"/>
              </a:rPr>
              <a:t>help</a:t>
            </a:r>
            <a:r>
              <a:rPr sz="2400" spc="-15" dirty="0">
                <a:latin typeface="Times New Roman"/>
                <a:cs typeface="Times New Roman"/>
              </a:rPr>
              <a:t> </a:t>
            </a:r>
            <a:r>
              <a:rPr sz="2400" spc="15" dirty="0">
                <a:latin typeface="Times New Roman"/>
                <a:cs typeface="Times New Roman"/>
              </a:rPr>
              <a:t>of</a:t>
            </a:r>
            <a:r>
              <a:rPr sz="2400" spc="5" dirty="0">
                <a:latin typeface="Times New Roman"/>
                <a:cs typeface="Times New Roman"/>
              </a:rPr>
              <a:t> </a:t>
            </a:r>
            <a:r>
              <a:rPr sz="2400" spc="10" dirty="0">
                <a:latin typeface="Times New Roman"/>
                <a:cs typeface="Times New Roman"/>
              </a:rPr>
              <a:t>an</a:t>
            </a:r>
            <a:r>
              <a:rPr sz="2400" spc="5" dirty="0">
                <a:latin typeface="Times New Roman"/>
                <a:cs typeface="Times New Roman"/>
              </a:rPr>
              <a:t> </a:t>
            </a:r>
            <a:r>
              <a:rPr sz="2400" spc="10" dirty="0">
                <a:latin typeface="Times New Roman"/>
                <a:cs typeface="Times New Roman"/>
              </a:rPr>
              <a:t>example</a:t>
            </a:r>
            <a:endParaRPr sz="240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57</a:t>
            </a:fld>
            <a:endParaRPr spc="15"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7752" y="554228"/>
            <a:ext cx="3233420" cy="629285"/>
          </a:xfrm>
          <a:prstGeom prst="rect">
            <a:avLst/>
          </a:prstGeom>
        </p:spPr>
        <p:txBody>
          <a:bodyPr vert="horz" wrap="square" lIns="0" tIns="13970" rIns="0" bIns="0" rtlCol="0">
            <a:spAutoFit/>
          </a:bodyPr>
          <a:lstStyle/>
          <a:p>
            <a:pPr marL="12700">
              <a:lnSpc>
                <a:spcPct val="100000"/>
              </a:lnSpc>
              <a:spcBef>
                <a:spcPts val="110"/>
              </a:spcBef>
            </a:pPr>
            <a:r>
              <a:rPr sz="3950" spc="5" dirty="0"/>
              <a:t>Data</a:t>
            </a:r>
            <a:r>
              <a:rPr sz="3950" spc="-40" dirty="0"/>
              <a:t> </a:t>
            </a:r>
            <a:r>
              <a:rPr sz="3950" spc="5" dirty="0"/>
              <a:t>Modeling</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4469770" y="2819400"/>
            <a:ext cx="4754879" cy="4556760"/>
          </a:xfrm>
          <a:prstGeom prst="rect">
            <a:avLst/>
          </a:prstGeom>
        </p:spPr>
      </p:pic>
      <p:sp>
        <p:nvSpPr>
          <p:cNvPr id="5" name="object 5"/>
          <p:cNvSpPr txBox="1"/>
          <p:nvPr/>
        </p:nvSpPr>
        <p:spPr>
          <a:xfrm>
            <a:off x="598305" y="1553973"/>
            <a:ext cx="8877300" cy="4056379"/>
          </a:xfrm>
          <a:prstGeom prst="rect">
            <a:avLst/>
          </a:prstGeom>
        </p:spPr>
        <p:txBody>
          <a:bodyPr vert="horz" wrap="square" lIns="0" tIns="51435" rIns="0" bIns="0" rtlCol="0">
            <a:spAutoFit/>
          </a:bodyPr>
          <a:lstStyle/>
          <a:p>
            <a:pPr marL="210820" marR="5080" indent="-198120">
              <a:lnSpc>
                <a:spcPts val="2380"/>
              </a:lnSpc>
              <a:spcBef>
                <a:spcPts val="405"/>
              </a:spcBef>
              <a:buChar char="•"/>
              <a:tabLst>
                <a:tab pos="210820" algn="l"/>
              </a:tabLst>
            </a:pPr>
            <a:r>
              <a:rPr sz="2200" dirty="0">
                <a:latin typeface="Times New Roman"/>
                <a:cs typeface="Times New Roman"/>
              </a:rPr>
              <a:t>When modeling</a:t>
            </a:r>
            <a:r>
              <a:rPr sz="2200" spc="-25" dirty="0">
                <a:latin typeface="Times New Roman"/>
                <a:cs typeface="Times New Roman"/>
              </a:rPr>
              <a:t> </a:t>
            </a:r>
            <a:r>
              <a:rPr sz="2200" spc="5" dirty="0">
                <a:latin typeface="Times New Roman"/>
                <a:cs typeface="Times New Roman"/>
              </a:rPr>
              <a:t>data</a:t>
            </a:r>
            <a:r>
              <a:rPr sz="2200" spc="-15" dirty="0">
                <a:latin typeface="Times New Roman"/>
                <a:cs typeface="Times New Roman"/>
              </a:rPr>
              <a:t> </a:t>
            </a:r>
            <a:r>
              <a:rPr sz="2200" spc="-5" dirty="0">
                <a:latin typeface="Times New Roman"/>
                <a:cs typeface="Times New Roman"/>
              </a:rPr>
              <a:t>aggregates</a:t>
            </a:r>
            <a:r>
              <a:rPr sz="2200" spc="5" dirty="0">
                <a:latin typeface="Times New Roman"/>
                <a:cs typeface="Times New Roman"/>
              </a:rPr>
              <a:t> </a:t>
            </a:r>
            <a:r>
              <a:rPr sz="2200" spc="-5" dirty="0">
                <a:latin typeface="Times New Roman"/>
                <a:cs typeface="Times New Roman"/>
              </a:rPr>
              <a:t>we</a:t>
            </a:r>
            <a:r>
              <a:rPr sz="2200" spc="30" dirty="0">
                <a:latin typeface="Times New Roman"/>
                <a:cs typeface="Times New Roman"/>
              </a:rPr>
              <a:t> </a:t>
            </a:r>
            <a:r>
              <a:rPr sz="2200" dirty="0">
                <a:latin typeface="Times New Roman"/>
                <a:cs typeface="Times New Roman"/>
              </a:rPr>
              <a:t>need</a:t>
            </a:r>
            <a:r>
              <a:rPr sz="2200" spc="-25" dirty="0">
                <a:latin typeface="Times New Roman"/>
                <a:cs typeface="Times New Roman"/>
              </a:rPr>
              <a:t> </a:t>
            </a:r>
            <a:r>
              <a:rPr sz="2200" spc="5" dirty="0">
                <a:latin typeface="Times New Roman"/>
                <a:cs typeface="Times New Roman"/>
              </a:rPr>
              <a:t>to consider</a:t>
            </a:r>
            <a:r>
              <a:rPr sz="2200" spc="-65" dirty="0">
                <a:latin typeface="Times New Roman"/>
                <a:cs typeface="Times New Roman"/>
              </a:rPr>
              <a:t> </a:t>
            </a:r>
            <a:r>
              <a:rPr sz="2200" dirty="0">
                <a:solidFill>
                  <a:srgbClr val="FF0000"/>
                </a:solidFill>
                <a:latin typeface="Times New Roman"/>
                <a:cs typeface="Times New Roman"/>
              </a:rPr>
              <a:t>how</a:t>
            </a:r>
            <a:r>
              <a:rPr sz="2200" spc="20" dirty="0">
                <a:solidFill>
                  <a:srgbClr val="FF0000"/>
                </a:solidFill>
                <a:latin typeface="Times New Roman"/>
                <a:cs typeface="Times New Roman"/>
              </a:rPr>
              <a:t> </a:t>
            </a:r>
            <a:r>
              <a:rPr sz="2200" spc="5" dirty="0">
                <a:solidFill>
                  <a:srgbClr val="FF0000"/>
                </a:solidFill>
                <a:latin typeface="Times New Roman"/>
                <a:cs typeface="Times New Roman"/>
              </a:rPr>
              <a:t>the</a:t>
            </a:r>
            <a:r>
              <a:rPr sz="2200" spc="-20" dirty="0">
                <a:solidFill>
                  <a:srgbClr val="FF0000"/>
                </a:solidFill>
                <a:latin typeface="Times New Roman"/>
                <a:cs typeface="Times New Roman"/>
              </a:rPr>
              <a:t> </a:t>
            </a:r>
            <a:r>
              <a:rPr sz="2200" spc="5" dirty="0">
                <a:solidFill>
                  <a:srgbClr val="FF0000"/>
                </a:solidFill>
                <a:latin typeface="Times New Roman"/>
                <a:cs typeface="Times New Roman"/>
              </a:rPr>
              <a:t>data</a:t>
            </a:r>
            <a:r>
              <a:rPr sz="2200" spc="-20" dirty="0">
                <a:solidFill>
                  <a:srgbClr val="FF0000"/>
                </a:solidFill>
                <a:latin typeface="Times New Roman"/>
                <a:cs typeface="Times New Roman"/>
              </a:rPr>
              <a:t> </a:t>
            </a:r>
            <a:r>
              <a:rPr sz="2200" spc="5" dirty="0">
                <a:solidFill>
                  <a:srgbClr val="FF0000"/>
                </a:solidFill>
                <a:latin typeface="Times New Roman"/>
                <a:cs typeface="Times New Roman"/>
              </a:rPr>
              <a:t>is</a:t>
            </a:r>
            <a:r>
              <a:rPr sz="2200" spc="-15" dirty="0">
                <a:solidFill>
                  <a:srgbClr val="FF0000"/>
                </a:solidFill>
                <a:latin typeface="Times New Roman"/>
                <a:cs typeface="Times New Roman"/>
              </a:rPr>
              <a:t> </a:t>
            </a:r>
            <a:r>
              <a:rPr sz="2200" dirty="0">
                <a:solidFill>
                  <a:srgbClr val="FF0000"/>
                </a:solidFill>
                <a:latin typeface="Times New Roman"/>
                <a:cs typeface="Times New Roman"/>
              </a:rPr>
              <a:t>going </a:t>
            </a:r>
            <a:r>
              <a:rPr sz="2200" spc="5" dirty="0">
                <a:solidFill>
                  <a:srgbClr val="FF0000"/>
                </a:solidFill>
                <a:latin typeface="Times New Roman"/>
                <a:cs typeface="Times New Roman"/>
              </a:rPr>
              <a:t>to </a:t>
            </a:r>
            <a:r>
              <a:rPr sz="2200" spc="-535" dirty="0">
                <a:solidFill>
                  <a:srgbClr val="FF0000"/>
                </a:solidFill>
                <a:latin typeface="Times New Roman"/>
                <a:cs typeface="Times New Roman"/>
              </a:rPr>
              <a:t> </a:t>
            </a:r>
            <a:r>
              <a:rPr sz="2200" dirty="0">
                <a:solidFill>
                  <a:srgbClr val="FF0000"/>
                </a:solidFill>
                <a:latin typeface="Times New Roman"/>
                <a:cs typeface="Times New Roman"/>
              </a:rPr>
              <a:t>be</a:t>
            </a:r>
            <a:r>
              <a:rPr sz="2200" spc="5" dirty="0">
                <a:solidFill>
                  <a:srgbClr val="FF0000"/>
                </a:solidFill>
                <a:latin typeface="Times New Roman"/>
                <a:cs typeface="Times New Roman"/>
              </a:rPr>
              <a:t> </a:t>
            </a:r>
            <a:r>
              <a:rPr sz="2200" dirty="0">
                <a:solidFill>
                  <a:srgbClr val="FF0000"/>
                </a:solidFill>
                <a:latin typeface="Times New Roman"/>
                <a:cs typeface="Times New Roman"/>
              </a:rPr>
              <a:t>read</a:t>
            </a:r>
            <a:r>
              <a:rPr sz="2200" spc="-20" dirty="0">
                <a:solidFill>
                  <a:srgbClr val="FF0000"/>
                </a:solidFill>
                <a:latin typeface="Times New Roman"/>
                <a:cs typeface="Times New Roman"/>
              </a:rPr>
              <a:t> </a:t>
            </a:r>
            <a:r>
              <a:rPr sz="2200" dirty="0">
                <a:latin typeface="Times New Roman"/>
                <a:cs typeface="Times New Roman"/>
              </a:rPr>
              <a:t>(and</a:t>
            </a:r>
            <a:r>
              <a:rPr sz="2200" spc="-25" dirty="0">
                <a:latin typeface="Times New Roman"/>
                <a:cs typeface="Times New Roman"/>
              </a:rPr>
              <a:t> </a:t>
            </a:r>
            <a:r>
              <a:rPr sz="2200" dirty="0">
                <a:latin typeface="Times New Roman"/>
                <a:cs typeface="Times New Roman"/>
              </a:rPr>
              <a:t>what</a:t>
            </a:r>
            <a:r>
              <a:rPr sz="2200" spc="15" dirty="0">
                <a:latin typeface="Times New Roman"/>
                <a:cs typeface="Times New Roman"/>
              </a:rPr>
              <a:t> </a:t>
            </a:r>
            <a:r>
              <a:rPr sz="2200" spc="5" dirty="0">
                <a:latin typeface="Times New Roman"/>
                <a:cs typeface="Times New Roman"/>
              </a:rPr>
              <a:t>are</a:t>
            </a:r>
            <a:r>
              <a:rPr sz="2200" spc="-20" dirty="0">
                <a:latin typeface="Times New Roman"/>
                <a:cs typeface="Times New Roman"/>
              </a:rPr>
              <a:t> </a:t>
            </a:r>
            <a:r>
              <a:rPr sz="2200" spc="5" dirty="0">
                <a:latin typeface="Times New Roman"/>
                <a:cs typeface="Times New Roman"/>
              </a:rPr>
              <a:t>the</a:t>
            </a:r>
            <a:r>
              <a:rPr sz="2200" spc="-15" dirty="0">
                <a:latin typeface="Times New Roman"/>
                <a:cs typeface="Times New Roman"/>
              </a:rPr>
              <a:t> </a:t>
            </a:r>
            <a:r>
              <a:rPr sz="2200" spc="5" dirty="0">
                <a:latin typeface="Times New Roman"/>
                <a:cs typeface="Times New Roman"/>
              </a:rPr>
              <a:t>side</a:t>
            </a:r>
            <a:r>
              <a:rPr sz="2200" spc="-45" dirty="0">
                <a:latin typeface="Times New Roman"/>
                <a:cs typeface="Times New Roman"/>
              </a:rPr>
              <a:t> </a:t>
            </a:r>
            <a:r>
              <a:rPr sz="2200" spc="-5" dirty="0">
                <a:latin typeface="Times New Roman"/>
                <a:cs typeface="Times New Roman"/>
              </a:rPr>
              <a:t>effects</a:t>
            </a:r>
            <a:r>
              <a:rPr sz="2200" spc="-40" dirty="0">
                <a:latin typeface="Times New Roman"/>
                <a:cs typeface="Times New Roman"/>
              </a:rPr>
              <a:t> </a:t>
            </a:r>
            <a:r>
              <a:rPr sz="2200" dirty="0">
                <a:latin typeface="Times New Roman"/>
                <a:cs typeface="Times New Roman"/>
              </a:rPr>
              <a:t>with</a:t>
            </a:r>
            <a:r>
              <a:rPr sz="2200" spc="-25" dirty="0">
                <a:latin typeface="Times New Roman"/>
                <a:cs typeface="Times New Roman"/>
              </a:rPr>
              <a:t> </a:t>
            </a:r>
            <a:r>
              <a:rPr sz="2200" spc="5" dirty="0">
                <a:latin typeface="Times New Roman"/>
                <a:cs typeface="Times New Roman"/>
              </a:rPr>
              <a:t>the</a:t>
            </a:r>
            <a:r>
              <a:rPr sz="2200" spc="-15" dirty="0">
                <a:latin typeface="Times New Roman"/>
                <a:cs typeface="Times New Roman"/>
              </a:rPr>
              <a:t> </a:t>
            </a:r>
            <a:r>
              <a:rPr sz="2200" dirty="0">
                <a:latin typeface="Times New Roman"/>
                <a:cs typeface="Times New Roman"/>
              </a:rPr>
              <a:t>chosen</a:t>
            </a:r>
            <a:r>
              <a:rPr sz="2200" spc="-20" dirty="0">
                <a:latin typeface="Times New Roman"/>
                <a:cs typeface="Times New Roman"/>
              </a:rPr>
              <a:t> </a:t>
            </a:r>
            <a:r>
              <a:rPr sz="2200" spc="-5" dirty="0">
                <a:latin typeface="Times New Roman"/>
                <a:cs typeface="Times New Roman"/>
              </a:rPr>
              <a:t>aggregates)</a:t>
            </a:r>
            <a:endParaRPr sz="2200">
              <a:latin typeface="Times New Roman"/>
              <a:cs typeface="Times New Roman"/>
            </a:endParaRPr>
          </a:p>
          <a:p>
            <a:pPr marL="210820" marR="304165" indent="-198120">
              <a:lnSpc>
                <a:spcPts val="2400"/>
              </a:lnSpc>
              <a:spcBef>
                <a:spcPts val="500"/>
              </a:spcBef>
              <a:buFont typeface="Times New Roman"/>
              <a:buChar char="•"/>
              <a:tabLst>
                <a:tab pos="210820" algn="l"/>
              </a:tabLst>
            </a:pPr>
            <a:r>
              <a:rPr sz="2200" b="1" dirty="0">
                <a:latin typeface="Times New Roman"/>
                <a:cs typeface="Times New Roman"/>
              </a:rPr>
              <a:t>Example:</a:t>
            </a:r>
            <a:r>
              <a:rPr sz="2200" b="1" spc="10" dirty="0">
                <a:latin typeface="Times New Roman"/>
                <a:cs typeface="Times New Roman"/>
              </a:rPr>
              <a:t> </a:t>
            </a:r>
            <a:r>
              <a:rPr sz="2200" dirty="0">
                <a:latin typeface="Times New Roman"/>
                <a:cs typeface="Times New Roman"/>
              </a:rPr>
              <a:t>Let’</a:t>
            </a:r>
            <a:r>
              <a:rPr sz="2200" spc="-185" dirty="0">
                <a:latin typeface="Times New Roman"/>
                <a:cs typeface="Times New Roman"/>
              </a:rPr>
              <a:t> </a:t>
            </a:r>
            <a:r>
              <a:rPr sz="2200" dirty="0">
                <a:latin typeface="Times New Roman"/>
                <a:cs typeface="Times New Roman"/>
              </a:rPr>
              <a:t>s</a:t>
            </a:r>
            <a:r>
              <a:rPr sz="2200" spc="-20" dirty="0">
                <a:latin typeface="Times New Roman"/>
                <a:cs typeface="Times New Roman"/>
              </a:rPr>
              <a:t> </a:t>
            </a:r>
            <a:r>
              <a:rPr sz="2200" spc="5" dirty="0">
                <a:latin typeface="Times New Roman"/>
                <a:cs typeface="Times New Roman"/>
              </a:rPr>
              <a:t>start</a:t>
            </a:r>
            <a:r>
              <a:rPr sz="2200" spc="-35" dirty="0">
                <a:latin typeface="Times New Roman"/>
                <a:cs typeface="Times New Roman"/>
              </a:rPr>
              <a:t> </a:t>
            </a:r>
            <a:r>
              <a:rPr sz="2200" dirty="0">
                <a:latin typeface="Times New Roman"/>
                <a:cs typeface="Times New Roman"/>
              </a:rPr>
              <a:t>with</a:t>
            </a:r>
            <a:r>
              <a:rPr sz="2200" spc="-25"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model</a:t>
            </a:r>
            <a:r>
              <a:rPr sz="2200" spc="10" dirty="0">
                <a:latin typeface="Times New Roman"/>
                <a:cs typeface="Times New Roman"/>
              </a:rPr>
              <a:t> </a:t>
            </a:r>
            <a:r>
              <a:rPr sz="2200" dirty="0">
                <a:latin typeface="Times New Roman"/>
                <a:cs typeface="Times New Roman"/>
              </a:rPr>
              <a:t>where</a:t>
            </a:r>
            <a:r>
              <a:rPr sz="2200" spc="10" dirty="0">
                <a:latin typeface="Times New Roman"/>
                <a:cs typeface="Times New Roman"/>
              </a:rPr>
              <a:t> </a:t>
            </a:r>
            <a:r>
              <a:rPr sz="2200" spc="5" dirty="0">
                <a:latin typeface="Times New Roman"/>
                <a:cs typeface="Times New Roman"/>
              </a:rPr>
              <a:t>all</a:t>
            </a:r>
            <a:r>
              <a:rPr sz="2200" spc="-4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data</a:t>
            </a:r>
            <a:r>
              <a:rPr sz="2200" spc="-15" dirty="0">
                <a:latin typeface="Times New Roman"/>
                <a:cs typeface="Times New Roman"/>
              </a:rPr>
              <a:t> </a:t>
            </a:r>
            <a:r>
              <a:rPr sz="2200" dirty="0">
                <a:latin typeface="Times New Roman"/>
                <a:cs typeface="Times New Roman"/>
              </a:rPr>
              <a:t>for</a:t>
            </a:r>
            <a:r>
              <a:rPr sz="2200" spc="-15"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dirty="0">
                <a:latin typeface="Times New Roman"/>
                <a:cs typeface="Times New Roman"/>
              </a:rPr>
              <a:t>customer</a:t>
            </a:r>
            <a:r>
              <a:rPr sz="2200" spc="-15" dirty="0">
                <a:latin typeface="Times New Roman"/>
                <a:cs typeface="Times New Roman"/>
              </a:rPr>
              <a:t> </a:t>
            </a:r>
            <a:r>
              <a:rPr sz="2200" spc="5" dirty="0">
                <a:latin typeface="Times New Roman"/>
                <a:cs typeface="Times New Roman"/>
              </a:rPr>
              <a:t>is </a:t>
            </a:r>
            <a:r>
              <a:rPr sz="2200" spc="-535" dirty="0">
                <a:latin typeface="Times New Roman"/>
                <a:cs typeface="Times New Roman"/>
              </a:rPr>
              <a:t> </a:t>
            </a:r>
            <a:r>
              <a:rPr sz="2200" spc="-5" dirty="0">
                <a:latin typeface="Times New Roman"/>
                <a:cs typeface="Times New Roman"/>
              </a:rPr>
              <a:t>embedded</a:t>
            </a:r>
            <a:r>
              <a:rPr sz="2200" spc="20" dirty="0">
                <a:latin typeface="Times New Roman"/>
                <a:cs typeface="Times New Roman"/>
              </a:rPr>
              <a:t> </a:t>
            </a:r>
            <a:r>
              <a:rPr sz="2200" spc="5" dirty="0">
                <a:latin typeface="Times New Roman"/>
                <a:cs typeface="Times New Roman"/>
              </a:rPr>
              <a:t>using</a:t>
            </a:r>
            <a:r>
              <a:rPr sz="2200" spc="-50" dirty="0">
                <a:latin typeface="Times New Roman"/>
                <a:cs typeface="Times New Roman"/>
              </a:rPr>
              <a:t> </a:t>
            </a:r>
            <a:r>
              <a:rPr sz="2200" dirty="0">
                <a:latin typeface="Times New Roman"/>
                <a:cs typeface="Times New Roman"/>
              </a:rPr>
              <a:t>a</a:t>
            </a:r>
            <a:r>
              <a:rPr sz="2200" spc="5" dirty="0">
                <a:latin typeface="Times New Roman"/>
                <a:cs typeface="Times New Roman"/>
              </a:rPr>
              <a:t> </a:t>
            </a:r>
            <a:r>
              <a:rPr sz="2200" spc="-10" dirty="0">
                <a:latin typeface="Times New Roman"/>
                <a:cs typeface="Times New Roman"/>
              </a:rPr>
              <a:t>key-value</a:t>
            </a:r>
            <a:r>
              <a:rPr sz="2200" spc="75" dirty="0">
                <a:latin typeface="Times New Roman"/>
                <a:cs typeface="Times New Roman"/>
              </a:rPr>
              <a:t> </a:t>
            </a:r>
            <a:r>
              <a:rPr sz="2200" spc="5" dirty="0">
                <a:latin typeface="Times New Roman"/>
                <a:cs typeface="Times New Roman"/>
              </a:rPr>
              <a:t>store</a:t>
            </a:r>
            <a:endParaRPr sz="2200">
              <a:latin typeface="Times New Roman"/>
              <a:cs typeface="Times New Roman"/>
            </a:endParaRPr>
          </a:p>
          <a:p>
            <a:pPr marL="210820" marR="5039995" indent="-198120">
              <a:lnSpc>
                <a:spcPts val="2380"/>
              </a:lnSpc>
              <a:spcBef>
                <a:spcPts val="1820"/>
              </a:spcBef>
              <a:buChar char="•"/>
              <a:tabLst>
                <a:tab pos="210820" algn="l"/>
              </a:tabLst>
            </a:pPr>
            <a:r>
              <a:rPr sz="2200" spc="5" dirty="0">
                <a:latin typeface="Times New Roman"/>
                <a:cs typeface="Times New Roman"/>
              </a:rPr>
              <a:t>The application </a:t>
            </a:r>
            <a:r>
              <a:rPr sz="2200" dirty="0">
                <a:latin typeface="Times New Roman"/>
                <a:cs typeface="Times New Roman"/>
              </a:rPr>
              <a:t>can read </a:t>
            </a:r>
            <a:r>
              <a:rPr sz="2200" spc="5" dirty="0">
                <a:latin typeface="Times New Roman"/>
                <a:cs typeface="Times New Roman"/>
              </a:rPr>
              <a:t>the </a:t>
            </a:r>
            <a:r>
              <a:rPr sz="2200" spc="10" dirty="0">
                <a:latin typeface="Times New Roman"/>
                <a:cs typeface="Times New Roman"/>
              </a:rPr>
              <a:t> </a:t>
            </a:r>
            <a:r>
              <a:rPr sz="2200" dirty="0">
                <a:latin typeface="Times New Roman"/>
                <a:cs typeface="Times New Roman"/>
              </a:rPr>
              <a:t>customers information and </a:t>
            </a:r>
            <a:r>
              <a:rPr sz="2200" spc="5" dirty="0">
                <a:latin typeface="Times New Roman"/>
                <a:cs typeface="Times New Roman"/>
              </a:rPr>
              <a:t>all </a:t>
            </a:r>
            <a:r>
              <a:rPr sz="2200" spc="10" dirty="0">
                <a:latin typeface="Times New Roman"/>
                <a:cs typeface="Times New Roman"/>
              </a:rPr>
              <a:t> </a:t>
            </a:r>
            <a:r>
              <a:rPr sz="2200" spc="5" dirty="0">
                <a:latin typeface="Times New Roman"/>
                <a:cs typeface="Times New Roman"/>
              </a:rPr>
              <a:t>the</a:t>
            </a:r>
            <a:r>
              <a:rPr sz="2200" spc="-30" dirty="0">
                <a:latin typeface="Times New Roman"/>
                <a:cs typeface="Times New Roman"/>
              </a:rPr>
              <a:t> </a:t>
            </a:r>
            <a:r>
              <a:rPr sz="2200" spc="5" dirty="0">
                <a:latin typeface="Times New Roman"/>
                <a:cs typeface="Times New Roman"/>
              </a:rPr>
              <a:t>related</a:t>
            </a:r>
            <a:r>
              <a:rPr sz="2200" spc="-80" dirty="0">
                <a:latin typeface="Times New Roman"/>
                <a:cs typeface="Times New Roman"/>
              </a:rPr>
              <a:t> </a:t>
            </a:r>
            <a:r>
              <a:rPr sz="2200" spc="5" dirty="0">
                <a:latin typeface="Times New Roman"/>
                <a:cs typeface="Times New Roman"/>
              </a:rPr>
              <a:t>data</a:t>
            </a:r>
            <a:r>
              <a:rPr sz="2200" spc="-30" dirty="0">
                <a:latin typeface="Times New Roman"/>
                <a:cs typeface="Times New Roman"/>
              </a:rPr>
              <a:t> </a:t>
            </a:r>
            <a:r>
              <a:rPr sz="2200" dirty="0">
                <a:latin typeface="Times New Roman"/>
                <a:cs typeface="Times New Roman"/>
              </a:rPr>
              <a:t>by</a:t>
            </a:r>
            <a:r>
              <a:rPr sz="2200" spc="-10" dirty="0">
                <a:latin typeface="Times New Roman"/>
                <a:cs typeface="Times New Roman"/>
              </a:rPr>
              <a:t> </a:t>
            </a:r>
            <a:r>
              <a:rPr sz="2200" spc="5" dirty="0">
                <a:latin typeface="Times New Roman"/>
                <a:cs typeface="Times New Roman"/>
              </a:rPr>
              <a:t>using</a:t>
            </a:r>
            <a:r>
              <a:rPr sz="2200" spc="-30" dirty="0">
                <a:latin typeface="Times New Roman"/>
                <a:cs typeface="Times New Roman"/>
              </a:rPr>
              <a:t> </a:t>
            </a:r>
            <a:r>
              <a:rPr sz="2200" spc="5" dirty="0">
                <a:latin typeface="Times New Roman"/>
                <a:cs typeface="Times New Roman"/>
              </a:rPr>
              <a:t>the</a:t>
            </a:r>
            <a:r>
              <a:rPr sz="2200" spc="-30" dirty="0">
                <a:latin typeface="Times New Roman"/>
                <a:cs typeface="Times New Roman"/>
              </a:rPr>
              <a:t> </a:t>
            </a:r>
            <a:r>
              <a:rPr sz="2200" spc="-5" dirty="0">
                <a:latin typeface="Times New Roman"/>
                <a:cs typeface="Times New Roman"/>
              </a:rPr>
              <a:t>key</a:t>
            </a:r>
            <a:endParaRPr sz="2200">
              <a:latin typeface="Times New Roman"/>
              <a:cs typeface="Times New Roman"/>
            </a:endParaRPr>
          </a:p>
          <a:p>
            <a:pPr>
              <a:lnSpc>
                <a:spcPct val="100000"/>
              </a:lnSpc>
              <a:buFont typeface="Times New Roman"/>
              <a:buChar char="•"/>
            </a:pPr>
            <a:endParaRPr sz="2500">
              <a:latin typeface="Times New Roman"/>
              <a:cs typeface="Times New Roman"/>
            </a:endParaRPr>
          </a:p>
          <a:p>
            <a:pPr marL="210820" marR="5128260" indent="-198120">
              <a:lnSpc>
                <a:spcPct val="90300"/>
              </a:lnSpc>
              <a:buChar char="•"/>
              <a:tabLst>
                <a:tab pos="210820" algn="l"/>
              </a:tabLst>
            </a:pPr>
            <a:r>
              <a:rPr sz="2200" spc="-65" dirty="0">
                <a:latin typeface="Times New Roman"/>
                <a:cs typeface="Times New Roman"/>
              </a:rPr>
              <a:t>To </a:t>
            </a:r>
            <a:r>
              <a:rPr sz="2200" dirty="0">
                <a:latin typeface="Times New Roman"/>
                <a:cs typeface="Times New Roman"/>
              </a:rPr>
              <a:t>read </a:t>
            </a:r>
            <a:r>
              <a:rPr sz="2200" spc="5" dirty="0">
                <a:latin typeface="Times New Roman"/>
                <a:cs typeface="Times New Roman"/>
              </a:rPr>
              <a:t>the orders </a:t>
            </a:r>
            <a:r>
              <a:rPr sz="2200" dirty="0">
                <a:latin typeface="Times New Roman"/>
                <a:cs typeface="Times New Roman"/>
              </a:rPr>
              <a:t>or </a:t>
            </a:r>
            <a:r>
              <a:rPr sz="2200" spc="5" dirty="0">
                <a:latin typeface="Times New Roman"/>
                <a:cs typeface="Times New Roman"/>
              </a:rPr>
              <a:t>the </a:t>
            </a:r>
            <a:r>
              <a:rPr sz="2200" spc="10" dirty="0">
                <a:latin typeface="Times New Roman"/>
                <a:cs typeface="Times New Roman"/>
              </a:rPr>
              <a:t> </a:t>
            </a:r>
            <a:r>
              <a:rPr sz="2200" spc="5" dirty="0">
                <a:latin typeface="Times New Roman"/>
                <a:cs typeface="Times New Roman"/>
              </a:rPr>
              <a:t>products sold in </a:t>
            </a:r>
            <a:r>
              <a:rPr sz="2200" dirty="0">
                <a:latin typeface="Times New Roman"/>
                <a:cs typeface="Times New Roman"/>
              </a:rPr>
              <a:t>each </a:t>
            </a:r>
            <a:r>
              <a:rPr sz="2200" spc="-15" dirty="0">
                <a:latin typeface="Times New Roman"/>
                <a:cs typeface="Times New Roman"/>
              </a:rPr>
              <a:t>order, </a:t>
            </a:r>
            <a:r>
              <a:rPr sz="2200" spc="5" dirty="0">
                <a:solidFill>
                  <a:srgbClr val="3265FF"/>
                </a:solidFill>
                <a:latin typeface="Times New Roman"/>
                <a:cs typeface="Times New Roman"/>
              </a:rPr>
              <a:t>the </a:t>
            </a:r>
            <a:r>
              <a:rPr sz="2200" spc="-535" dirty="0">
                <a:solidFill>
                  <a:srgbClr val="3265FF"/>
                </a:solidFill>
                <a:latin typeface="Times New Roman"/>
                <a:cs typeface="Times New Roman"/>
              </a:rPr>
              <a:t> </a:t>
            </a:r>
            <a:r>
              <a:rPr sz="2200" dirty="0">
                <a:solidFill>
                  <a:srgbClr val="3265FF"/>
                </a:solidFill>
                <a:latin typeface="Times New Roman"/>
                <a:cs typeface="Times New Roman"/>
              </a:rPr>
              <a:t>whole </a:t>
            </a:r>
            <a:r>
              <a:rPr sz="2200" spc="5" dirty="0">
                <a:solidFill>
                  <a:srgbClr val="3265FF"/>
                </a:solidFill>
                <a:latin typeface="Times New Roman"/>
                <a:cs typeface="Times New Roman"/>
              </a:rPr>
              <a:t>object</a:t>
            </a:r>
            <a:r>
              <a:rPr sz="2200" spc="-60" dirty="0">
                <a:solidFill>
                  <a:srgbClr val="3265FF"/>
                </a:solidFill>
                <a:latin typeface="Times New Roman"/>
                <a:cs typeface="Times New Roman"/>
              </a:rPr>
              <a:t> </a:t>
            </a:r>
            <a:r>
              <a:rPr sz="2200" dirty="0">
                <a:solidFill>
                  <a:srgbClr val="3265FF"/>
                </a:solidFill>
                <a:latin typeface="Times New Roman"/>
                <a:cs typeface="Times New Roman"/>
              </a:rPr>
              <a:t>has</a:t>
            </a:r>
            <a:r>
              <a:rPr sz="2200" spc="-20" dirty="0">
                <a:solidFill>
                  <a:srgbClr val="3265FF"/>
                </a:solidFill>
                <a:latin typeface="Times New Roman"/>
                <a:cs typeface="Times New Roman"/>
              </a:rPr>
              <a:t> </a:t>
            </a:r>
            <a:r>
              <a:rPr sz="2200" spc="5" dirty="0">
                <a:solidFill>
                  <a:srgbClr val="3265FF"/>
                </a:solidFill>
                <a:latin typeface="Times New Roman"/>
                <a:cs typeface="Times New Roman"/>
              </a:rPr>
              <a:t>to</a:t>
            </a:r>
            <a:r>
              <a:rPr sz="2200" spc="-25" dirty="0">
                <a:solidFill>
                  <a:srgbClr val="3265FF"/>
                </a:solidFill>
                <a:latin typeface="Times New Roman"/>
                <a:cs typeface="Times New Roman"/>
              </a:rPr>
              <a:t> </a:t>
            </a:r>
            <a:r>
              <a:rPr sz="2200" dirty="0">
                <a:solidFill>
                  <a:srgbClr val="3265FF"/>
                </a:solidFill>
                <a:latin typeface="Times New Roman"/>
                <a:cs typeface="Times New Roman"/>
              </a:rPr>
              <a:t>be read</a:t>
            </a:r>
            <a:r>
              <a:rPr sz="2200" spc="-25" dirty="0">
                <a:solidFill>
                  <a:srgbClr val="3265FF"/>
                </a:solidFill>
                <a:latin typeface="Times New Roman"/>
                <a:cs typeface="Times New Roman"/>
              </a:rPr>
              <a:t> </a:t>
            </a:r>
            <a:r>
              <a:rPr sz="2200" dirty="0">
                <a:solidFill>
                  <a:srgbClr val="3265FF"/>
                </a:solidFill>
                <a:latin typeface="Times New Roman"/>
                <a:cs typeface="Times New Roman"/>
              </a:rPr>
              <a:t>and </a:t>
            </a:r>
            <a:r>
              <a:rPr sz="2200" spc="-535" dirty="0">
                <a:solidFill>
                  <a:srgbClr val="3265FF"/>
                </a:solidFill>
                <a:latin typeface="Times New Roman"/>
                <a:cs typeface="Times New Roman"/>
              </a:rPr>
              <a:t> </a:t>
            </a:r>
            <a:r>
              <a:rPr sz="2200" spc="5" dirty="0">
                <a:solidFill>
                  <a:srgbClr val="3265FF"/>
                </a:solidFill>
                <a:latin typeface="Times New Roman"/>
                <a:cs typeface="Times New Roman"/>
              </a:rPr>
              <a:t>then</a:t>
            </a:r>
            <a:r>
              <a:rPr sz="2200" spc="-35" dirty="0">
                <a:solidFill>
                  <a:srgbClr val="3265FF"/>
                </a:solidFill>
                <a:latin typeface="Times New Roman"/>
                <a:cs typeface="Times New Roman"/>
              </a:rPr>
              <a:t> </a:t>
            </a:r>
            <a:r>
              <a:rPr sz="2200" spc="5" dirty="0">
                <a:solidFill>
                  <a:srgbClr val="3265FF"/>
                </a:solidFill>
                <a:latin typeface="Times New Roman"/>
                <a:cs typeface="Times New Roman"/>
              </a:rPr>
              <a:t>parsed</a:t>
            </a:r>
            <a:r>
              <a:rPr sz="2200" spc="-30" dirty="0">
                <a:solidFill>
                  <a:srgbClr val="3265FF"/>
                </a:solidFill>
                <a:latin typeface="Times New Roman"/>
                <a:cs typeface="Times New Roman"/>
              </a:rPr>
              <a:t> </a:t>
            </a:r>
            <a:r>
              <a:rPr sz="2200" dirty="0">
                <a:solidFill>
                  <a:srgbClr val="3265FF"/>
                </a:solidFill>
                <a:latin typeface="Times New Roman"/>
                <a:cs typeface="Times New Roman"/>
              </a:rPr>
              <a:t>on</a:t>
            </a:r>
            <a:r>
              <a:rPr sz="2200" spc="-10" dirty="0">
                <a:solidFill>
                  <a:srgbClr val="3265FF"/>
                </a:solidFill>
                <a:latin typeface="Times New Roman"/>
                <a:cs typeface="Times New Roman"/>
              </a:rPr>
              <a:t> </a:t>
            </a:r>
            <a:r>
              <a:rPr sz="2200" spc="5" dirty="0">
                <a:solidFill>
                  <a:srgbClr val="3265FF"/>
                </a:solidFill>
                <a:latin typeface="Times New Roman"/>
                <a:cs typeface="Times New Roman"/>
              </a:rPr>
              <a:t>the</a:t>
            </a:r>
            <a:r>
              <a:rPr sz="2200" spc="-25" dirty="0">
                <a:solidFill>
                  <a:srgbClr val="3265FF"/>
                </a:solidFill>
                <a:latin typeface="Times New Roman"/>
                <a:cs typeface="Times New Roman"/>
              </a:rPr>
              <a:t> </a:t>
            </a:r>
            <a:r>
              <a:rPr sz="2200" spc="5" dirty="0">
                <a:solidFill>
                  <a:srgbClr val="3265FF"/>
                </a:solidFill>
                <a:latin typeface="Times New Roman"/>
                <a:cs typeface="Times New Roman"/>
              </a:rPr>
              <a:t>client</a:t>
            </a:r>
            <a:r>
              <a:rPr sz="2200" spc="-65" dirty="0">
                <a:solidFill>
                  <a:srgbClr val="3265FF"/>
                </a:solidFill>
                <a:latin typeface="Times New Roman"/>
                <a:cs typeface="Times New Roman"/>
              </a:rPr>
              <a:t> </a:t>
            </a:r>
            <a:r>
              <a:rPr sz="2200" spc="5" dirty="0">
                <a:solidFill>
                  <a:srgbClr val="3265FF"/>
                </a:solidFill>
                <a:latin typeface="Times New Roman"/>
                <a:cs typeface="Times New Roman"/>
              </a:rPr>
              <a:t>side</a:t>
            </a:r>
            <a:endParaRPr sz="220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58</a:t>
            </a:fld>
            <a:endParaRPr spc="1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7752" y="554228"/>
            <a:ext cx="3233420" cy="629285"/>
          </a:xfrm>
          <a:prstGeom prst="rect">
            <a:avLst/>
          </a:prstGeom>
        </p:spPr>
        <p:txBody>
          <a:bodyPr vert="horz" wrap="square" lIns="0" tIns="13970" rIns="0" bIns="0" rtlCol="0">
            <a:spAutoFit/>
          </a:bodyPr>
          <a:lstStyle/>
          <a:p>
            <a:pPr marL="12700">
              <a:lnSpc>
                <a:spcPct val="100000"/>
              </a:lnSpc>
              <a:spcBef>
                <a:spcPts val="110"/>
              </a:spcBef>
            </a:pPr>
            <a:r>
              <a:rPr sz="3950" spc="5" dirty="0"/>
              <a:t>Data</a:t>
            </a:r>
            <a:r>
              <a:rPr sz="3950" spc="-40" dirty="0"/>
              <a:t> </a:t>
            </a:r>
            <a:r>
              <a:rPr sz="3950" spc="5" dirty="0"/>
              <a:t>Modeling</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756801" y="1474725"/>
            <a:ext cx="4179570" cy="5406390"/>
          </a:xfrm>
          <a:prstGeom prst="rect">
            <a:avLst/>
          </a:prstGeom>
        </p:spPr>
        <p:txBody>
          <a:bodyPr vert="horz" wrap="square" lIns="0" tIns="46355" rIns="0" bIns="0" rtlCol="0">
            <a:spAutoFit/>
          </a:bodyPr>
          <a:lstStyle/>
          <a:p>
            <a:pPr marL="12700" marR="5080">
              <a:lnSpc>
                <a:spcPct val="90200"/>
              </a:lnSpc>
              <a:spcBef>
                <a:spcPts val="365"/>
              </a:spcBef>
            </a:pPr>
            <a:r>
              <a:rPr sz="2200" dirty="0">
                <a:latin typeface="Times New Roman"/>
                <a:cs typeface="Times New Roman"/>
              </a:rPr>
              <a:t>When references </a:t>
            </a:r>
            <a:r>
              <a:rPr sz="2200" spc="5" dirty="0">
                <a:latin typeface="Times New Roman"/>
                <a:cs typeface="Times New Roman"/>
              </a:rPr>
              <a:t>are </a:t>
            </a:r>
            <a:r>
              <a:rPr sz="2200" dirty="0">
                <a:latin typeface="Times New Roman"/>
                <a:cs typeface="Times New Roman"/>
              </a:rPr>
              <a:t>needed </a:t>
            </a:r>
            <a:r>
              <a:rPr sz="2200" spc="-5" dirty="0">
                <a:latin typeface="Times New Roman"/>
                <a:cs typeface="Times New Roman"/>
              </a:rPr>
              <a:t>we </a:t>
            </a:r>
            <a:r>
              <a:rPr sz="2200" dirty="0">
                <a:latin typeface="Times New Roman"/>
                <a:cs typeface="Times New Roman"/>
              </a:rPr>
              <a:t> </a:t>
            </a:r>
            <a:r>
              <a:rPr sz="2200" spc="5" dirty="0">
                <a:latin typeface="Times New Roman"/>
                <a:cs typeface="Times New Roman"/>
              </a:rPr>
              <a:t>should </a:t>
            </a:r>
            <a:r>
              <a:rPr sz="2200" spc="-5" dirty="0">
                <a:latin typeface="Times New Roman"/>
                <a:cs typeface="Times New Roman"/>
              </a:rPr>
              <a:t>change </a:t>
            </a:r>
            <a:r>
              <a:rPr sz="2200" spc="5" dirty="0">
                <a:latin typeface="Times New Roman"/>
                <a:cs typeface="Times New Roman"/>
              </a:rPr>
              <a:t>the data </a:t>
            </a:r>
            <a:r>
              <a:rPr sz="2200" dirty="0">
                <a:latin typeface="Times New Roman"/>
                <a:cs typeface="Times New Roman"/>
              </a:rPr>
              <a:t>for </a:t>
            </a:r>
            <a:r>
              <a:rPr sz="2200" spc="5" dirty="0">
                <a:latin typeface="Times New Roman"/>
                <a:cs typeface="Times New Roman"/>
              </a:rPr>
              <a:t>the </a:t>
            </a:r>
            <a:r>
              <a:rPr sz="2200" spc="-10" dirty="0">
                <a:latin typeface="Times New Roman"/>
                <a:cs typeface="Times New Roman"/>
              </a:rPr>
              <a:t>key- </a:t>
            </a:r>
            <a:r>
              <a:rPr sz="2200" spc="-5" dirty="0">
                <a:latin typeface="Times New Roman"/>
                <a:cs typeface="Times New Roman"/>
              </a:rPr>
              <a:t> </a:t>
            </a:r>
            <a:r>
              <a:rPr sz="2200" dirty="0">
                <a:latin typeface="Times New Roman"/>
                <a:cs typeface="Times New Roman"/>
              </a:rPr>
              <a:t>value </a:t>
            </a:r>
            <a:r>
              <a:rPr sz="2200" spc="5" dirty="0">
                <a:latin typeface="Times New Roman"/>
                <a:cs typeface="Times New Roman"/>
              </a:rPr>
              <a:t>store to split the </a:t>
            </a:r>
            <a:r>
              <a:rPr sz="2200" dirty="0">
                <a:latin typeface="Times New Roman"/>
                <a:cs typeface="Times New Roman"/>
              </a:rPr>
              <a:t>value </a:t>
            </a:r>
            <a:r>
              <a:rPr sz="2200" spc="5" dirty="0">
                <a:latin typeface="Times New Roman"/>
                <a:cs typeface="Times New Roman"/>
              </a:rPr>
              <a:t>object </a:t>
            </a:r>
            <a:r>
              <a:rPr sz="2200" spc="10" dirty="0">
                <a:latin typeface="Times New Roman"/>
                <a:cs typeface="Times New Roman"/>
              </a:rPr>
              <a:t> </a:t>
            </a:r>
            <a:r>
              <a:rPr sz="2200" spc="5" dirty="0">
                <a:latin typeface="Times New Roman"/>
                <a:cs typeface="Times New Roman"/>
              </a:rPr>
              <a:t>into </a:t>
            </a:r>
            <a:r>
              <a:rPr sz="2200" spc="-5" dirty="0">
                <a:latin typeface="Times New Roman"/>
                <a:cs typeface="Times New Roman"/>
              </a:rPr>
              <a:t>Customer </a:t>
            </a:r>
            <a:r>
              <a:rPr sz="2200" dirty="0">
                <a:latin typeface="Times New Roman"/>
                <a:cs typeface="Times New Roman"/>
              </a:rPr>
              <a:t>and Order </a:t>
            </a:r>
            <a:r>
              <a:rPr sz="2200" spc="5" dirty="0">
                <a:latin typeface="Times New Roman"/>
                <a:cs typeface="Times New Roman"/>
              </a:rPr>
              <a:t>objects </a:t>
            </a:r>
            <a:r>
              <a:rPr sz="2200" dirty="0">
                <a:latin typeface="Times New Roman"/>
                <a:cs typeface="Times New Roman"/>
              </a:rPr>
              <a:t>and </a:t>
            </a:r>
            <a:r>
              <a:rPr sz="2200" spc="-535" dirty="0">
                <a:latin typeface="Times New Roman"/>
                <a:cs typeface="Times New Roman"/>
              </a:rPr>
              <a:t> </a:t>
            </a:r>
            <a:r>
              <a:rPr sz="2200" spc="5" dirty="0">
                <a:latin typeface="Times New Roman"/>
                <a:cs typeface="Times New Roman"/>
              </a:rPr>
              <a:t>then</a:t>
            </a:r>
            <a:r>
              <a:rPr sz="2200" spc="-35" dirty="0">
                <a:latin typeface="Times New Roman"/>
                <a:cs typeface="Times New Roman"/>
              </a:rPr>
              <a:t> </a:t>
            </a:r>
            <a:r>
              <a:rPr sz="2200" dirty="0">
                <a:latin typeface="Times New Roman"/>
                <a:cs typeface="Times New Roman"/>
              </a:rPr>
              <a:t>maintain</a:t>
            </a:r>
            <a:r>
              <a:rPr sz="2200" spc="-35" dirty="0">
                <a:latin typeface="Times New Roman"/>
                <a:cs typeface="Times New Roman"/>
              </a:rPr>
              <a:t> </a:t>
            </a:r>
            <a:r>
              <a:rPr sz="2200" spc="5" dirty="0">
                <a:latin typeface="Times New Roman"/>
                <a:cs typeface="Times New Roman"/>
              </a:rPr>
              <a:t>these</a:t>
            </a:r>
            <a:r>
              <a:rPr sz="2200" spc="-55" dirty="0">
                <a:latin typeface="Times New Roman"/>
                <a:cs typeface="Times New Roman"/>
              </a:rPr>
              <a:t> </a:t>
            </a:r>
            <a:r>
              <a:rPr sz="2200" spc="5" dirty="0">
                <a:latin typeface="Times New Roman"/>
                <a:cs typeface="Times New Roman"/>
              </a:rPr>
              <a:t>objects</a:t>
            </a:r>
            <a:r>
              <a:rPr sz="2200" spc="-75" dirty="0">
                <a:latin typeface="Times New Roman"/>
                <a:cs typeface="Times New Roman"/>
              </a:rPr>
              <a:t> </a:t>
            </a:r>
            <a:r>
              <a:rPr sz="2200" spc="5" dirty="0">
                <a:latin typeface="Times New Roman"/>
                <a:cs typeface="Times New Roman"/>
              </a:rPr>
              <a:t>reference</a:t>
            </a:r>
            <a:endParaRPr sz="2200">
              <a:latin typeface="Times New Roman"/>
              <a:cs typeface="Times New Roman"/>
            </a:endParaRPr>
          </a:p>
          <a:p>
            <a:pPr>
              <a:lnSpc>
                <a:spcPct val="100000"/>
              </a:lnSpc>
              <a:spcBef>
                <a:spcPts val="30"/>
              </a:spcBef>
            </a:pPr>
            <a:endParaRPr sz="1700">
              <a:latin typeface="Times New Roman"/>
              <a:cs typeface="Times New Roman"/>
            </a:endParaRPr>
          </a:p>
          <a:p>
            <a:pPr marL="12700" marR="99695">
              <a:lnSpc>
                <a:spcPct val="90300"/>
              </a:lnSpc>
            </a:pPr>
            <a:r>
              <a:rPr sz="2200" spc="-80" dirty="0">
                <a:latin typeface="Times New Roman"/>
                <a:cs typeface="Times New Roman"/>
              </a:rPr>
              <a:t>We </a:t>
            </a:r>
            <a:r>
              <a:rPr sz="2200" dirty="0">
                <a:latin typeface="Times New Roman"/>
                <a:cs typeface="Times New Roman"/>
              </a:rPr>
              <a:t>can now </a:t>
            </a:r>
            <a:r>
              <a:rPr sz="2200" spc="5" dirty="0">
                <a:solidFill>
                  <a:srgbClr val="FF0000"/>
                </a:solidFill>
                <a:latin typeface="Times New Roman"/>
                <a:cs typeface="Times New Roman"/>
              </a:rPr>
              <a:t>find the orders </a:t>
            </a:r>
            <a:r>
              <a:rPr sz="2200" spc="10" dirty="0">
                <a:solidFill>
                  <a:srgbClr val="FF0000"/>
                </a:solidFill>
                <a:latin typeface="Times New Roman"/>
                <a:cs typeface="Times New Roman"/>
              </a:rPr>
              <a:t> </a:t>
            </a:r>
            <a:r>
              <a:rPr sz="2200" spc="5" dirty="0">
                <a:solidFill>
                  <a:srgbClr val="FF0000"/>
                </a:solidFill>
                <a:latin typeface="Times New Roman"/>
                <a:cs typeface="Times New Roman"/>
              </a:rPr>
              <a:t>independently from the </a:t>
            </a:r>
            <a:r>
              <a:rPr sz="2200" spc="-15" dirty="0">
                <a:solidFill>
                  <a:srgbClr val="FF0000"/>
                </a:solidFill>
                <a:latin typeface="Times New Roman"/>
                <a:cs typeface="Times New Roman"/>
              </a:rPr>
              <a:t>Customer</a:t>
            </a:r>
            <a:r>
              <a:rPr sz="2200" spc="-15" dirty="0">
                <a:latin typeface="Times New Roman"/>
                <a:cs typeface="Times New Roman"/>
              </a:rPr>
              <a:t>, </a:t>
            </a:r>
            <a:r>
              <a:rPr sz="2200" spc="-10" dirty="0">
                <a:latin typeface="Times New Roman"/>
                <a:cs typeface="Times New Roman"/>
              </a:rPr>
              <a:t> </a:t>
            </a:r>
            <a:r>
              <a:rPr sz="2200" dirty="0">
                <a:latin typeface="Times New Roman"/>
                <a:cs typeface="Times New Roman"/>
              </a:rPr>
              <a:t>and access </a:t>
            </a:r>
            <a:r>
              <a:rPr sz="2200" spc="5" dirty="0">
                <a:latin typeface="Times New Roman"/>
                <a:cs typeface="Times New Roman"/>
              </a:rPr>
              <a:t>then the </a:t>
            </a:r>
            <a:r>
              <a:rPr sz="2200" dirty="0">
                <a:latin typeface="Times New Roman"/>
                <a:cs typeface="Times New Roman"/>
              </a:rPr>
              <a:t>customer </a:t>
            </a:r>
            <a:r>
              <a:rPr sz="2200" spc="5" dirty="0">
                <a:latin typeface="Times New Roman"/>
                <a:cs typeface="Times New Roman"/>
              </a:rPr>
              <a:t>using </a:t>
            </a:r>
            <a:r>
              <a:rPr sz="2200" spc="10" dirty="0">
                <a:latin typeface="Times New Roman"/>
                <a:cs typeface="Times New Roman"/>
              </a:rPr>
              <a:t> </a:t>
            </a:r>
            <a:r>
              <a:rPr sz="2200" spc="5" dirty="0">
                <a:latin typeface="Times New Roman"/>
                <a:cs typeface="Times New Roman"/>
              </a:rPr>
              <a:t>the </a:t>
            </a:r>
            <a:r>
              <a:rPr sz="2200" spc="-5" dirty="0">
                <a:latin typeface="Times New Roman"/>
                <a:cs typeface="Times New Roman"/>
              </a:rPr>
              <a:t>CustomerID </a:t>
            </a:r>
            <a:r>
              <a:rPr sz="2200" spc="5" dirty="0">
                <a:latin typeface="Times New Roman"/>
                <a:cs typeface="Times New Roman"/>
              </a:rPr>
              <a:t>reference in the </a:t>
            </a:r>
            <a:r>
              <a:rPr sz="2200" spc="10" dirty="0">
                <a:latin typeface="Times New Roman"/>
                <a:cs typeface="Times New Roman"/>
              </a:rPr>
              <a:t> </a:t>
            </a:r>
            <a:r>
              <a:rPr sz="2200" spc="-15" dirty="0">
                <a:latin typeface="Times New Roman"/>
                <a:cs typeface="Times New Roman"/>
              </a:rPr>
              <a:t>Order, </a:t>
            </a:r>
            <a:r>
              <a:rPr sz="2200" dirty="0">
                <a:latin typeface="Times New Roman"/>
                <a:cs typeface="Times New Roman"/>
              </a:rPr>
              <a:t>whereas with </a:t>
            </a:r>
            <a:r>
              <a:rPr sz="2200" spc="5" dirty="0">
                <a:latin typeface="Times New Roman"/>
                <a:cs typeface="Times New Roman"/>
              </a:rPr>
              <a:t>the </a:t>
            </a:r>
            <a:r>
              <a:rPr sz="2200" spc="-5" dirty="0">
                <a:latin typeface="Times New Roman"/>
                <a:cs typeface="Times New Roman"/>
              </a:rPr>
              <a:t>OrderId </a:t>
            </a:r>
            <a:r>
              <a:rPr sz="2200" spc="5" dirty="0">
                <a:latin typeface="Times New Roman"/>
                <a:cs typeface="Times New Roman"/>
              </a:rPr>
              <a:t>in </a:t>
            </a:r>
            <a:r>
              <a:rPr sz="2200" spc="10" dirty="0">
                <a:latin typeface="Times New Roman"/>
                <a:cs typeface="Times New Roman"/>
              </a:rPr>
              <a:t> </a:t>
            </a:r>
            <a:r>
              <a:rPr sz="2200" spc="5" dirty="0">
                <a:latin typeface="Times New Roman"/>
                <a:cs typeface="Times New Roman"/>
              </a:rPr>
              <a:t>the</a:t>
            </a:r>
            <a:r>
              <a:rPr sz="2200" spc="-25" dirty="0">
                <a:latin typeface="Times New Roman"/>
                <a:cs typeface="Times New Roman"/>
              </a:rPr>
              <a:t> </a:t>
            </a:r>
            <a:r>
              <a:rPr sz="2200" spc="-5" dirty="0">
                <a:latin typeface="Times New Roman"/>
                <a:cs typeface="Times New Roman"/>
              </a:rPr>
              <a:t>Customer</a:t>
            </a:r>
            <a:r>
              <a:rPr sz="2200" spc="10" dirty="0">
                <a:latin typeface="Times New Roman"/>
                <a:cs typeface="Times New Roman"/>
              </a:rPr>
              <a:t> </a:t>
            </a:r>
            <a:r>
              <a:rPr sz="2200" spc="-5" dirty="0">
                <a:latin typeface="Times New Roman"/>
                <a:cs typeface="Times New Roman"/>
              </a:rPr>
              <a:t>we</a:t>
            </a:r>
            <a:r>
              <a:rPr sz="2200" dirty="0">
                <a:latin typeface="Times New Roman"/>
                <a:cs typeface="Times New Roman"/>
              </a:rPr>
              <a:t> can </a:t>
            </a:r>
            <a:r>
              <a:rPr sz="2200" spc="5" dirty="0">
                <a:latin typeface="Times New Roman"/>
                <a:cs typeface="Times New Roman"/>
              </a:rPr>
              <a:t>find</a:t>
            </a:r>
            <a:r>
              <a:rPr sz="2200" spc="-30" dirty="0">
                <a:latin typeface="Times New Roman"/>
                <a:cs typeface="Times New Roman"/>
              </a:rPr>
              <a:t> </a:t>
            </a:r>
            <a:r>
              <a:rPr sz="2200" spc="5" dirty="0">
                <a:latin typeface="Times New Roman"/>
                <a:cs typeface="Times New Roman"/>
              </a:rPr>
              <a:t>all</a:t>
            </a:r>
            <a:r>
              <a:rPr sz="2200" spc="-40" dirty="0">
                <a:latin typeface="Times New Roman"/>
                <a:cs typeface="Times New Roman"/>
              </a:rPr>
              <a:t> </a:t>
            </a:r>
            <a:r>
              <a:rPr sz="2200" dirty="0">
                <a:latin typeface="Times New Roman"/>
                <a:cs typeface="Times New Roman"/>
              </a:rPr>
              <a:t>Orders </a:t>
            </a:r>
            <a:r>
              <a:rPr sz="2200" spc="-535" dirty="0">
                <a:latin typeface="Times New Roman"/>
                <a:cs typeface="Times New Roman"/>
              </a:rPr>
              <a:t> </a:t>
            </a:r>
            <a:r>
              <a:rPr sz="2200" dirty="0">
                <a:latin typeface="Times New Roman"/>
                <a:cs typeface="Times New Roman"/>
              </a:rPr>
              <a:t>for</a:t>
            </a:r>
            <a:r>
              <a:rPr sz="2200" spc="-2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Customer</a:t>
            </a:r>
            <a:endParaRPr sz="2200">
              <a:latin typeface="Times New Roman"/>
              <a:cs typeface="Times New Roman"/>
            </a:endParaRPr>
          </a:p>
          <a:p>
            <a:pPr>
              <a:lnSpc>
                <a:spcPct val="100000"/>
              </a:lnSpc>
              <a:spcBef>
                <a:spcPts val="30"/>
              </a:spcBef>
            </a:pPr>
            <a:endParaRPr sz="1700">
              <a:latin typeface="Times New Roman"/>
              <a:cs typeface="Times New Roman"/>
            </a:endParaRPr>
          </a:p>
          <a:p>
            <a:pPr marL="12700" marR="14604">
              <a:lnSpc>
                <a:spcPct val="90300"/>
              </a:lnSpc>
            </a:pPr>
            <a:r>
              <a:rPr sz="2200" dirty="0">
                <a:latin typeface="Times New Roman"/>
                <a:cs typeface="Times New Roman"/>
              </a:rPr>
              <a:t>Using </a:t>
            </a:r>
            <a:r>
              <a:rPr sz="2200" spc="-5" dirty="0">
                <a:latin typeface="Times New Roman"/>
                <a:cs typeface="Times New Roman"/>
              </a:rPr>
              <a:t>aggregates </a:t>
            </a:r>
            <a:r>
              <a:rPr sz="2200" spc="5" dirty="0">
                <a:latin typeface="Times New Roman"/>
                <a:cs typeface="Times New Roman"/>
              </a:rPr>
              <a:t>this </a:t>
            </a:r>
            <a:r>
              <a:rPr sz="2200" spc="-5" dirty="0">
                <a:latin typeface="Times New Roman"/>
                <a:cs typeface="Times New Roman"/>
              </a:rPr>
              <a:t>way </a:t>
            </a:r>
            <a:r>
              <a:rPr sz="2200" dirty="0">
                <a:latin typeface="Times New Roman"/>
                <a:cs typeface="Times New Roman"/>
              </a:rPr>
              <a:t>allows for </a:t>
            </a:r>
            <a:r>
              <a:rPr sz="2200" spc="-535" dirty="0">
                <a:latin typeface="Times New Roman"/>
                <a:cs typeface="Times New Roman"/>
              </a:rPr>
              <a:t> </a:t>
            </a:r>
            <a:r>
              <a:rPr sz="2200" dirty="0">
                <a:latin typeface="Times New Roman"/>
                <a:cs typeface="Times New Roman"/>
              </a:rPr>
              <a:t>read optimization, but </a:t>
            </a:r>
            <a:r>
              <a:rPr sz="2200" spc="-5" dirty="0">
                <a:latin typeface="Times New Roman"/>
                <a:cs typeface="Times New Roman"/>
              </a:rPr>
              <a:t>we have </a:t>
            </a:r>
            <a:r>
              <a:rPr sz="2200" spc="5" dirty="0">
                <a:latin typeface="Times New Roman"/>
                <a:cs typeface="Times New Roman"/>
              </a:rPr>
              <a:t>to </a:t>
            </a:r>
            <a:r>
              <a:rPr sz="2200" spc="10" dirty="0">
                <a:latin typeface="Times New Roman"/>
                <a:cs typeface="Times New Roman"/>
              </a:rPr>
              <a:t> </a:t>
            </a:r>
            <a:r>
              <a:rPr sz="2200" dirty="0">
                <a:latin typeface="Times New Roman"/>
                <a:cs typeface="Times New Roman"/>
              </a:rPr>
              <a:t>push </a:t>
            </a:r>
            <a:r>
              <a:rPr sz="2200" spc="5" dirty="0">
                <a:latin typeface="Times New Roman"/>
                <a:cs typeface="Times New Roman"/>
              </a:rPr>
              <a:t>the </a:t>
            </a:r>
            <a:r>
              <a:rPr sz="2200" spc="-5" dirty="0">
                <a:latin typeface="Times New Roman"/>
                <a:cs typeface="Times New Roman"/>
              </a:rPr>
              <a:t>OrderId </a:t>
            </a:r>
            <a:r>
              <a:rPr sz="2200" spc="5" dirty="0">
                <a:latin typeface="Times New Roman"/>
                <a:cs typeface="Times New Roman"/>
              </a:rPr>
              <a:t>reference into </a:t>
            </a:r>
            <a:r>
              <a:rPr sz="2200" spc="10" dirty="0">
                <a:latin typeface="Times New Roman"/>
                <a:cs typeface="Times New Roman"/>
              </a:rPr>
              <a:t> </a:t>
            </a:r>
            <a:r>
              <a:rPr sz="2200" spc="-5" dirty="0">
                <a:latin typeface="Times New Roman"/>
                <a:cs typeface="Times New Roman"/>
              </a:rPr>
              <a:t>Customer</a:t>
            </a:r>
            <a:r>
              <a:rPr sz="2200" spc="5" dirty="0">
                <a:latin typeface="Times New Roman"/>
                <a:cs typeface="Times New Roman"/>
              </a:rPr>
              <a:t> </a:t>
            </a:r>
            <a:r>
              <a:rPr sz="2200" dirty="0">
                <a:latin typeface="Times New Roman"/>
                <a:cs typeface="Times New Roman"/>
              </a:rPr>
              <a:t>for</a:t>
            </a:r>
            <a:r>
              <a:rPr sz="2200" spc="-15" dirty="0">
                <a:latin typeface="Times New Roman"/>
                <a:cs typeface="Times New Roman"/>
              </a:rPr>
              <a:t> </a:t>
            </a:r>
            <a:r>
              <a:rPr sz="2200" spc="-5" dirty="0">
                <a:latin typeface="Times New Roman"/>
                <a:cs typeface="Times New Roman"/>
              </a:rPr>
              <a:t>every</a:t>
            </a:r>
            <a:r>
              <a:rPr sz="2200" dirty="0">
                <a:latin typeface="Times New Roman"/>
                <a:cs typeface="Times New Roman"/>
              </a:rPr>
              <a:t> new</a:t>
            </a:r>
            <a:r>
              <a:rPr sz="2200" spc="-10" dirty="0">
                <a:latin typeface="Times New Roman"/>
                <a:cs typeface="Times New Roman"/>
              </a:rPr>
              <a:t> </a:t>
            </a:r>
            <a:r>
              <a:rPr sz="2200" dirty="0">
                <a:latin typeface="Times New Roman"/>
                <a:cs typeface="Times New Roman"/>
              </a:rPr>
              <a:t>Order</a:t>
            </a:r>
            <a:endParaRPr sz="2200">
              <a:latin typeface="Times New Roman"/>
              <a:cs typeface="Times New Roman"/>
            </a:endParaRPr>
          </a:p>
        </p:txBody>
      </p:sp>
      <p:pic>
        <p:nvPicPr>
          <p:cNvPr id="5" name="object 5"/>
          <p:cNvPicPr/>
          <p:nvPr/>
        </p:nvPicPr>
        <p:blipFill>
          <a:blip r:embed="rId2" cstate="print"/>
          <a:stretch>
            <a:fillRect/>
          </a:stretch>
        </p:blipFill>
        <p:spPr>
          <a:xfrm>
            <a:off x="5103753" y="1551432"/>
            <a:ext cx="4532376" cy="5839967"/>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59</a:t>
            </a:fld>
            <a:endParaRPr spc="1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5167" y="474980"/>
            <a:ext cx="4954905" cy="629285"/>
          </a:xfrm>
          <a:prstGeom prst="rect">
            <a:avLst/>
          </a:prstGeom>
        </p:spPr>
        <p:txBody>
          <a:bodyPr vert="horz" wrap="square" lIns="0" tIns="13970" rIns="0" bIns="0" rtlCol="0">
            <a:spAutoFit/>
          </a:bodyPr>
          <a:lstStyle/>
          <a:p>
            <a:pPr marL="12700">
              <a:lnSpc>
                <a:spcPct val="100000"/>
              </a:lnSpc>
              <a:spcBef>
                <a:spcPts val="110"/>
              </a:spcBef>
            </a:pPr>
            <a:r>
              <a:rPr sz="3950" spc="5" dirty="0"/>
              <a:t>Aggregate</a:t>
            </a:r>
            <a:r>
              <a:rPr sz="3950" spc="10" dirty="0"/>
              <a:t> </a:t>
            </a:r>
            <a:r>
              <a:rPr sz="3950" spc="5" dirty="0"/>
              <a:t>data</a:t>
            </a:r>
            <a:r>
              <a:rPr sz="3950" spc="-20" dirty="0"/>
              <a:t> </a:t>
            </a:r>
            <a:r>
              <a:rPr sz="3950" dirty="0"/>
              <a:t>models</a:t>
            </a:r>
            <a:endParaRPr sz="3950"/>
          </a:p>
        </p:txBody>
      </p:sp>
      <p:sp>
        <p:nvSpPr>
          <p:cNvPr id="3" name="object 3"/>
          <p:cNvSpPr txBox="1"/>
          <p:nvPr/>
        </p:nvSpPr>
        <p:spPr>
          <a:xfrm>
            <a:off x="1655966" y="6817873"/>
            <a:ext cx="7152640" cy="497840"/>
          </a:xfrm>
          <a:prstGeom prst="rect">
            <a:avLst/>
          </a:prstGeom>
        </p:spPr>
        <p:txBody>
          <a:bodyPr vert="horz" wrap="square" lIns="0" tIns="12065" rIns="0" bIns="0" rtlCol="0">
            <a:spAutoFit/>
          </a:bodyPr>
          <a:lstStyle/>
          <a:p>
            <a:pPr marL="12700">
              <a:lnSpc>
                <a:spcPct val="100000"/>
              </a:lnSpc>
              <a:spcBef>
                <a:spcPts val="95"/>
              </a:spcBef>
            </a:pPr>
            <a:r>
              <a:rPr sz="3100" spc="-10" dirty="0">
                <a:latin typeface="Times New Roman"/>
                <a:cs typeface="Times New Roman"/>
              </a:rPr>
              <a:t>An</a:t>
            </a:r>
            <a:r>
              <a:rPr sz="3100" dirty="0">
                <a:latin typeface="Times New Roman"/>
                <a:cs typeface="Times New Roman"/>
              </a:rPr>
              <a:t> order,</a:t>
            </a:r>
            <a:r>
              <a:rPr sz="3100" spc="-40" dirty="0">
                <a:latin typeface="Times New Roman"/>
                <a:cs typeface="Times New Roman"/>
              </a:rPr>
              <a:t> </a:t>
            </a:r>
            <a:r>
              <a:rPr sz="3100" spc="-5" dirty="0">
                <a:latin typeface="Times New Roman"/>
                <a:cs typeface="Times New Roman"/>
              </a:rPr>
              <a:t>which</a:t>
            </a:r>
            <a:r>
              <a:rPr sz="3100" spc="-45" dirty="0">
                <a:latin typeface="Times New Roman"/>
                <a:cs typeface="Times New Roman"/>
              </a:rPr>
              <a:t> </a:t>
            </a:r>
            <a:r>
              <a:rPr sz="3100" dirty="0">
                <a:latin typeface="Times New Roman"/>
                <a:cs typeface="Times New Roman"/>
              </a:rPr>
              <a:t>looks</a:t>
            </a:r>
            <a:r>
              <a:rPr sz="3100" spc="-65" dirty="0">
                <a:latin typeface="Times New Roman"/>
                <a:cs typeface="Times New Roman"/>
              </a:rPr>
              <a:t> </a:t>
            </a:r>
            <a:r>
              <a:rPr sz="3100" dirty="0">
                <a:latin typeface="Times New Roman"/>
                <a:cs typeface="Times New Roman"/>
              </a:rPr>
              <a:t>like</a:t>
            </a:r>
            <a:r>
              <a:rPr sz="3100" spc="-40" dirty="0">
                <a:latin typeface="Times New Roman"/>
                <a:cs typeface="Times New Roman"/>
              </a:rPr>
              <a:t> </a:t>
            </a:r>
            <a:r>
              <a:rPr sz="3100" spc="-5" dirty="0">
                <a:latin typeface="Times New Roman"/>
                <a:cs typeface="Times New Roman"/>
              </a:rPr>
              <a:t>a</a:t>
            </a:r>
            <a:r>
              <a:rPr sz="3100" spc="-15" dirty="0">
                <a:latin typeface="Times New Roman"/>
                <a:cs typeface="Times New Roman"/>
              </a:rPr>
              <a:t> </a:t>
            </a:r>
            <a:r>
              <a:rPr sz="3100" dirty="0">
                <a:latin typeface="Times New Roman"/>
                <a:cs typeface="Times New Roman"/>
              </a:rPr>
              <a:t>single</a:t>
            </a:r>
            <a:r>
              <a:rPr sz="3100" spc="-65" dirty="0">
                <a:latin typeface="Times New Roman"/>
                <a:cs typeface="Times New Roman"/>
              </a:rPr>
              <a:t> </a:t>
            </a:r>
            <a:r>
              <a:rPr sz="3100" spc="-5" dirty="0">
                <a:latin typeface="Times New Roman"/>
                <a:cs typeface="Times New Roman"/>
              </a:rPr>
              <a:t>aggregate</a:t>
            </a:r>
            <a:endParaRPr sz="3100">
              <a:latin typeface="Times New Roman"/>
              <a:cs typeface="Times New Roman"/>
            </a:endParaRPr>
          </a:p>
        </p:txBody>
      </p:sp>
      <p:sp>
        <p:nvSpPr>
          <p:cNvPr id="4" name="object 4"/>
          <p:cNvSpPr txBox="1"/>
          <p:nvPr/>
        </p:nvSpPr>
        <p:spPr>
          <a:xfrm>
            <a:off x="9422277" y="6918457"/>
            <a:ext cx="123189" cy="259715"/>
          </a:xfrm>
          <a:prstGeom prst="rect">
            <a:avLst/>
          </a:prstGeom>
        </p:spPr>
        <p:txBody>
          <a:bodyPr vert="horz" wrap="square" lIns="0" tIns="17145" rIns="0" bIns="0" rtlCol="0">
            <a:spAutoFit/>
          </a:bodyPr>
          <a:lstStyle/>
          <a:p>
            <a:pPr marL="12700">
              <a:lnSpc>
                <a:spcPct val="100000"/>
              </a:lnSpc>
              <a:spcBef>
                <a:spcPts val="135"/>
              </a:spcBef>
            </a:pPr>
            <a:r>
              <a:rPr sz="1500" spc="15" dirty="0">
                <a:latin typeface="Times New Roman"/>
                <a:cs typeface="Times New Roman"/>
              </a:rPr>
              <a:t>8</a:t>
            </a:r>
            <a:endParaRPr sz="1500">
              <a:latin typeface="Times New Roman"/>
              <a:cs typeface="Times New Roman"/>
            </a:endParaRPr>
          </a:p>
        </p:txBody>
      </p:sp>
      <p:sp>
        <p:nvSpPr>
          <p:cNvPr id="5" name="object 5"/>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976765" y="1551432"/>
            <a:ext cx="8897111" cy="52578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7752" y="554228"/>
            <a:ext cx="3233420" cy="629285"/>
          </a:xfrm>
          <a:prstGeom prst="rect">
            <a:avLst/>
          </a:prstGeom>
        </p:spPr>
        <p:txBody>
          <a:bodyPr vert="horz" wrap="square" lIns="0" tIns="13970" rIns="0" bIns="0" rtlCol="0">
            <a:spAutoFit/>
          </a:bodyPr>
          <a:lstStyle/>
          <a:p>
            <a:pPr marL="12700">
              <a:lnSpc>
                <a:spcPct val="100000"/>
              </a:lnSpc>
              <a:spcBef>
                <a:spcPts val="110"/>
              </a:spcBef>
            </a:pPr>
            <a:r>
              <a:rPr sz="3950" spc="5" dirty="0"/>
              <a:t>Data</a:t>
            </a:r>
            <a:r>
              <a:rPr sz="3950" spc="-40" dirty="0"/>
              <a:t> </a:t>
            </a:r>
            <a:r>
              <a:rPr sz="3950" spc="5" dirty="0"/>
              <a:t>Modeling</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677553" y="2349501"/>
            <a:ext cx="2442210" cy="4297045"/>
          </a:xfrm>
          <a:prstGeom prst="rect">
            <a:avLst/>
          </a:prstGeom>
        </p:spPr>
        <p:txBody>
          <a:bodyPr vert="horz" wrap="square" lIns="0" tIns="46355" rIns="0" bIns="0" rtlCol="0">
            <a:spAutoFit/>
          </a:bodyPr>
          <a:lstStyle/>
          <a:p>
            <a:pPr marL="12700" marR="5080">
              <a:lnSpc>
                <a:spcPct val="90300"/>
              </a:lnSpc>
              <a:spcBef>
                <a:spcPts val="365"/>
              </a:spcBef>
            </a:pPr>
            <a:r>
              <a:rPr sz="2200" spc="-20" dirty="0">
                <a:latin typeface="Times New Roman"/>
                <a:cs typeface="Times New Roman"/>
              </a:rPr>
              <a:t>In</a:t>
            </a:r>
            <a:r>
              <a:rPr sz="2200" spc="10" dirty="0">
                <a:latin typeface="Times New Roman"/>
                <a:cs typeface="Times New Roman"/>
              </a:rPr>
              <a:t> </a:t>
            </a:r>
            <a:r>
              <a:rPr sz="2200" spc="-5" dirty="0">
                <a:latin typeface="Times New Roman"/>
                <a:cs typeface="Times New Roman"/>
              </a:rPr>
              <a:t>document</a:t>
            </a:r>
            <a:r>
              <a:rPr sz="2200" spc="5" dirty="0">
                <a:latin typeface="Times New Roman"/>
                <a:cs typeface="Times New Roman"/>
              </a:rPr>
              <a:t> stores, </a:t>
            </a:r>
            <a:r>
              <a:rPr sz="2200" spc="10" dirty="0">
                <a:latin typeface="Times New Roman"/>
                <a:cs typeface="Times New Roman"/>
              </a:rPr>
              <a:t> </a:t>
            </a:r>
            <a:r>
              <a:rPr sz="2200" spc="5" dirty="0">
                <a:latin typeface="Times New Roman"/>
                <a:cs typeface="Times New Roman"/>
              </a:rPr>
              <a:t>since </a:t>
            </a:r>
            <a:r>
              <a:rPr sz="2200" spc="-5" dirty="0">
                <a:latin typeface="Times New Roman"/>
                <a:cs typeface="Times New Roman"/>
              </a:rPr>
              <a:t>we </a:t>
            </a:r>
            <a:r>
              <a:rPr sz="2200" dirty="0">
                <a:latin typeface="Times New Roman"/>
                <a:cs typeface="Times New Roman"/>
              </a:rPr>
              <a:t>can query </a:t>
            </a:r>
            <a:r>
              <a:rPr sz="2200" spc="5" dirty="0">
                <a:latin typeface="Times New Roman"/>
                <a:cs typeface="Times New Roman"/>
              </a:rPr>
              <a:t> inside</a:t>
            </a:r>
            <a:r>
              <a:rPr sz="2200" spc="-80" dirty="0">
                <a:latin typeface="Times New Roman"/>
                <a:cs typeface="Times New Roman"/>
              </a:rPr>
              <a:t> </a:t>
            </a:r>
            <a:r>
              <a:rPr sz="2200" dirty="0">
                <a:latin typeface="Times New Roman"/>
                <a:cs typeface="Times New Roman"/>
              </a:rPr>
              <a:t>documents,</a:t>
            </a:r>
            <a:r>
              <a:rPr sz="2200" spc="-35" dirty="0">
                <a:latin typeface="Times New Roman"/>
                <a:cs typeface="Times New Roman"/>
              </a:rPr>
              <a:t> </a:t>
            </a:r>
            <a:r>
              <a:rPr sz="2200" spc="-5" dirty="0">
                <a:latin typeface="Times New Roman"/>
                <a:cs typeface="Times New Roman"/>
              </a:rPr>
              <a:t>we </a:t>
            </a:r>
            <a:r>
              <a:rPr sz="2200" spc="-535" dirty="0">
                <a:latin typeface="Times New Roman"/>
                <a:cs typeface="Times New Roman"/>
              </a:rPr>
              <a:t> </a:t>
            </a:r>
            <a:r>
              <a:rPr sz="2200" dirty="0">
                <a:latin typeface="Times New Roman"/>
                <a:cs typeface="Times New Roman"/>
              </a:rPr>
              <a:t>can </a:t>
            </a:r>
            <a:r>
              <a:rPr sz="2200" spc="5" dirty="0">
                <a:solidFill>
                  <a:srgbClr val="3265FF"/>
                </a:solidFill>
                <a:latin typeface="Times New Roman"/>
                <a:cs typeface="Times New Roman"/>
              </a:rPr>
              <a:t>find all </a:t>
            </a:r>
            <a:r>
              <a:rPr sz="2200" dirty="0">
                <a:solidFill>
                  <a:srgbClr val="3265FF"/>
                </a:solidFill>
                <a:latin typeface="Times New Roman"/>
                <a:cs typeface="Times New Roman"/>
              </a:rPr>
              <a:t>Orders </a:t>
            </a:r>
            <a:r>
              <a:rPr sz="2200" spc="5" dirty="0">
                <a:solidFill>
                  <a:srgbClr val="3265FF"/>
                </a:solidFill>
                <a:latin typeface="Times New Roman"/>
                <a:cs typeface="Times New Roman"/>
              </a:rPr>
              <a:t> </a:t>
            </a:r>
            <a:r>
              <a:rPr sz="2200" dirty="0">
                <a:solidFill>
                  <a:srgbClr val="3265FF"/>
                </a:solidFill>
                <a:latin typeface="Times New Roman"/>
                <a:cs typeface="Times New Roman"/>
              </a:rPr>
              <a:t>for</a:t>
            </a:r>
            <a:r>
              <a:rPr sz="2200" spc="15" dirty="0">
                <a:solidFill>
                  <a:srgbClr val="3265FF"/>
                </a:solidFill>
                <a:latin typeface="Times New Roman"/>
                <a:cs typeface="Times New Roman"/>
              </a:rPr>
              <a:t> </a:t>
            </a:r>
            <a:r>
              <a:rPr sz="2200" spc="5" dirty="0">
                <a:solidFill>
                  <a:srgbClr val="3265FF"/>
                </a:solidFill>
                <a:latin typeface="Times New Roman"/>
                <a:cs typeface="Times New Roman"/>
              </a:rPr>
              <a:t>the</a:t>
            </a:r>
            <a:r>
              <a:rPr sz="2200" spc="10" dirty="0">
                <a:solidFill>
                  <a:srgbClr val="3265FF"/>
                </a:solidFill>
                <a:latin typeface="Times New Roman"/>
                <a:cs typeface="Times New Roman"/>
              </a:rPr>
              <a:t> </a:t>
            </a:r>
            <a:r>
              <a:rPr sz="2200" spc="-5" dirty="0">
                <a:solidFill>
                  <a:srgbClr val="3265FF"/>
                </a:solidFill>
                <a:latin typeface="Times New Roman"/>
                <a:cs typeface="Times New Roman"/>
              </a:rPr>
              <a:t>Customer </a:t>
            </a:r>
            <a:r>
              <a:rPr sz="2200" dirty="0">
                <a:solidFill>
                  <a:srgbClr val="3265FF"/>
                </a:solidFill>
                <a:latin typeface="Times New Roman"/>
                <a:cs typeface="Times New Roman"/>
              </a:rPr>
              <a:t> </a:t>
            </a:r>
            <a:r>
              <a:rPr sz="2200" spc="-5" dirty="0">
                <a:solidFill>
                  <a:srgbClr val="3265FF"/>
                </a:solidFill>
                <a:latin typeface="Times New Roman"/>
                <a:cs typeface="Times New Roman"/>
              </a:rPr>
              <a:t>even</a:t>
            </a:r>
            <a:r>
              <a:rPr sz="2200" spc="15" dirty="0">
                <a:solidFill>
                  <a:srgbClr val="3265FF"/>
                </a:solidFill>
                <a:latin typeface="Times New Roman"/>
                <a:cs typeface="Times New Roman"/>
              </a:rPr>
              <a:t> </a:t>
            </a:r>
            <a:r>
              <a:rPr sz="2200" spc="-5" dirty="0">
                <a:solidFill>
                  <a:srgbClr val="3265FF"/>
                </a:solidFill>
                <a:latin typeface="Times New Roman"/>
                <a:cs typeface="Times New Roman"/>
              </a:rPr>
              <a:t>removing </a:t>
            </a:r>
            <a:r>
              <a:rPr sz="2200" dirty="0">
                <a:solidFill>
                  <a:srgbClr val="3265FF"/>
                </a:solidFill>
                <a:latin typeface="Times New Roman"/>
                <a:cs typeface="Times New Roman"/>
              </a:rPr>
              <a:t> references </a:t>
            </a:r>
            <a:r>
              <a:rPr sz="2200" spc="5" dirty="0">
                <a:solidFill>
                  <a:srgbClr val="3265FF"/>
                </a:solidFill>
                <a:latin typeface="Times New Roman"/>
                <a:cs typeface="Times New Roman"/>
              </a:rPr>
              <a:t>to </a:t>
            </a:r>
            <a:r>
              <a:rPr sz="2200" dirty="0">
                <a:solidFill>
                  <a:srgbClr val="3265FF"/>
                </a:solidFill>
                <a:latin typeface="Times New Roman"/>
                <a:cs typeface="Times New Roman"/>
              </a:rPr>
              <a:t>Orders </a:t>
            </a:r>
            <a:r>
              <a:rPr sz="2200" spc="5" dirty="0">
                <a:solidFill>
                  <a:srgbClr val="3265FF"/>
                </a:solidFill>
                <a:latin typeface="Times New Roman"/>
                <a:cs typeface="Times New Roman"/>
              </a:rPr>
              <a:t> from the </a:t>
            </a:r>
            <a:r>
              <a:rPr sz="2200" spc="-5" dirty="0">
                <a:solidFill>
                  <a:srgbClr val="3265FF"/>
                </a:solidFill>
                <a:latin typeface="Times New Roman"/>
                <a:cs typeface="Times New Roman"/>
              </a:rPr>
              <a:t>Customer </a:t>
            </a:r>
            <a:r>
              <a:rPr sz="2200" dirty="0">
                <a:solidFill>
                  <a:srgbClr val="3265FF"/>
                </a:solidFill>
                <a:latin typeface="Times New Roman"/>
                <a:cs typeface="Times New Roman"/>
              </a:rPr>
              <a:t> </a:t>
            </a:r>
            <a:r>
              <a:rPr sz="2200" spc="5" dirty="0">
                <a:solidFill>
                  <a:srgbClr val="3265FF"/>
                </a:solidFill>
                <a:latin typeface="Times New Roman"/>
                <a:cs typeface="Times New Roman"/>
              </a:rPr>
              <a:t>object</a:t>
            </a:r>
            <a:r>
              <a:rPr sz="2200" spc="5" dirty="0">
                <a:latin typeface="Times New Roman"/>
                <a:cs typeface="Times New Roman"/>
              </a:rPr>
              <a:t>. This </a:t>
            </a:r>
            <a:r>
              <a:rPr sz="2200" spc="-5" dirty="0">
                <a:latin typeface="Times New Roman"/>
                <a:cs typeface="Times New Roman"/>
              </a:rPr>
              <a:t>change </a:t>
            </a:r>
            <a:r>
              <a:rPr sz="2200" dirty="0">
                <a:latin typeface="Times New Roman"/>
                <a:cs typeface="Times New Roman"/>
              </a:rPr>
              <a:t> allows us </a:t>
            </a:r>
            <a:r>
              <a:rPr sz="2200" spc="5" dirty="0">
                <a:latin typeface="Times New Roman"/>
                <a:cs typeface="Times New Roman"/>
              </a:rPr>
              <a:t>to </a:t>
            </a:r>
            <a:r>
              <a:rPr sz="2200" dirty="0">
                <a:latin typeface="Times New Roman"/>
                <a:cs typeface="Times New Roman"/>
              </a:rPr>
              <a:t>not </a:t>
            </a:r>
            <a:r>
              <a:rPr sz="2200" spc="5" dirty="0">
                <a:latin typeface="Times New Roman"/>
                <a:cs typeface="Times New Roman"/>
              </a:rPr>
              <a:t> update the </a:t>
            </a:r>
            <a:r>
              <a:rPr sz="2200" spc="-5" dirty="0">
                <a:latin typeface="Times New Roman"/>
                <a:cs typeface="Times New Roman"/>
              </a:rPr>
              <a:t>Customer </a:t>
            </a:r>
            <a:r>
              <a:rPr sz="2200" dirty="0">
                <a:latin typeface="Times New Roman"/>
                <a:cs typeface="Times New Roman"/>
              </a:rPr>
              <a:t> </a:t>
            </a:r>
            <a:r>
              <a:rPr sz="2200" spc="5" dirty="0">
                <a:latin typeface="Times New Roman"/>
                <a:cs typeface="Times New Roman"/>
              </a:rPr>
              <a:t>object </a:t>
            </a:r>
            <a:r>
              <a:rPr sz="2200" dirty="0">
                <a:latin typeface="Times New Roman"/>
                <a:cs typeface="Times New Roman"/>
              </a:rPr>
              <a:t>when </a:t>
            </a:r>
            <a:r>
              <a:rPr sz="2200" spc="5" dirty="0">
                <a:latin typeface="Times New Roman"/>
                <a:cs typeface="Times New Roman"/>
              </a:rPr>
              <a:t>orders </a:t>
            </a:r>
            <a:r>
              <a:rPr sz="2200" spc="10" dirty="0">
                <a:latin typeface="Times New Roman"/>
                <a:cs typeface="Times New Roman"/>
              </a:rPr>
              <a:t> </a:t>
            </a:r>
            <a:r>
              <a:rPr sz="2200" spc="5" dirty="0">
                <a:latin typeface="Times New Roman"/>
                <a:cs typeface="Times New Roman"/>
              </a:rPr>
              <a:t>are placed </a:t>
            </a:r>
            <a:r>
              <a:rPr sz="2200" dirty="0">
                <a:latin typeface="Times New Roman"/>
                <a:cs typeface="Times New Roman"/>
              </a:rPr>
              <a:t>by </a:t>
            </a:r>
            <a:r>
              <a:rPr sz="2200" spc="5" dirty="0">
                <a:latin typeface="Times New Roman"/>
                <a:cs typeface="Times New Roman"/>
              </a:rPr>
              <a:t>the </a:t>
            </a:r>
            <a:r>
              <a:rPr sz="2200" spc="10" dirty="0">
                <a:latin typeface="Times New Roman"/>
                <a:cs typeface="Times New Roman"/>
              </a:rPr>
              <a:t> </a:t>
            </a:r>
            <a:r>
              <a:rPr sz="2200" spc="-5" dirty="0">
                <a:latin typeface="Times New Roman"/>
                <a:cs typeface="Times New Roman"/>
              </a:rPr>
              <a:t>Customer</a:t>
            </a:r>
            <a:endParaRPr sz="2200">
              <a:latin typeface="Times New Roman"/>
              <a:cs typeface="Times New Roman"/>
            </a:endParaRPr>
          </a:p>
        </p:txBody>
      </p:sp>
      <p:pic>
        <p:nvPicPr>
          <p:cNvPr id="5" name="object 5"/>
          <p:cNvPicPr/>
          <p:nvPr/>
        </p:nvPicPr>
        <p:blipFill>
          <a:blip r:embed="rId2" cstate="print"/>
          <a:stretch>
            <a:fillRect/>
          </a:stretch>
        </p:blipFill>
        <p:spPr>
          <a:xfrm>
            <a:off x="3357250" y="1673352"/>
            <a:ext cx="6644640" cy="5882639"/>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60</a:t>
            </a:fld>
            <a:endParaRPr spc="1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7752" y="554228"/>
            <a:ext cx="3233420" cy="629285"/>
          </a:xfrm>
          <a:prstGeom prst="rect">
            <a:avLst/>
          </a:prstGeom>
        </p:spPr>
        <p:txBody>
          <a:bodyPr vert="horz" wrap="square" lIns="0" tIns="13970" rIns="0" bIns="0" rtlCol="0">
            <a:spAutoFit/>
          </a:bodyPr>
          <a:lstStyle/>
          <a:p>
            <a:pPr marL="12700">
              <a:lnSpc>
                <a:spcPct val="100000"/>
              </a:lnSpc>
              <a:spcBef>
                <a:spcPts val="110"/>
              </a:spcBef>
            </a:pPr>
            <a:r>
              <a:rPr sz="3950" spc="5" dirty="0"/>
              <a:t>Data</a:t>
            </a:r>
            <a:r>
              <a:rPr sz="3950" spc="-40" dirty="0"/>
              <a:t> </a:t>
            </a:r>
            <a:r>
              <a:rPr sz="3950" spc="5" dirty="0"/>
              <a:t>Modeling</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756801" y="1553973"/>
            <a:ext cx="8767445" cy="2614930"/>
          </a:xfrm>
          <a:prstGeom prst="rect">
            <a:avLst/>
          </a:prstGeom>
        </p:spPr>
        <p:txBody>
          <a:bodyPr vert="horz" wrap="square" lIns="0" tIns="51435" rIns="0" bIns="0" rtlCol="0">
            <a:spAutoFit/>
          </a:bodyPr>
          <a:lstStyle/>
          <a:p>
            <a:pPr marL="390525" marR="26670" indent="-378460">
              <a:lnSpc>
                <a:spcPts val="2380"/>
              </a:lnSpc>
              <a:spcBef>
                <a:spcPts val="405"/>
              </a:spcBef>
              <a:buFont typeface="Arial MT"/>
              <a:buChar char="•"/>
              <a:tabLst>
                <a:tab pos="390525" algn="l"/>
                <a:tab pos="391160" algn="l"/>
              </a:tabLst>
            </a:pPr>
            <a:r>
              <a:rPr sz="2200" spc="-5" dirty="0">
                <a:latin typeface="Times New Roman"/>
                <a:cs typeface="Times New Roman"/>
              </a:rPr>
              <a:t>Aggregates </a:t>
            </a:r>
            <a:r>
              <a:rPr sz="2200" dirty="0">
                <a:latin typeface="Times New Roman"/>
                <a:cs typeface="Times New Roman"/>
              </a:rPr>
              <a:t>can </a:t>
            </a:r>
            <a:r>
              <a:rPr sz="2200" spc="5" dirty="0">
                <a:latin typeface="Times New Roman"/>
                <a:cs typeface="Times New Roman"/>
              </a:rPr>
              <a:t>also </a:t>
            </a:r>
            <a:r>
              <a:rPr sz="2200" dirty="0">
                <a:latin typeface="Times New Roman"/>
                <a:cs typeface="Times New Roman"/>
              </a:rPr>
              <a:t>be used </a:t>
            </a:r>
            <a:r>
              <a:rPr sz="2200" spc="5" dirty="0">
                <a:latin typeface="Times New Roman"/>
                <a:cs typeface="Times New Roman"/>
              </a:rPr>
              <a:t>to obtain </a:t>
            </a:r>
            <a:r>
              <a:rPr sz="2200" dirty="0">
                <a:solidFill>
                  <a:srgbClr val="FF0000"/>
                </a:solidFill>
                <a:latin typeface="Times New Roman"/>
                <a:cs typeface="Times New Roman"/>
              </a:rPr>
              <a:t>analytics</a:t>
            </a:r>
            <a:r>
              <a:rPr sz="2200" dirty="0">
                <a:latin typeface="Times New Roman"/>
                <a:cs typeface="Times New Roman"/>
              </a:rPr>
              <a:t>; for example, an </a:t>
            </a:r>
            <a:r>
              <a:rPr sz="2200" spc="-5" dirty="0">
                <a:latin typeface="Times New Roman"/>
                <a:cs typeface="Times New Roman"/>
              </a:rPr>
              <a:t>aggregate </a:t>
            </a:r>
            <a:r>
              <a:rPr sz="2200" spc="-535" dirty="0">
                <a:latin typeface="Times New Roman"/>
                <a:cs typeface="Times New Roman"/>
              </a:rPr>
              <a:t> </a:t>
            </a:r>
            <a:r>
              <a:rPr sz="2200" spc="5" dirty="0">
                <a:latin typeface="Times New Roman"/>
                <a:cs typeface="Times New Roman"/>
              </a:rPr>
              <a:t>update </a:t>
            </a:r>
            <a:r>
              <a:rPr sz="2200" spc="-10" dirty="0">
                <a:latin typeface="Times New Roman"/>
                <a:cs typeface="Times New Roman"/>
              </a:rPr>
              <a:t>may </a:t>
            </a:r>
            <a:r>
              <a:rPr sz="2200" spc="5" dirty="0">
                <a:latin typeface="Times New Roman"/>
                <a:cs typeface="Times New Roman"/>
              </a:rPr>
              <a:t>fill in </a:t>
            </a:r>
            <a:r>
              <a:rPr sz="2200" dirty="0">
                <a:latin typeface="Times New Roman"/>
                <a:cs typeface="Times New Roman"/>
              </a:rPr>
              <a:t>information on </a:t>
            </a:r>
            <a:r>
              <a:rPr sz="2200" dirty="0">
                <a:solidFill>
                  <a:srgbClr val="3265FF"/>
                </a:solidFill>
                <a:latin typeface="Times New Roman"/>
                <a:cs typeface="Times New Roman"/>
              </a:rPr>
              <a:t>which Orders </a:t>
            </a:r>
            <a:r>
              <a:rPr sz="2200" spc="-5" dirty="0">
                <a:solidFill>
                  <a:srgbClr val="3265FF"/>
                </a:solidFill>
                <a:latin typeface="Times New Roman"/>
                <a:cs typeface="Times New Roman"/>
              </a:rPr>
              <a:t>have </a:t>
            </a:r>
            <a:r>
              <a:rPr sz="2200" dirty="0">
                <a:solidFill>
                  <a:srgbClr val="3265FF"/>
                </a:solidFill>
                <a:latin typeface="Times New Roman"/>
                <a:cs typeface="Times New Roman"/>
              </a:rPr>
              <a:t>a </a:t>
            </a:r>
            <a:r>
              <a:rPr sz="2200" spc="-5" dirty="0">
                <a:solidFill>
                  <a:srgbClr val="3265FF"/>
                </a:solidFill>
                <a:latin typeface="Times New Roman"/>
                <a:cs typeface="Times New Roman"/>
              </a:rPr>
              <a:t>given </a:t>
            </a:r>
            <a:r>
              <a:rPr sz="2200" dirty="0">
                <a:solidFill>
                  <a:srgbClr val="3265FF"/>
                </a:solidFill>
                <a:latin typeface="Times New Roman"/>
                <a:cs typeface="Times New Roman"/>
              </a:rPr>
              <a:t>Product </a:t>
            </a:r>
            <a:r>
              <a:rPr sz="2200" spc="5" dirty="0">
                <a:solidFill>
                  <a:srgbClr val="3265FF"/>
                </a:solidFill>
                <a:latin typeface="Times New Roman"/>
                <a:cs typeface="Times New Roman"/>
              </a:rPr>
              <a:t>in </a:t>
            </a:r>
            <a:r>
              <a:rPr sz="2200" spc="10" dirty="0">
                <a:solidFill>
                  <a:srgbClr val="3265FF"/>
                </a:solidFill>
                <a:latin typeface="Times New Roman"/>
                <a:cs typeface="Times New Roman"/>
              </a:rPr>
              <a:t> </a:t>
            </a:r>
            <a:r>
              <a:rPr sz="2200" spc="-5" dirty="0">
                <a:solidFill>
                  <a:srgbClr val="3265FF"/>
                </a:solidFill>
                <a:latin typeface="Times New Roman"/>
                <a:cs typeface="Times New Roman"/>
              </a:rPr>
              <a:t>them</a:t>
            </a:r>
            <a:r>
              <a:rPr sz="2200" spc="-5" dirty="0">
                <a:latin typeface="Times New Roman"/>
                <a:cs typeface="Times New Roman"/>
              </a:rPr>
              <a:t>.</a:t>
            </a:r>
            <a:endParaRPr sz="2200">
              <a:latin typeface="Times New Roman"/>
              <a:cs typeface="Times New Roman"/>
            </a:endParaRPr>
          </a:p>
          <a:p>
            <a:pPr marL="390525" marR="5080" indent="-378460">
              <a:lnSpc>
                <a:spcPct val="90300"/>
              </a:lnSpc>
              <a:spcBef>
                <a:spcPts val="500"/>
              </a:spcBef>
              <a:buFont typeface="Arial MT"/>
              <a:buChar char="•"/>
              <a:tabLst>
                <a:tab pos="390525" algn="l"/>
                <a:tab pos="391160" algn="l"/>
              </a:tabLst>
            </a:pPr>
            <a:r>
              <a:rPr sz="2200" spc="5" dirty="0">
                <a:latin typeface="Times New Roman"/>
                <a:cs typeface="Times New Roman"/>
              </a:rPr>
              <a:t>This </a:t>
            </a:r>
            <a:r>
              <a:rPr sz="2200" dirty="0">
                <a:latin typeface="Times New Roman"/>
                <a:cs typeface="Times New Roman"/>
              </a:rPr>
              <a:t>denormalization of </a:t>
            </a:r>
            <a:r>
              <a:rPr sz="2200" spc="5" dirty="0">
                <a:latin typeface="Times New Roman"/>
                <a:cs typeface="Times New Roman"/>
              </a:rPr>
              <a:t>the data </a:t>
            </a:r>
            <a:r>
              <a:rPr sz="2200" dirty="0">
                <a:latin typeface="Times New Roman"/>
                <a:cs typeface="Times New Roman"/>
              </a:rPr>
              <a:t>allows for </a:t>
            </a:r>
            <a:r>
              <a:rPr sz="2200" spc="5" dirty="0">
                <a:latin typeface="Times New Roman"/>
                <a:cs typeface="Times New Roman"/>
              </a:rPr>
              <a:t>fast </a:t>
            </a:r>
            <a:r>
              <a:rPr sz="2200" dirty="0">
                <a:latin typeface="Times New Roman"/>
                <a:cs typeface="Times New Roman"/>
              </a:rPr>
              <a:t>access </a:t>
            </a:r>
            <a:r>
              <a:rPr sz="2200" spc="5" dirty="0">
                <a:latin typeface="Times New Roman"/>
                <a:cs typeface="Times New Roman"/>
              </a:rPr>
              <a:t>to the data </a:t>
            </a:r>
            <a:r>
              <a:rPr sz="2200" spc="-5" dirty="0">
                <a:latin typeface="Times New Roman"/>
                <a:cs typeface="Times New Roman"/>
              </a:rPr>
              <a:t>we </a:t>
            </a:r>
            <a:r>
              <a:rPr sz="2200" spc="5" dirty="0">
                <a:latin typeface="Times New Roman"/>
                <a:cs typeface="Times New Roman"/>
              </a:rPr>
              <a:t>are </a:t>
            </a:r>
            <a:r>
              <a:rPr sz="2200" spc="10" dirty="0">
                <a:latin typeface="Times New Roman"/>
                <a:cs typeface="Times New Roman"/>
              </a:rPr>
              <a:t> </a:t>
            </a:r>
            <a:r>
              <a:rPr sz="2200" dirty="0">
                <a:latin typeface="Times New Roman"/>
                <a:cs typeface="Times New Roman"/>
              </a:rPr>
              <a:t>interested </a:t>
            </a:r>
            <a:r>
              <a:rPr sz="2200" spc="5" dirty="0">
                <a:latin typeface="Times New Roman"/>
                <a:cs typeface="Times New Roman"/>
              </a:rPr>
              <a:t>in </a:t>
            </a:r>
            <a:r>
              <a:rPr sz="2200" dirty="0">
                <a:latin typeface="Times New Roman"/>
                <a:cs typeface="Times New Roman"/>
              </a:rPr>
              <a:t>and </a:t>
            </a:r>
            <a:r>
              <a:rPr sz="2200" spc="5" dirty="0">
                <a:latin typeface="Times New Roman"/>
                <a:cs typeface="Times New Roman"/>
              </a:rPr>
              <a:t>is the basis </a:t>
            </a:r>
            <a:r>
              <a:rPr sz="2200" dirty="0">
                <a:latin typeface="Times New Roman"/>
                <a:cs typeface="Times New Roman"/>
              </a:rPr>
              <a:t>for </a:t>
            </a:r>
            <a:r>
              <a:rPr sz="2200" b="1" dirty="0">
                <a:latin typeface="Times New Roman"/>
                <a:cs typeface="Times New Roman"/>
              </a:rPr>
              <a:t>Real </a:t>
            </a:r>
            <a:r>
              <a:rPr sz="2200" b="1" spc="-10" dirty="0">
                <a:latin typeface="Times New Roman"/>
                <a:cs typeface="Times New Roman"/>
              </a:rPr>
              <a:t>Time </a:t>
            </a:r>
            <a:r>
              <a:rPr sz="2200" b="1" spc="5" dirty="0">
                <a:latin typeface="Times New Roman"/>
                <a:cs typeface="Times New Roman"/>
              </a:rPr>
              <a:t>Businees </a:t>
            </a:r>
            <a:r>
              <a:rPr sz="2200" b="1" dirty="0">
                <a:latin typeface="Times New Roman"/>
                <a:cs typeface="Times New Roman"/>
              </a:rPr>
              <a:t>Intelligence </a:t>
            </a:r>
            <a:r>
              <a:rPr sz="2200" dirty="0">
                <a:latin typeface="Times New Roman"/>
                <a:cs typeface="Times New Roman"/>
              </a:rPr>
              <a:t>or </a:t>
            </a:r>
            <a:r>
              <a:rPr sz="2200" b="1" dirty="0">
                <a:latin typeface="Times New Roman"/>
                <a:cs typeface="Times New Roman"/>
              </a:rPr>
              <a:t>Real </a:t>
            </a:r>
            <a:r>
              <a:rPr sz="2200" b="1" spc="-535" dirty="0">
                <a:latin typeface="Times New Roman"/>
                <a:cs typeface="Times New Roman"/>
              </a:rPr>
              <a:t> </a:t>
            </a:r>
            <a:r>
              <a:rPr sz="2200" b="1" spc="-10" dirty="0">
                <a:latin typeface="Times New Roman"/>
                <a:cs typeface="Times New Roman"/>
              </a:rPr>
              <a:t>Time</a:t>
            </a:r>
            <a:r>
              <a:rPr sz="2200" b="1" spc="-135" dirty="0">
                <a:latin typeface="Times New Roman"/>
                <a:cs typeface="Times New Roman"/>
              </a:rPr>
              <a:t> </a:t>
            </a:r>
            <a:r>
              <a:rPr sz="2200" b="1" dirty="0">
                <a:latin typeface="Times New Roman"/>
                <a:cs typeface="Times New Roman"/>
              </a:rPr>
              <a:t>Analytics</a:t>
            </a:r>
            <a:r>
              <a:rPr sz="2200" dirty="0">
                <a:latin typeface="Times New Roman"/>
                <a:cs typeface="Times New Roman"/>
              </a:rPr>
              <a:t>:</a:t>
            </a:r>
            <a:r>
              <a:rPr sz="2200" spc="-35" dirty="0">
                <a:latin typeface="Times New Roman"/>
                <a:cs typeface="Times New Roman"/>
              </a:rPr>
              <a:t> </a:t>
            </a:r>
            <a:r>
              <a:rPr sz="2200" dirty="0">
                <a:latin typeface="Times New Roman"/>
                <a:cs typeface="Times New Roman"/>
              </a:rPr>
              <a:t>enterprises</a:t>
            </a:r>
            <a:r>
              <a:rPr sz="2200" spc="-60" dirty="0">
                <a:latin typeface="Times New Roman"/>
                <a:cs typeface="Times New Roman"/>
              </a:rPr>
              <a:t> </a:t>
            </a:r>
            <a:r>
              <a:rPr sz="2200" dirty="0">
                <a:latin typeface="Times New Roman"/>
                <a:cs typeface="Times New Roman"/>
              </a:rPr>
              <a:t>do</a:t>
            </a:r>
            <a:r>
              <a:rPr sz="2200" spc="10" dirty="0">
                <a:latin typeface="Times New Roman"/>
                <a:cs typeface="Times New Roman"/>
              </a:rPr>
              <a:t> </a:t>
            </a:r>
            <a:r>
              <a:rPr sz="2200" dirty="0">
                <a:latin typeface="Times New Roman"/>
                <a:cs typeface="Times New Roman"/>
              </a:rPr>
              <a:t>not</a:t>
            </a:r>
            <a:r>
              <a:rPr sz="2200" spc="-10" dirty="0">
                <a:latin typeface="Times New Roman"/>
                <a:cs typeface="Times New Roman"/>
              </a:rPr>
              <a:t> </a:t>
            </a:r>
            <a:r>
              <a:rPr sz="2200" spc="-5" dirty="0">
                <a:latin typeface="Times New Roman"/>
                <a:cs typeface="Times New Roman"/>
              </a:rPr>
              <a:t>have</a:t>
            </a:r>
            <a:r>
              <a:rPr sz="2200" spc="15" dirty="0">
                <a:latin typeface="Times New Roman"/>
                <a:cs typeface="Times New Roman"/>
              </a:rPr>
              <a:t> </a:t>
            </a:r>
            <a:r>
              <a:rPr sz="2200" spc="5" dirty="0">
                <a:latin typeface="Times New Roman"/>
                <a:cs typeface="Times New Roman"/>
              </a:rPr>
              <a:t>to rely</a:t>
            </a:r>
            <a:r>
              <a:rPr sz="2200" spc="-40" dirty="0">
                <a:latin typeface="Times New Roman"/>
                <a:cs typeface="Times New Roman"/>
              </a:rPr>
              <a:t> </a:t>
            </a:r>
            <a:r>
              <a:rPr sz="2200" dirty="0">
                <a:latin typeface="Times New Roman"/>
                <a:cs typeface="Times New Roman"/>
              </a:rPr>
              <a:t>on</a:t>
            </a:r>
            <a:r>
              <a:rPr sz="2200" spc="5" dirty="0">
                <a:latin typeface="Times New Roman"/>
                <a:cs typeface="Times New Roman"/>
              </a:rPr>
              <a:t> </a:t>
            </a:r>
            <a:r>
              <a:rPr sz="2200" spc="-5" dirty="0">
                <a:latin typeface="Times New Roman"/>
                <a:cs typeface="Times New Roman"/>
              </a:rPr>
              <a:t>end-of-the-day</a:t>
            </a:r>
            <a:r>
              <a:rPr sz="2200" spc="60" dirty="0">
                <a:latin typeface="Times New Roman"/>
                <a:cs typeface="Times New Roman"/>
              </a:rPr>
              <a:t> </a:t>
            </a:r>
            <a:r>
              <a:rPr sz="2200" spc="5" dirty="0">
                <a:latin typeface="Times New Roman"/>
                <a:cs typeface="Times New Roman"/>
              </a:rPr>
              <a:t>batch</a:t>
            </a:r>
            <a:r>
              <a:rPr sz="2200" spc="-20" dirty="0">
                <a:latin typeface="Times New Roman"/>
                <a:cs typeface="Times New Roman"/>
              </a:rPr>
              <a:t> </a:t>
            </a:r>
            <a:r>
              <a:rPr sz="2200" spc="5" dirty="0">
                <a:latin typeface="Times New Roman"/>
                <a:cs typeface="Times New Roman"/>
              </a:rPr>
              <a:t>to </a:t>
            </a:r>
            <a:r>
              <a:rPr sz="2200" spc="-535" dirty="0">
                <a:latin typeface="Times New Roman"/>
                <a:cs typeface="Times New Roman"/>
              </a:rPr>
              <a:t> </a:t>
            </a:r>
            <a:r>
              <a:rPr sz="2200" spc="5" dirty="0">
                <a:latin typeface="Times New Roman"/>
                <a:cs typeface="Times New Roman"/>
              </a:rPr>
              <a:t>populate</a:t>
            </a:r>
            <a:r>
              <a:rPr sz="2200" spc="-45" dirty="0">
                <a:latin typeface="Times New Roman"/>
                <a:cs typeface="Times New Roman"/>
              </a:rPr>
              <a:t> </a:t>
            </a:r>
            <a:r>
              <a:rPr sz="2200" spc="5" dirty="0">
                <a:latin typeface="Times New Roman"/>
                <a:cs typeface="Times New Roman"/>
              </a:rPr>
              <a:t>data</a:t>
            </a:r>
            <a:r>
              <a:rPr sz="2200" spc="-20" dirty="0">
                <a:latin typeface="Times New Roman"/>
                <a:cs typeface="Times New Roman"/>
              </a:rPr>
              <a:t> </a:t>
            </a:r>
            <a:r>
              <a:rPr sz="2200" dirty="0">
                <a:latin typeface="Times New Roman"/>
                <a:cs typeface="Times New Roman"/>
              </a:rPr>
              <a:t>warehouses</a:t>
            </a:r>
            <a:r>
              <a:rPr sz="2200" spc="-20" dirty="0">
                <a:latin typeface="Times New Roman"/>
                <a:cs typeface="Times New Roman"/>
              </a:rPr>
              <a:t> </a:t>
            </a:r>
            <a:r>
              <a:rPr sz="2200" spc="5" dirty="0">
                <a:latin typeface="Times New Roman"/>
                <a:cs typeface="Times New Roman"/>
              </a:rPr>
              <a:t>tables</a:t>
            </a:r>
            <a:r>
              <a:rPr sz="2200" spc="-65" dirty="0">
                <a:latin typeface="Times New Roman"/>
                <a:cs typeface="Times New Roman"/>
              </a:rPr>
              <a:t> </a:t>
            </a:r>
            <a:r>
              <a:rPr sz="2200" dirty="0">
                <a:latin typeface="Times New Roman"/>
                <a:cs typeface="Times New Roman"/>
              </a:rPr>
              <a:t>and generate</a:t>
            </a:r>
            <a:r>
              <a:rPr sz="2200" spc="-20" dirty="0">
                <a:latin typeface="Times New Roman"/>
                <a:cs typeface="Times New Roman"/>
              </a:rPr>
              <a:t> </a:t>
            </a:r>
            <a:r>
              <a:rPr sz="2200" dirty="0">
                <a:latin typeface="Times New Roman"/>
                <a:cs typeface="Times New Roman"/>
              </a:rPr>
              <a:t>analytics.</a:t>
            </a:r>
            <a:endParaRPr sz="2200">
              <a:latin typeface="Times New Roman"/>
              <a:cs typeface="Times New Roman"/>
            </a:endParaRPr>
          </a:p>
          <a:p>
            <a:pPr marL="390525" indent="-378460">
              <a:lnSpc>
                <a:spcPct val="100000"/>
              </a:lnSpc>
              <a:spcBef>
                <a:spcPts val="260"/>
              </a:spcBef>
              <a:buFont typeface="Arial MT"/>
              <a:buChar char="•"/>
              <a:tabLst>
                <a:tab pos="390525" algn="l"/>
                <a:tab pos="391160" algn="l"/>
              </a:tabLst>
            </a:pPr>
            <a:r>
              <a:rPr sz="2200" spc="-5" dirty="0">
                <a:latin typeface="Times New Roman"/>
                <a:cs typeface="Times New Roman"/>
              </a:rPr>
              <a:t>Of</a:t>
            </a:r>
            <a:r>
              <a:rPr sz="2200" spc="15" dirty="0">
                <a:latin typeface="Times New Roman"/>
                <a:cs typeface="Times New Roman"/>
              </a:rPr>
              <a:t> </a:t>
            </a:r>
            <a:r>
              <a:rPr sz="2200" dirty="0">
                <a:latin typeface="Times New Roman"/>
                <a:cs typeface="Times New Roman"/>
              </a:rPr>
              <a:t>course,</a:t>
            </a:r>
            <a:r>
              <a:rPr sz="2200" spc="-20" dirty="0">
                <a:latin typeface="Times New Roman"/>
                <a:cs typeface="Times New Roman"/>
              </a:rPr>
              <a:t> </a:t>
            </a:r>
            <a:r>
              <a:rPr sz="2200" spc="5" dirty="0">
                <a:latin typeface="Times New Roman"/>
                <a:cs typeface="Times New Roman"/>
              </a:rPr>
              <a:t>only</a:t>
            </a:r>
            <a:r>
              <a:rPr sz="2200" spc="-20" dirty="0">
                <a:latin typeface="Times New Roman"/>
                <a:cs typeface="Times New Roman"/>
              </a:rPr>
              <a:t> </a:t>
            </a:r>
            <a:r>
              <a:rPr sz="2200" spc="-5" dirty="0">
                <a:latin typeface="Times New Roman"/>
                <a:cs typeface="Times New Roman"/>
              </a:rPr>
              <a:t>pre-packed</a:t>
            </a:r>
            <a:r>
              <a:rPr sz="2200" spc="35" dirty="0">
                <a:latin typeface="Times New Roman"/>
                <a:cs typeface="Times New Roman"/>
              </a:rPr>
              <a:t> </a:t>
            </a:r>
            <a:r>
              <a:rPr sz="2200" dirty="0">
                <a:latin typeface="Times New Roman"/>
                <a:cs typeface="Times New Roman"/>
              </a:rPr>
              <a:t>analyses</a:t>
            </a:r>
            <a:r>
              <a:rPr sz="2200" spc="-15" dirty="0">
                <a:latin typeface="Times New Roman"/>
                <a:cs typeface="Times New Roman"/>
              </a:rPr>
              <a:t> </a:t>
            </a:r>
            <a:r>
              <a:rPr sz="2200" spc="5" dirty="0">
                <a:latin typeface="Times New Roman"/>
                <a:cs typeface="Times New Roman"/>
              </a:rPr>
              <a:t>are</a:t>
            </a:r>
            <a:r>
              <a:rPr sz="2200" spc="-15" dirty="0">
                <a:latin typeface="Times New Roman"/>
                <a:cs typeface="Times New Roman"/>
              </a:rPr>
              <a:t> </a:t>
            </a:r>
            <a:r>
              <a:rPr sz="2200" spc="5" dirty="0">
                <a:latin typeface="Times New Roman"/>
                <a:cs typeface="Times New Roman"/>
              </a:rPr>
              <a:t>possible</a:t>
            </a:r>
            <a:r>
              <a:rPr sz="2200" spc="-65" dirty="0">
                <a:latin typeface="Times New Roman"/>
                <a:cs typeface="Times New Roman"/>
              </a:rPr>
              <a:t> </a:t>
            </a:r>
            <a:r>
              <a:rPr sz="2200" dirty="0">
                <a:latin typeface="Times New Roman"/>
                <a:cs typeface="Times New Roman"/>
              </a:rPr>
              <a:t>through</a:t>
            </a:r>
            <a:r>
              <a:rPr sz="2200" spc="10" dirty="0">
                <a:latin typeface="Times New Roman"/>
                <a:cs typeface="Times New Roman"/>
              </a:rPr>
              <a:t> </a:t>
            </a:r>
            <a:r>
              <a:rPr sz="2200" spc="5" dirty="0">
                <a:latin typeface="Times New Roman"/>
                <a:cs typeface="Times New Roman"/>
              </a:rPr>
              <a:t>this</a:t>
            </a:r>
            <a:r>
              <a:rPr sz="2200" spc="-40" dirty="0">
                <a:latin typeface="Times New Roman"/>
                <a:cs typeface="Times New Roman"/>
              </a:rPr>
              <a:t> </a:t>
            </a:r>
            <a:r>
              <a:rPr sz="2200" dirty="0">
                <a:latin typeface="Times New Roman"/>
                <a:cs typeface="Times New Roman"/>
              </a:rPr>
              <a:t>approach</a:t>
            </a:r>
            <a:endParaRPr sz="2200">
              <a:latin typeface="Times New Roman"/>
              <a:cs typeface="Times New Roman"/>
            </a:endParaRPr>
          </a:p>
        </p:txBody>
      </p:sp>
      <p:pic>
        <p:nvPicPr>
          <p:cNvPr id="5" name="object 5"/>
          <p:cNvPicPr/>
          <p:nvPr/>
        </p:nvPicPr>
        <p:blipFill>
          <a:blip r:embed="rId2" cstate="print"/>
          <a:stretch>
            <a:fillRect/>
          </a:stretch>
        </p:blipFill>
        <p:spPr>
          <a:xfrm>
            <a:off x="4178115" y="4418230"/>
            <a:ext cx="4233116" cy="2693575"/>
          </a:xfrm>
          <a:prstGeom prst="rect">
            <a:avLst/>
          </a:prstGeom>
        </p:spPr>
      </p:pic>
      <p:sp>
        <p:nvSpPr>
          <p:cNvPr id="6" name="object 6"/>
          <p:cNvSpPr txBox="1"/>
          <p:nvPr/>
        </p:nvSpPr>
        <p:spPr>
          <a:xfrm>
            <a:off x="1390790" y="5080511"/>
            <a:ext cx="1747520" cy="697230"/>
          </a:xfrm>
          <a:prstGeom prst="rect">
            <a:avLst/>
          </a:prstGeom>
        </p:spPr>
        <p:txBody>
          <a:bodyPr vert="horz" wrap="square" lIns="0" tIns="13335" rIns="0" bIns="0" rtlCol="0">
            <a:spAutoFit/>
          </a:bodyPr>
          <a:lstStyle/>
          <a:p>
            <a:pPr marL="12700" marR="5080">
              <a:lnSpc>
                <a:spcPct val="100000"/>
              </a:lnSpc>
              <a:spcBef>
                <a:spcPts val="105"/>
              </a:spcBef>
            </a:pPr>
            <a:r>
              <a:rPr sz="2200" spc="-5" dirty="0">
                <a:latin typeface="Times New Roman"/>
                <a:cs typeface="Times New Roman"/>
              </a:rPr>
              <a:t>document</a:t>
            </a:r>
            <a:r>
              <a:rPr sz="2200" spc="-45" dirty="0">
                <a:latin typeface="Times New Roman"/>
                <a:cs typeface="Times New Roman"/>
              </a:rPr>
              <a:t> </a:t>
            </a:r>
            <a:r>
              <a:rPr sz="2200" spc="5" dirty="0">
                <a:latin typeface="Times New Roman"/>
                <a:cs typeface="Times New Roman"/>
              </a:rPr>
              <a:t>store </a:t>
            </a:r>
            <a:r>
              <a:rPr sz="2200" spc="-535" dirty="0">
                <a:latin typeface="Times New Roman"/>
                <a:cs typeface="Times New Roman"/>
              </a:rPr>
              <a:t> </a:t>
            </a:r>
            <a:r>
              <a:rPr sz="2200" spc="-5" dirty="0">
                <a:latin typeface="Times New Roman"/>
                <a:cs typeface="Times New Roman"/>
              </a:rPr>
              <a:t>modeling:</a:t>
            </a:r>
            <a:endParaRPr sz="2200">
              <a:latin typeface="Times New Roman"/>
              <a:cs typeface="Times New Roman"/>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61</a:t>
            </a:fld>
            <a:endParaRPr spc="1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4704" y="551180"/>
            <a:ext cx="3233420" cy="629285"/>
          </a:xfrm>
          <a:prstGeom prst="rect">
            <a:avLst/>
          </a:prstGeom>
        </p:spPr>
        <p:txBody>
          <a:bodyPr vert="horz" wrap="square" lIns="0" tIns="13970" rIns="0" bIns="0" rtlCol="0">
            <a:spAutoFit/>
          </a:bodyPr>
          <a:lstStyle/>
          <a:p>
            <a:pPr marL="12700">
              <a:lnSpc>
                <a:spcPct val="100000"/>
              </a:lnSpc>
              <a:spcBef>
                <a:spcPts val="110"/>
              </a:spcBef>
            </a:pPr>
            <a:r>
              <a:rPr sz="3950" spc="5" dirty="0"/>
              <a:t>Data</a:t>
            </a:r>
            <a:r>
              <a:rPr sz="3950" spc="-40" dirty="0"/>
              <a:t> </a:t>
            </a:r>
            <a:r>
              <a:rPr sz="3950" spc="5" dirty="0"/>
              <a:t>Modeling</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1149993" y="1511911"/>
            <a:ext cx="8126730" cy="3241040"/>
          </a:xfrm>
          <a:prstGeom prst="rect">
            <a:avLst/>
          </a:prstGeom>
        </p:spPr>
        <p:txBody>
          <a:bodyPr vert="horz" wrap="square" lIns="0" tIns="51435" rIns="0" bIns="0" rtlCol="0">
            <a:spAutoFit/>
          </a:bodyPr>
          <a:lstStyle/>
          <a:p>
            <a:pPr marL="12700">
              <a:lnSpc>
                <a:spcPct val="100000"/>
              </a:lnSpc>
              <a:spcBef>
                <a:spcPts val="405"/>
              </a:spcBef>
            </a:pPr>
            <a:r>
              <a:rPr sz="2400" b="1" spc="5" dirty="0">
                <a:latin typeface="Times New Roman"/>
                <a:cs typeface="Times New Roman"/>
              </a:rPr>
              <a:t>Remark:</a:t>
            </a:r>
            <a:endParaRPr sz="2400" dirty="0">
              <a:latin typeface="Times New Roman"/>
              <a:cs typeface="Times New Roman"/>
            </a:endParaRPr>
          </a:p>
          <a:p>
            <a:pPr marL="390525" marR="353695" indent="-378460" algn="just">
              <a:lnSpc>
                <a:spcPts val="2620"/>
              </a:lnSpc>
              <a:spcBef>
                <a:spcPts val="615"/>
              </a:spcBef>
              <a:buFont typeface="Arial MT"/>
              <a:buChar char="•"/>
              <a:tabLst>
                <a:tab pos="390525" algn="l"/>
                <a:tab pos="391160" algn="l"/>
              </a:tabLst>
            </a:pPr>
            <a:r>
              <a:rPr sz="2400" spc="10" dirty="0">
                <a:latin typeface="Times New Roman"/>
                <a:cs typeface="Times New Roman"/>
              </a:rPr>
              <a:t>Since </a:t>
            </a:r>
            <a:r>
              <a:rPr sz="2400" spc="15" dirty="0">
                <a:latin typeface="Times New Roman"/>
                <a:cs typeface="Times New Roman"/>
              </a:rPr>
              <a:t>document </a:t>
            </a:r>
            <a:r>
              <a:rPr sz="2400" spc="10" dirty="0">
                <a:latin typeface="Times New Roman"/>
                <a:cs typeface="Times New Roman"/>
              </a:rPr>
              <a:t>data </a:t>
            </a:r>
            <a:r>
              <a:rPr sz="2400" spc="5" dirty="0">
                <a:latin typeface="Times New Roman"/>
                <a:cs typeface="Times New Roman"/>
              </a:rPr>
              <a:t>stores </a:t>
            </a:r>
            <a:r>
              <a:rPr sz="2400" spc="10" dirty="0">
                <a:latin typeface="Times New Roman"/>
                <a:cs typeface="Times New Roman"/>
              </a:rPr>
              <a:t>allow you </a:t>
            </a:r>
            <a:r>
              <a:rPr sz="2400" spc="5" dirty="0">
                <a:latin typeface="Times New Roman"/>
                <a:cs typeface="Times New Roman"/>
              </a:rPr>
              <a:t>to </a:t>
            </a:r>
            <a:r>
              <a:rPr sz="2400" spc="15" dirty="0">
                <a:latin typeface="Times New Roman"/>
                <a:cs typeface="Times New Roman"/>
              </a:rPr>
              <a:t>query by </a:t>
            </a:r>
            <a:r>
              <a:rPr sz="2400" spc="5" dirty="0">
                <a:latin typeface="Times New Roman"/>
                <a:cs typeface="Times New Roman"/>
              </a:rPr>
              <a:t>attributes </a:t>
            </a:r>
            <a:r>
              <a:rPr sz="2400" spc="-590" dirty="0">
                <a:latin typeface="Times New Roman"/>
                <a:cs typeface="Times New Roman"/>
              </a:rPr>
              <a:t> </a:t>
            </a:r>
            <a:r>
              <a:rPr sz="2400" spc="5" dirty="0">
                <a:latin typeface="Times New Roman"/>
                <a:cs typeface="Times New Roman"/>
              </a:rPr>
              <a:t>inside </a:t>
            </a:r>
            <a:r>
              <a:rPr sz="2400" spc="10" dirty="0">
                <a:latin typeface="Times New Roman"/>
                <a:cs typeface="Times New Roman"/>
              </a:rPr>
              <a:t>the document, searches such as </a:t>
            </a:r>
            <a:r>
              <a:rPr sz="2400" dirty="0">
                <a:solidFill>
                  <a:srgbClr val="0070C0"/>
                </a:solidFill>
                <a:latin typeface="Times New Roman"/>
                <a:cs typeface="Times New Roman"/>
              </a:rPr>
              <a:t>“</a:t>
            </a:r>
            <a:r>
              <a:rPr sz="2400" i="1" dirty="0">
                <a:solidFill>
                  <a:srgbClr val="0070C0"/>
                </a:solidFill>
                <a:latin typeface="Times New Roman"/>
                <a:cs typeface="Times New Roman"/>
              </a:rPr>
              <a:t>find </a:t>
            </a:r>
            <a:r>
              <a:rPr sz="2400" i="1" spc="10" dirty="0">
                <a:solidFill>
                  <a:srgbClr val="0070C0"/>
                </a:solidFill>
                <a:latin typeface="Times New Roman"/>
                <a:cs typeface="Times New Roman"/>
              </a:rPr>
              <a:t>all </a:t>
            </a:r>
            <a:r>
              <a:rPr sz="2400" i="1" spc="-10" dirty="0">
                <a:solidFill>
                  <a:srgbClr val="0070C0"/>
                </a:solidFill>
                <a:latin typeface="Times New Roman"/>
                <a:cs typeface="Times New Roman"/>
              </a:rPr>
              <a:t>orders </a:t>
            </a:r>
            <a:r>
              <a:rPr sz="2400" i="1" spc="10" dirty="0">
                <a:solidFill>
                  <a:srgbClr val="0070C0"/>
                </a:solidFill>
                <a:latin typeface="Times New Roman"/>
                <a:cs typeface="Times New Roman"/>
              </a:rPr>
              <a:t>that </a:t>
            </a:r>
            <a:r>
              <a:rPr sz="2400" i="1" spc="15" dirty="0">
                <a:solidFill>
                  <a:srgbClr val="0070C0"/>
                </a:solidFill>
                <a:latin typeface="Times New Roman"/>
                <a:cs typeface="Times New Roman"/>
              </a:rPr>
              <a:t> </a:t>
            </a:r>
            <a:r>
              <a:rPr sz="2400" i="1" spc="10" dirty="0">
                <a:solidFill>
                  <a:srgbClr val="0070C0"/>
                </a:solidFill>
                <a:latin typeface="Times New Roman"/>
                <a:cs typeface="Times New Roman"/>
              </a:rPr>
              <a:t>include</a:t>
            </a:r>
            <a:r>
              <a:rPr sz="2400" i="1" spc="-25" dirty="0">
                <a:solidFill>
                  <a:srgbClr val="0070C0"/>
                </a:solidFill>
                <a:latin typeface="Times New Roman"/>
                <a:cs typeface="Times New Roman"/>
              </a:rPr>
              <a:t> </a:t>
            </a:r>
            <a:r>
              <a:rPr sz="2400" i="1" spc="10" dirty="0">
                <a:solidFill>
                  <a:srgbClr val="0070C0"/>
                </a:solidFill>
                <a:latin typeface="Times New Roman"/>
                <a:cs typeface="Times New Roman"/>
              </a:rPr>
              <a:t>the</a:t>
            </a:r>
            <a:r>
              <a:rPr sz="2400" i="1" dirty="0">
                <a:solidFill>
                  <a:srgbClr val="0070C0"/>
                </a:solidFill>
                <a:latin typeface="Times New Roman"/>
                <a:cs typeface="Times New Roman"/>
              </a:rPr>
              <a:t> </a:t>
            </a:r>
            <a:r>
              <a:rPr sz="2400" i="1" spc="10" dirty="0">
                <a:solidFill>
                  <a:srgbClr val="0070C0"/>
                </a:solidFill>
                <a:latin typeface="Times New Roman"/>
                <a:cs typeface="Times New Roman"/>
              </a:rPr>
              <a:t>‘Divina</a:t>
            </a:r>
            <a:r>
              <a:rPr sz="2400" i="1" spc="-10" dirty="0">
                <a:solidFill>
                  <a:srgbClr val="0070C0"/>
                </a:solidFill>
                <a:latin typeface="Times New Roman"/>
                <a:cs typeface="Times New Roman"/>
              </a:rPr>
              <a:t> </a:t>
            </a:r>
            <a:r>
              <a:rPr sz="2400" i="1" spc="10" dirty="0">
                <a:solidFill>
                  <a:srgbClr val="0070C0"/>
                </a:solidFill>
                <a:latin typeface="Times New Roman"/>
                <a:cs typeface="Times New Roman"/>
              </a:rPr>
              <a:t>Commedia’</a:t>
            </a:r>
            <a:r>
              <a:rPr sz="2400" i="1" spc="-280" dirty="0">
                <a:solidFill>
                  <a:srgbClr val="0070C0"/>
                </a:solidFill>
                <a:latin typeface="Times New Roman"/>
                <a:cs typeface="Times New Roman"/>
              </a:rPr>
              <a:t> </a:t>
            </a:r>
            <a:r>
              <a:rPr sz="2400" i="1" dirty="0">
                <a:solidFill>
                  <a:srgbClr val="0070C0"/>
                </a:solidFill>
                <a:latin typeface="Times New Roman"/>
                <a:cs typeface="Times New Roman"/>
              </a:rPr>
              <a:t>product</a:t>
            </a:r>
            <a:r>
              <a:rPr sz="2400" dirty="0">
                <a:solidFill>
                  <a:srgbClr val="0070C0"/>
                </a:solidFill>
                <a:latin typeface="Times New Roman"/>
                <a:cs typeface="Times New Roman"/>
              </a:rPr>
              <a:t>”</a:t>
            </a:r>
            <a:r>
              <a:rPr sz="2400" spc="-25" dirty="0">
                <a:solidFill>
                  <a:srgbClr val="0070C0"/>
                </a:solidFill>
                <a:latin typeface="Times New Roman"/>
                <a:cs typeface="Times New Roman"/>
              </a:rPr>
              <a:t> </a:t>
            </a:r>
            <a:r>
              <a:rPr sz="2400" spc="10" dirty="0">
                <a:latin typeface="Times New Roman"/>
                <a:cs typeface="Times New Roman"/>
              </a:rPr>
              <a:t>are</a:t>
            </a:r>
            <a:r>
              <a:rPr sz="2400" spc="5" dirty="0">
                <a:latin typeface="Times New Roman"/>
                <a:cs typeface="Times New Roman"/>
              </a:rPr>
              <a:t> possible</a:t>
            </a:r>
            <a:endParaRPr sz="2400" dirty="0">
              <a:latin typeface="Times New Roman"/>
              <a:cs typeface="Times New Roman"/>
            </a:endParaRPr>
          </a:p>
          <a:p>
            <a:pPr algn="just">
              <a:lnSpc>
                <a:spcPct val="100000"/>
              </a:lnSpc>
              <a:spcBef>
                <a:spcPts val="50"/>
              </a:spcBef>
              <a:buFont typeface="Arial MT"/>
              <a:buChar char="•"/>
            </a:pPr>
            <a:endParaRPr sz="2700" dirty="0">
              <a:latin typeface="Times New Roman"/>
              <a:cs typeface="Times New Roman"/>
            </a:endParaRPr>
          </a:p>
          <a:p>
            <a:pPr marL="390525" marR="5080" indent="-378460" algn="just">
              <a:lnSpc>
                <a:spcPct val="91100"/>
              </a:lnSpc>
              <a:spcBef>
                <a:spcPts val="5"/>
              </a:spcBef>
              <a:buFont typeface="Arial MT"/>
              <a:buChar char="•"/>
              <a:tabLst>
                <a:tab pos="390525" algn="l"/>
                <a:tab pos="391160" algn="l"/>
              </a:tabLst>
            </a:pPr>
            <a:r>
              <a:rPr sz="2400" spc="5" dirty="0">
                <a:latin typeface="Times New Roman"/>
                <a:cs typeface="Times New Roman"/>
              </a:rPr>
              <a:t>Creating </a:t>
            </a:r>
            <a:r>
              <a:rPr sz="2400" spc="10" dirty="0">
                <a:latin typeface="Times New Roman"/>
                <a:cs typeface="Times New Roman"/>
              </a:rPr>
              <a:t>an aggregate </a:t>
            </a:r>
            <a:r>
              <a:rPr sz="2400" spc="5" dirty="0">
                <a:latin typeface="Times New Roman"/>
                <a:cs typeface="Times New Roman"/>
              </a:rPr>
              <a:t>in </a:t>
            </a:r>
            <a:r>
              <a:rPr sz="2400" spc="10" dirty="0">
                <a:latin typeface="Times New Roman"/>
                <a:cs typeface="Times New Roman"/>
              </a:rPr>
              <a:t>a </a:t>
            </a:r>
            <a:r>
              <a:rPr sz="2400" spc="15" dirty="0">
                <a:latin typeface="Times New Roman"/>
                <a:cs typeface="Times New Roman"/>
              </a:rPr>
              <a:t>document </a:t>
            </a:r>
            <a:r>
              <a:rPr sz="2400" spc="5" dirty="0">
                <a:latin typeface="Times New Roman"/>
                <a:cs typeface="Times New Roman"/>
              </a:rPr>
              <a:t>store </a:t>
            </a:r>
            <a:r>
              <a:rPr sz="2400" spc="15" dirty="0">
                <a:latin typeface="Times New Roman"/>
                <a:cs typeface="Times New Roman"/>
              </a:rPr>
              <a:t>of product and </a:t>
            </a:r>
            <a:r>
              <a:rPr sz="2400" spc="20" dirty="0">
                <a:latin typeface="Times New Roman"/>
                <a:cs typeface="Times New Roman"/>
              </a:rPr>
              <a:t> </a:t>
            </a:r>
            <a:r>
              <a:rPr sz="2400" spc="15" dirty="0">
                <a:latin typeface="Times New Roman"/>
                <a:cs typeface="Times New Roman"/>
              </a:rPr>
              <a:t>orders</a:t>
            </a:r>
            <a:r>
              <a:rPr sz="2400" spc="-35" dirty="0">
                <a:latin typeface="Times New Roman"/>
                <a:cs typeface="Times New Roman"/>
              </a:rPr>
              <a:t> </a:t>
            </a:r>
            <a:r>
              <a:rPr sz="2400" dirty="0">
                <a:latin typeface="Times New Roman"/>
                <a:cs typeface="Times New Roman"/>
              </a:rPr>
              <a:t>it</a:t>
            </a:r>
            <a:r>
              <a:rPr sz="2400" spc="20" dirty="0">
                <a:latin typeface="Times New Roman"/>
                <a:cs typeface="Times New Roman"/>
              </a:rPr>
              <a:t> </a:t>
            </a:r>
            <a:r>
              <a:rPr sz="2400" spc="15" dirty="0">
                <a:latin typeface="Times New Roman"/>
                <a:cs typeface="Times New Roman"/>
              </a:rPr>
              <a:t>belongs</a:t>
            </a:r>
            <a:r>
              <a:rPr sz="2400" spc="-55" dirty="0">
                <a:latin typeface="Times New Roman"/>
                <a:cs typeface="Times New Roman"/>
              </a:rPr>
              <a:t> </a:t>
            </a:r>
            <a:r>
              <a:rPr sz="2400" spc="5" dirty="0">
                <a:latin typeface="Times New Roman"/>
                <a:cs typeface="Times New Roman"/>
              </a:rPr>
              <a:t>to</a:t>
            </a:r>
            <a:r>
              <a:rPr sz="2400" spc="10" dirty="0">
                <a:latin typeface="Times New Roman"/>
                <a:cs typeface="Times New Roman"/>
              </a:rPr>
              <a:t> </a:t>
            </a:r>
            <a:r>
              <a:rPr sz="2400" spc="5" dirty="0">
                <a:latin typeface="Times New Roman"/>
                <a:cs typeface="Times New Roman"/>
              </a:rPr>
              <a:t>is</a:t>
            </a:r>
            <a:r>
              <a:rPr sz="2400" spc="15" dirty="0">
                <a:latin typeface="Times New Roman"/>
                <a:cs typeface="Times New Roman"/>
              </a:rPr>
              <a:t> </a:t>
            </a:r>
            <a:r>
              <a:rPr sz="2400" spc="10" dirty="0">
                <a:latin typeface="Times New Roman"/>
                <a:cs typeface="Times New Roman"/>
              </a:rPr>
              <a:t>therefore</a:t>
            </a:r>
            <a:r>
              <a:rPr sz="2400" dirty="0">
                <a:latin typeface="Times New Roman"/>
                <a:cs typeface="Times New Roman"/>
              </a:rPr>
              <a:t> </a:t>
            </a:r>
            <a:r>
              <a:rPr sz="2400" spc="15" dirty="0">
                <a:latin typeface="Times New Roman"/>
                <a:cs typeface="Times New Roman"/>
              </a:rPr>
              <a:t>not</a:t>
            </a:r>
            <a:r>
              <a:rPr sz="2400" spc="-25" dirty="0">
                <a:latin typeface="Times New Roman"/>
                <a:cs typeface="Times New Roman"/>
              </a:rPr>
              <a:t> </a:t>
            </a:r>
            <a:r>
              <a:rPr sz="2400" spc="5" dirty="0">
                <a:latin typeface="Times New Roman"/>
                <a:cs typeface="Times New Roman"/>
              </a:rPr>
              <a:t>necessary</a:t>
            </a:r>
            <a:r>
              <a:rPr sz="2400" spc="-15" dirty="0">
                <a:latin typeface="Times New Roman"/>
                <a:cs typeface="Times New Roman"/>
              </a:rPr>
              <a:t> </a:t>
            </a:r>
            <a:r>
              <a:rPr sz="2400" spc="5" dirty="0">
                <a:latin typeface="Times New Roman"/>
                <a:cs typeface="Times New Roman"/>
              </a:rPr>
              <a:t>for</a:t>
            </a:r>
            <a:r>
              <a:rPr sz="2400" spc="30" dirty="0">
                <a:latin typeface="Times New Roman"/>
                <a:cs typeface="Times New Roman"/>
              </a:rPr>
              <a:t> </a:t>
            </a:r>
            <a:r>
              <a:rPr sz="2400" spc="10" dirty="0">
                <a:latin typeface="Times New Roman"/>
                <a:cs typeface="Times New Roman"/>
              </a:rPr>
              <a:t>obtaining</a:t>
            </a:r>
            <a:r>
              <a:rPr sz="2400" spc="-40" dirty="0">
                <a:latin typeface="Times New Roman"/>
                <a:cs typeface="Times New Roman"/>
              </a:rPr>
              <a:t> </a:t>
            </a:r>
            <a:r>
              <a:rPr sz="2400" spc="10" dirty="0">
                <a:latin typeface="Times New Roman"/>
                <a:cs typeface="Times New Roman"/>
              </a:rPr>
              <a:t>the </a:t>
            </a:r>
            <a:r>
              <a:rPr sz="2400" spc="-585" dirty="0">
                <a:latin typeface="Times New Roman"/>
                <a:cs typeface="Times New Roman"/>
              </a:rPr>
              <a:t> </a:t>
            </a:r>
            <a:r>
              <a:rPr sz="2400" spc="5" dirty="0">
                <a:latin typeface="Times New Roman"/>
                <a:cs typeface="Times New Roman"/>
              </a:rPr>
              <a:t>result </a:t>
            </a:r>
            <a:r>
              <a:rPr sz="2400" spc="10" dirty="0">
                <a:latin typeface="Times New Roman"/>
                <a:cs typeface="Times New Roman"/>
              </a:rPr>
              <a:t>we are looking </a:t>
            </a:r>
            <a:r>
              <a:rPr sz="2400" spc="-20" dirty="0">
                <a:latin typeface="Times New Roman"/>
                <a:cs typeface="Times New Roman"/>
              </a:rPr>
              <a:t>for, </a:t>
            </a:r>
            <a:r>
              <a:rPr sz="2400" spc="15" dirty="0">
                <a:latin typeface="Times New Roman"/>
                <a:cs typeface="Times New Roman"/>
              </a:rPr>
              <a:t>but </a:t>
            </a:r>
            <a:r>
              <a:rPr sz="2400" spc="10" dirty="0">
                <a:latin typeface="Times New Roman"/>
                <a:cs typeface="Times New Roman"/>
              </a:rPr>
              <a:t>rather </a:t>
            </a:r>
            <a:r>
              <a:rPr sz="2400" spc="5" dirty="0">
                <a:latin typeface="Times New Roman"/>
                <a:cs typeface="Times New Roman"/>
              </a:rPr>
              <a:t>for </a:t>
            </a:r>
            <a:r>
              <a:rPr sz="2400" spc="10" dirty="0">
                <a:solidFill>
                  <a:srgbClr val="0070C0"/>
                </a:solidFill>
                <a:latin typeface="Times New Roman"/>
                <a:cs typeface="Times New Roman"/>
              </a:rPr>
              <a:t>optimizing</a:t>
            </a:r>
            <a:r>
              <a:rPr sz="2400" spc="10" dirty="0">
                <a:latin typeface="Times New Roman"/>
                <a:cs typeface="Times New Roman"/>
              </a:rPr>
              <a:t> the way we </a:t>
            </a:r>
            <a:r>
              <a:rPr sz="2400" spc="-585" dirty="0">
                <a:latin typeface="Times New Roman"/>
                <a:cs typeface="Times New Roman"/>
              </a:rPr>
              <a:t> </a:t>
            </a:r>
            <a:r>
              <a:rPr sz="2400" spc="10" dirty="0">
                <a:latin typeface="Times New Roman"/>
                <a:cs typeface="Times New Roman"/>
              </a:rPr>
              <a:t>obtain</a:t>
            </a:r>
            <a:r>
              <a:rPr sz="2400" spc="-20" dirty="0">
                <a:latin typeface="Times New Roman"/>
                <a:cs typeface="Times New Roman"/>
              </a:rPr>
              <a:t> </a:t>
            </a:r>
            <a:r>
              <a:rPr sz="2400" dirty="0">
                <a:latin typeface="Times New Roman"/>
                <a:cs typeface="Times New Roman"/>
              </a:rPr>
              <a:t>it.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62</a:t>
            </a:fld>
            <a:endParaRPr spc="1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7752" y="554228"/>
            <a:ext cx="3233420" cy="629285"/>
          </a:xfrm>
          <a:prstGeom prst="rect">
            <a:avLst/>
          </a:prstGeom>
        </p:spPr>
        <p:txBody>
          <a:bodyPr vert="horz" wrap="square" lIns="0" tIns="13970" rIns="0" bIns="0" rtlCol="0">
            <a:spAutoFit/>
          </a:bodyPr>
          <a:lstStyle/>
          <a:p>
            <a:pPr marL="12700">
              <a:lnSpc>
                <a:spcPct val="100000"/>
              </a:lnSpc>
              <a:spcBef>
                <a:spcPts val="110"/>
              </a:spcBef>
            </a:pPr>
            <a:r>
              <a:rPr sz="3950" spc="5" dirty="0"/>
              <a:t>Data</a:t>
            </a:r>
            <a:r>
              <a:rPr sz="3950" spc="-40" dirty="0"/>
              <a:t> </a:t>
            </a:r>
            <a:r>
              <a:rPr sz="3950" spc="5" dirty="0"/>
              <a:t>Modeling</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txBox="1"/>
          <p:nvPr/>
        </p:nvSpPr>
        <p:spPr>
          <a:xfrm>
            <a:off x="756801" y="1550925"/>
            <a:ext cx="5085080" cy="5351145"/>
          </a:xfrm>
          <a:prstGeom prst="rect">
            <a:avLst/>
          </a:prstGeom>
        </p:spPr>
        <p:txBody>
          <a:bodyPr vert="horz" wrap="square" lIns="0" tIns="53975" rIns="0" bIns="0" rtlCol="0">
            <a:spAutoFit/>
          </a:bodyPr>
          <a:lstStyle/>
          <a:p>
            <a:pPr marL="390525" marR="5080" indent="-378460">
              <a:lnSpc>
                <a:spcPts val="2620"/>
              </a:lnSpc>
              <a:spcBef>
                <a:spcPts val="425"/>
              </a:spcBef>
              <a:buFont typeface="Arial MT"/>
              <a:buChar char="•"/>
              <a:tabLst>
                <a:tab pos="390525" algn="l"/>
                <a:tab pos="391160" algn="l"/>
              </a:tabLst>
            </a:pPr>
            <a:r>
              <a:rPr sz="2400" spc="10" dirty="0">
                <a:latin typeface="Times New Roman"/>
                <a:cs typeface="Times New Roman"/>
              </a:rPr>
              <a:t>When using the </a:t>
            </a:r>
            <a:r>
              <a:rPr sz="2400" spc="10" dirty="0">
                <a:solidFill>
                  <a:srgbClr val="FF0000"/>
                </a:solidFill>
                <a:latin typeface="Times New Roman"/>
                <a:cs typeface="Times New Roman"/>
              </a:rPr>
              <a:t>column </a:t>
            </a:r>
            <a:r>
              <a:rPr sz="2400" dirty="0">
                <a:solidFill>
                  <a:srgbClr val="FF0000"/>
                </a:solidFill>
                <a:latin typeface="Times New Roman"/>
                <a:cs typeface="Times New Roman"/>
              </a:rPr>
              <a:t>families </a:t>
            </a:r>
            <a:r>
              <a:rPr sz="2400" spc="5" dirty="0">
                <a:latin typeface="Times New Roman"/>
                <a:cs typeface="Times New Roman"/>
              </a:rPr>
              <a:t>to </a:t>
            </a:r>
            <a:r>
              <a:rPr sz="2400" spc="10" dirty="0">
                <a:latin typeface="Times New Roman"/>
                <a:cs typeface="Times New Roman"/>
              </a:rPr>
              <a:t> model the data, we can model the </a:t>
            </a:r>
            <a:r>
              <a:rPr sz="2400" spc="15" dirty="0">
                <a:latin typeface="Times New Roman"/>
                <a:cs typeface="Times New Roman"/>
              </a:rPr>
              <a:t> </a:t>
            </a:r>
            <a:r>
              <a:rPr sz="2400" spc="5" dirty="0">
                <a:latin typeface="Times New Roman"/>
                <a:cs typeface="Times New Roman"/>
              </a:rPr>
              <a:t>schema</a:t>
            </a:r>
            <a:r>
              <a:rPr sz="2400" dirty="0">
                <a:latin typeface="Times New Roman"/>
                <a:cs typeface="Times New Roman"/>
              </a:rPr>
              <a:t> </a:t>
            </a:r>
            <a:r>
              <a:rPr sz="2400" spc="10" dirty="0">
                <a:latin typeface="Times New Roman"/>
                <a:cs typeface="Times New Roman"/>
              </a:rPr>
              <a:t>a</a:t>
            </a:r>
            <a:r>
              <a:rPr sz="2400" dirty="0">
                <a:latin typeface="Times New Roman"/>
                <a:cs typeface="Times New Roman"/>
              </a:rPr>
              <a:t> little</a:t>
            </a:r>
            <a:r>
              <a:rPr sz="2400" spc="30" dirty="0">
                <a:latin typeface="Times New Roman"/>
                <a:cs typeface="Times New Roman"/>
              </a:rPr>
              <a:t> </a:t>
            </a:r>
            <a:r>
              <a:rPr sz="2400" spc="10" dirty="0">
                <a:latin typeface="Times New Roman"/>
                <a:cs typeface="Times New Roman"/>
              </a:rPr>
              <a:t>more.</a:t>
            </a:r>
            <a:r>
              <a:rPr sz="2400" spc="15" dirty="0">
                <a:latin typeface="Times New Roman"/>
                <a:cs typeface="Times New Roman"/>
              </a:rPr>
              <a:t> </a:t>
            </a:r>
            <a:r>
              <a:rPr sz="2400" spc="-10" dirty="0">
                <a:latin typeface="Times New Roman"/>
                <a:cs typeface="Times New Roman"/>
              </a:rPr>
              <a:t>Obviously,</a:t>
            </a:r>
            <a:r>
              <a:rPr sz="2400" spc="-5" dirty="0">
                <a:latin typeface="Times New Roman"/>
                <a:cs typeface="Times New Roman"/>
              </a:rPr>
              <a:t> </a:t>
            </a:r>
            <a:r>
              <a:rPr sz="2400" spc="10" dirty="0">
                <a:latin typeface="Times New Roman"/>
                <a:cs typeface="Times New Roman"/>
              </a:rPr>
              <a:t>there </a:t>
            </a:r>
            <a:r>
              <a:rPr sz="2400" spc="-585" dirty="0">
                <a:latin typeface="Times New Roman"/>
                <a:cs typeface="Times New Roman"/>
              </a:rPr>
              <a:t> </a:t>
            </a:r>
            <a:r>
              <a:rPr sz="2400" spc="10" dirty="0">
                <a:latin typeface="Times New Roman"/>
                <a:cs typeface="Times New Roman"/>
              </a:rPr>
              <a:t>are</a:t>
            </a:r>
            <a:r>
              <a:rPr sz="2400" spc="-5" dirty="0">
                <a:latin typeface="Times New Roman"/>
                <a:cs typeface="Times New Roman"/>
              </a:rPr>
              <a:t> </a:t>
            </a:r>
            <a:r>
              <a:rPr sz="2400" spc="5" dirty="0">
                <a:latin typeface="Times New Roman"/>
                <a:cs typeface="Times New Roman"/>
              </a:rPr>
              <a:t>multiple</a:t>
            </a:r>
            <a:r>
              <a:rPr sz="2400" dirty="0">
                <a:latin typeface="Times New Roman"/>
                <a:cs typeface="Times New Roman"/>
              </a:rPr>
              <a:t> </a:t>
            </a:r>
            <a:r>
              <a:rPr sz="2400" spc="5" dirty="0">
                <a:latin typeface="Times New Roman"/>
                <a:cs typeface="Times New Roman"/>
              </a:rPr>
              <a:t>ways</a:t>
            </a:r>
            <a:r>
              <a:rPr sz="2400" spc="10" dirty="0">
                <a:latin typeface="Times New Roman"/>
                <a:cs typeface="Times New Roman"/>
              </a:rPr>
              <a:t> </a:t>
            </a:r>
            <a:r>
              <a:rPr sz="2400" spc="5" dirty="0">
                <a:latin typeface="Times New Roman"/>
                <a:cs typeface="Times New Roman"/>
              </a:rPr>
              <a:t>to</a:t>
            </a:r>
            <a:r>
              <a:rPr sz="2400" spc="10" dirty="0">
                <a:latin typeface="Times New Roman"/>
                <a:cs typeface="Times New Roman"/>
              </a:rPr>
              <a:t> model</a:t>
            </a:r>
            <a:r>
              <a:rPr sz="2400" spc="-10" dirty="0">
                <a:latin typeface="Times New Roman"/>
                <a:cs typeface="Times New Roman"/>
              </a:rPr>
              <a:t> </a:t>
            </a:r>
            <a:r>
              <a:rPr sz="2400" spc="10" dirty="0">
                <a:latin typeface="Times New Roman"/>
                <a:cs typeface="Times New Roman"/>
              </a:rPr>
              <a:t>the</a:t>
            </a:r>
            <a:r>
              <a:rPr sz="2400" dirty="0">
                <a:latin typeface="Times New Roman"/>
                <a:cs typeface="Times New Roman"/>
              </a:rPr>
              <a:t> </a:t>
            </a:r>
            <a:r>
              <a:rPr sz="2400" spc="10" dirty="0">
                <a:latin typeface="Times New Roman"/>
                <a:cs typeface="Times New Roman"/>
              </a:rPr>
              <a:t>data</a:t>
            </a:r>
            <a:endParaRPr sz="2400">
              <a:latin typeface="Times New Roman"/>
              <a:cs typeface="Times New Roman"/>
            </a:endParaRPr>
          </a:p>
          <a:p>
            <a:pPr>
              <a:lnSpc>
                <a:spcPct val="100000"/>
              </a:lnSpc>
              <a:spcBef>
                <a:spcPts val="45"/>
              </a:spcBef>
              <a:buFont typeface="Arial MT"/>
              <a:buChar char="•"/>
            </a:pPr>
            <a:endParaRPr sz="3200">
              <a:latin typeface="Times New Roman"/>
              <a:cs typeface="Times New Roman"/>
            </a:endParaRPr>
          </a:p>
          <a:p>
            <a:pPr marL="390525" marR="266065" indent="-378460" algn="just">
              <a:lnSpc>
                <a:spcPct val="91300"/>
              </a:lnSpc>
              <a:buFont typeface="Arial MT"/>
              <a:buChar char="•"/>
              <a:tabLst>
                <a:tab pos="391160" algn="l"/>
              </a:tabLst>
            </a:pPr>
            <a:r>
              <a:rPr sz="2400" spc="10" dirty="0">
                <a:latin typeface="Times New Roman"/>
                <a:cs typeface="Times New Roman"/>
              </a:rPr>
              <a:t>In </a:t>
            </a:r>
            <a:r>
              <a:rPr sz="2400" spc="15" dirty="0">
                <a:latin typeface="Times New Roman"/>
                <a:cs typeface="Times New Roman"/>
              </a:rPr>
              <a:t>our </a:t>
            </a:r>
            <a:r>
              <a:rPr sz="2400" spc="10" dirty="0">
                <a:latin typeface="Times New Roman"/>
                <a:cs typeface="Times New Roman"/>
              </a:rPr>
              <a:t>example, </a:t>
            </a:r>
            <a:r>
              <a:rPr sz="2400" spc="15" dirty="0">
                <a:latin typeface="Times New Roman"/>
                <a:cs typeface="Times New Roman"/>
              </a:rPr>
              <a:t>one </a:t>
            </a:r>
            <a:r>
              <a:rPr sz="2400" spc="10" dirty="0">
                <a:latin typeface="Times New Roman"/>
                <a:cs typeface="Times New Roman"/>
              </a:rPr>
              <a:t>way </a:t>
            </a:r>
            <a:r>
              <a:rPr sz="2400" spc="5" dirty="0">
                <a:latin typeface="Times New Roman"/>
                <a:cs typeface="Times New Roman"/>
              </a:rPr>
              <a:t>is to store </a:t>
            </a:r>
            <a:r>
              <a:rPr sz="2400" spc="10" dirty="0">
                <a:latin typeface="Times New Roman"/>
                <a:cs typeface="Times New Roman"/>
              </a:rPr>
              <a:t> the </a:t>
            </a:r>
            <a:r>
              <a:rPr sz="2400" spc="5" dirty="0">
                <a:latin typeface="Times New Roman"/>
                <a:cs typeface="Times New Roman"/>
              </a:rPr>
              <a:t>Customer </a:t>
            </a:r>
            <a:r>
              <a:rPr sz="2400" spc="15" dirty="0">
                <a:latin typeface="Times New Roman"/>
                <a:cs typeface="Times New Roman"/>
              </a:rPr>
              <a:t>and </a:t>
            </a:r>
            <a:r>
              <a:rPr sz="2400" spc="10" dirty="0">
                <a:latin typeface="Times New Roman"/>
                <a:cs typeface="Times New Roman"/>
              </a:rPr>
              <a:t>Order </a:t>
            </a:r>
            <a:r>
              <a:rPr sz="2400" spc="5" dirty="0">
                <a:latin typeface="Times New Roman"/>
                <a:cs typeface="Times New Roman"/>
              </a:rPr>
              <a:t>in </a:t>
            </a:r>
            <a:r>
              <a:rPr sz="2400" dirty="0">
                <a:latin typeface="Times New Roman"/>
                <a:cs typeface="Times New Roman"/>
              </a:rPr>
              <a:t>different </a:t>
            </a:r>
            <a:r>
              <a:rPr sz="2400" spc="-585" dirty="0">
                <a:latin typeface="Times New Roman"/>
                <a:cs typeface="Times New Roman"/>
              </a:rPr>
              <a:t> </a:t>
            </a:r>
            <a:r>
              <a:rPr sz="2400" spc="10" dirty="0">
                <a:latin typeface="Times New Roman"/>
                <a:cs typeface="Times New Roman"/>
              </a:rPr>
              <a:t>column</a:t>
            </a:r>
            <a:r>
              <a:rPr sz="2400" spc="5" dirty="0">
                <a:latin typeface="Times New Roman"/>
                <a:cs typeface="Times New Roman"/>
              </a:rPr>
              <a:t> </a:t>
            </a:r>
            <a:r>
              <a:rPr sz="2400" dirty="0">
                <a:latin typeface="Times New Roman"/>
                <a:cs typeface="Times New Roman"/>
              </a:rPr>
              <a:t>families</a:t>
            </a:r>
            <a:endParaRPr sz="2400">
              <a:latin typeface="Times New Roman"/>
              <a:cs typeface="Times New Roman"/>
            </a:endParaRPr>
          </a:p>
          <a:p>
            <a:pPr>
              <a:lnSpc>
                <a:spcPct val="100000"/>
              </a:lnSpc>
              <a:spcBef>
                <a:spcPts val="50"/>
              </a:spcBef>
              <a:buFont typeface="Arial MT"/>
              <a:buChar char="•"/>
            </a:pPr>
            <a:endParaRPr sz="3250">
              <a:latin typeface="Times New Roman"/>
              <a:cs typeface="Times New Roman"/>
            </a:endParaRPr>
          </a:p>
          <a:p>
            <a:pPr marL="390525" marR="93980" indent="-378460">
              <a:lnSpc>
                <a:spcPct val="91000"/>
              </a:lnSpc>
              <a:buFont typeface="Arial MT"/>
              <a:buChar char="•"/>
              <a:tabLst>
                <a:tab pos="390525" algn="l"/>
                <a:tab pos="391160" algn="l"/>
              </a:tabLst>
            </a:pPr>
            <a:r>
              <a:rPr sz="2400" spc="15" dirty="0">
                <a:latin typeface="Times New Roman"/>
                <a:cs typeface="Times New Roman"/>
              </a:rPr>
              <a:t>The</a:t>
            </a:r>
            <a:r>
              <a:rPr sz="2400" spc="-15" dirty="0">
                <a:latin typeface="Times New Roman"/>
                <a:cs typeface="Times New Roman"/>
              </a:rPr>
              <a:t> </a:t>
            </a:r>
            <a:r>
              <a:rPr sz="2400" spc="10" dirty="0">
                <a:latin typeface="Times New Roman"/>
                <a:cs typeface="Times New Roman"/>
              </a:rPr>
              <a:t>reference</a:t>
            </a:r>
            <a:r>
              <a:rPr sz="2400" spc="-35" dirty="0">
                <a:latin typeface="Times New Roman"/>
                <a:cs typeface="Times New Roman"/>
              </a:rPr>
              <a:t> </a:t>
            </a:r>
            <a:r>
              <a:rPr sz="2400" spc="5" dirty="0">
                <a:latin typeface="Times New Roman"/>
                <a:cs typeface="Times New Roman"/>
              </a:rPr>
              <a:t>to</a:t>
            </a:r>
            <a:r>
              <a:rPr sz="2400" dirty="0">
                <a:latin typeface="Times New Roman"/>
                <a:cs typeface="Times New Roman"/>
              </a:rPr>
              <a:t> </a:t>
            </a:r>
            <a:r>
              <a:rPr sz="2400" spc="5" dirty="0">
                <a:latin typeface="Times New Roman"/>
                <a:cs typeface="Times New Roman"/>
              </a:rPr>
              <a:t>all</a:t>
            </a:r>
            <a:r>
              <a:rPr sz="2400" spc="10" dirty="0">
                <a:latin typeface="Times New Roman"/>
                <a:cs typeface="Times New Roman"/>
              </a:rPr>
              <a:t> the</a:t>
            </a:r>
            <a:r>
              <a:rPr sz="2400" spc="-10" dirty="0">
                <a:latin typeface="Times New Roman"/>
                <a:cs typeface="Times New Roman"/>
              </a:rPr>
              <a:t> </a:t>
            </a:r>
            <a:r>
              <a:rPr sz="2400" spc="15" dirty="0">
                <a:latin typeface="Times New Roman"/>
                <a:cs typeface="Times New Roman"/>
              </a:rPr>
              <a:t>orders</a:t>
            </a:r>
            <a:r>
              <a:rPr sz="2400" spc="-50" dirty="0">
                <a:latin typeface="Times New Roman"/>
                <a:cs typeface="Times New Roman"/>
              </a:rPr>
              <a:t> </a:t>
            </a:r>
            <a:r>
              <a:rPr sz="2400" spc="10" dirty="0">
                <a:latin typeface="Times New Roman"/>
                <a:cs typeface="Times New Roman"/>
              </a:rPr>
              <a:t>placed </a:t>
            </a:r>
            <a:r>
              <a:rPr sz="2400" spc="-585" dirty="0">
                <a:latin typeface="Times New Roman"/>
                <a:cs typeface="Times New Roman"/>
              </a:rPr>
              <a:t> </a:t>
            </a:r>
            <a:r>
              <a:rPr sz="2400" spc="15" dirty="0">
                <a:latin typeface="Times New Roman"/>
                <a:cs typeface="Times New Roman"/>
              </a:rPr>
              <a:t>by </a:t>
            </a:r>
            <a:r>
              <a:rPr sz="2400" spc="10" dirty="0">
                <a:latin typeface="Times New Roman"/>
                <a:cs typeface="Times New Roman"/>
              </a:rPr>
              <a:t>the </a:t>
            </a:r>
            <a:r>
              <a:rPr sz="2400" spc="5" dirty="0">
                <a:latin typeface="Times New Roman"/>
                <a:cs typeface="Times New Roman"/>
              </a:rPr>
              <a:t>customer </a:t>
            </a:r>
            <a:r>
              <a:rPr sz="2400" spc="10" dirty="0">
                <a:latin typeface="Times New Roman"/>
                <a:cs typeface="Times New Roman"/>
              </a:rPr>
              <a:t>are </a:t>
            </a:r>
            <a:r>
              <a:rPr sz="2400" spc="5" dirty="0">
                <a:latin typeface="Times New Roman"/>
                <a:cs typeface="Times New Roman"/>
              </a:rPr>
              <a:t>in </a:t>
            </a:r>
            <a:r>
              <a:rPr sz="2400" spc="10" dirty="0">
                <a:latin typeface="Times New Roman"/>
                <a:cs typeface="Times New Roman"/>
              </a:rPr>
              <a:t>the </a:t>
            </a:r>
            <a:r>
              <a:rPr sz="2400" spc="5" dirty="0">
                <a:latin typeface="Times New Roman"/>
                <a:cs typeface="Times New Roman"/>
              </a:rPr>
              <a:t>Customer </a:t>
            </a:r>
            <a:r>
              <a:rPr sz="2400" spc="10" dirty="0">
                <a:latin typeface="Times New Roman"/>
                <a:cs typeface="Times New Roman"/>
              </a:rPr>
              <a:t> column</a:t>
            </a:r>
            <a:r>
              <a:rPr sz="2400" spc="5" dirty="0">
                <a:latin typeface="Times New Roman"/>
                <a:cs typeface="Times New Roman"/>
              </a:rPr>
              <a:t> </a:t>
            </a:r>
            <a:r>
              <a:rPr sz="2400" spc="-25" dirty="0">
                <a:latin typeface="Times New Roman"/>
                <a:cs typeface="Times New Roman"/>
              </a:rPr>
              <a:t>family.</a:t>
            </a:r>
            <a:r>
              <a:rPr sz="2400" spc="60" dirty="0">
                <a:latin typeface="Times New Roman"/>
                <a:cs typeface="Times New Roman"/>
              </a:rPr>
              <a:t> </a:t>
            </a:r>
            <a:r>
              <a:rPr sz="2400" spc="5" dirty="0">
                <a:latin typeface="Times New Roman"/>
                <a:cs typeface="Times New Roman"/>
              </a:rPr>
              <a:t>Similar</a:t>
            </a:r>
            <a:r>
              <a:rPr sz="2400" spc="55" dirty="0">
                <a:latin typeface="Times New Roman"/>
                <a:cs typeface="Times New Roman"/>
              </a:rPr>
              <a:t> </a:t>
            </a:r>
            <a:r>
              <a:rPr sz="2400" spc="10" dirty="0">
                <a:latin typeface="Times New Roman"/>
                <a:cs typeface="Times New Roman"/>
              </a:rPr>
              <a:t>other </a:t>
            </a:r>
            <a:r>
              <a:rPr sz="2400" spc="15" dirty="0">
                <a:latin typeface="Times New Roman"/>
                <a:cs typeface="Times New Roman"/>
              </a:rPr>
              <a:t> </a:t>
            </a:r>
            <a:r>
              <a:rPr sz="2400" spc="10" dirty="0">
                <a:latin typeface="Times New Roman"/>
                <a:cs typeface="Times New Roman"/>
              </a:rPr>
              <a:t>denormalizations are generally </a:t>
            </a:r>
            <a:r>
              <a:rPr sz="2400" spc="15" dirty="0">
                <a:latin typeface="Times New Roman"/>
                <a:cs typeface="Times New Roman"/>
              </a:rPr>
              <a:t>done </a:t>
            </a:r>
            <a:r>
              <a:rPr sz="2400" spc="20" dirty="0">
                <a:latin typeface="Times New Roman"/>
                <a:cs typeface="Times New Roman"/>
              </a:rPr>
              <a:t> </a:t>
            </a:r>
            <a:r>
              <a:rPr sz="2400" spc="5" dirty="0">
                <a:latin typeface="Times New Roman"/>
                <a:cs typeface="Times New Roman"/>
              </a:rPr>
              <a:t>so </a:t>
            </a:r>
            <a:r>
              <a:rPr sz="2400" spc="10" dirty="0">
                <a:latin typeface="Times New Roman"/>
                <a:cs typeface="Times New Roman"/>
              </a:rPr>
              <a:t>that </a:t>
            </a:r>
            <a:r>
              <a:rPr sz="2400" spc="15" dirty="0">
                <a:latin typeface="Times New Roman"/>
                <a:cs typeface="Times New Roman"/>
              </a:rPr>
              <a:t>query </a:t>
            </a:r>
            <a:r>
              <a:rPr sz="2400" spc="10" dirty="0">
                <a:latin typeface="Times New Roman"/>
                <a:cs typeface="Times New Roman"/>
              </a:rPr>
              <a:t>(read) performance </a:t>
            </a:r>
            <a:r>
              <a:rPr sz="2400" spc="5" dirty="0">
                <a:latin typeface="Times New Roman"/>
                <a:cs typeface="Times New Roman"/>
              </a:rPr>
              <a:t>is </a:t>
            </a:r>
            <a:r>
              <a:rPr sz="2400" spc="10" dirty="0">
                <a:latin typeface="Times New Roman"/>
                <a:cs typeface="Times New Roman"/>
              </a:rPr>
              <a:t> improved</a:t>
            </a:r>
            <a:endParaRPr sz="2400">
              <a:latin typeface="Times New Roman"/>
              <a:cs typeface="Times New Roman"/>
            </a:endParaRPr>
          </a:p>
        </p:txBody>
      </p:sp>
      <p:pic>
        <p:nvPicPr>
          <p:cNvPr id="5" name="object 5"/>
          <p:cNvPicPr/>
          <p:nvPr/>
        </p:nvPicPr>
        <p:blipFill>
          <a:blip r:embed="rId2" cstate="print"/>
          <a:stretch>
            <a:fillRect/>
          </a:stretch>
        </p:blipFill>
        <p:spPr>
          <a:xfrm>
            <a:off x="6130930" y="1630679"/>
            <a:ext cx="3880103" cy="5925311"/>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0640">
              <a:lnSpc>
                <a:spcPts val="1590"/>
              </a:lnSpc>
            </a:pPr>
            <a:fld id="{81D60167-4931-47E6-BA6A-407CBD079E47}" type="slidenum">
              <a:rPr spc="15" dirty="0"/>
              <a:t>63</a:t>
            </a:fld>
            <a:endParaRPr spc="15"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21693" y="6915409"/>
            <a:ext cx="220979" cy="259715"/>
          </a:xfrm>
          <a:prstGeom prst="rect">
            <a:avLst/>
          </a:prstGeom>
        </p:spPr>
        <p:txBody>
          <a:bodyPr vert="horz" wrap="square" lIns="0" tIns="17145" rIns="0" bIns="0" rtlCol="0">
            <a:spAutoFit/>
          </a:bodyPr>
          <a:lstStyle/>
          <a:p>
            <a:pPr marL="12700">
              <a:lnSpc>
                <a:spcPct val="100000"/>
              </a:lnSpc>
              <a:spcBef>
                <a:spcPts val="135"/>
              </a:spcBef>
            </a:pPr>
            <a:r>
              <a:rPr sz="1500" spc="15" dirty="0">
                <a:latin typeface="Times New Roman"/>
                <a:cs typeface="Times New Roman"/>
              </a:rPr>
              <a:t>51</a:t>
            </a:r>
            <a:endParaRPr sz="1500">
              <a:latin typeface="Times New Roman"/>
              <a:cs typeface="Times New Roman"/>
            </a:endParaRPr>
          </a:p>
        </p:txBody>
      </p:sp>
      <p:sp>
        <p:nvSpPr>
          <p:cNvPr id="3" name="object 3"/>
          <p:cNvSpPr txBox="1">
            <a:spLocks noGrp="1"/>
          </p:cNvSpPr>
          <p:nvPr>
            <p:ph type="title"/>
          </p:nvPr>
        </p:nvSpPr>
        <p:spPr>
          <a:xfrm>
            <a:off x="3734704" y="551180"/>
            <a:ext cx="3233420" cy="629285"/>
          </a:xfrm>
          <a:prstGeom prst="rect">
            <a:avLst/>
          </a:prstGeom>
        </p:spPr>
        <p:txBody>
          <a:bodyPr vert="horz" wrap="square" lIns="0" tIns="13970" rIns="0" bIns="0" rtlCol="0">
            <a:spAutoFit/>
          </a:bodyPr>
          <a:lstStyle/>
          <a:p>
            <a:pPr marL="12700">
              <a:lnSpc>
                <a:spcPct val="100000"/>
              </a:lnSpc>
              <a:spcBef>
                <a:spcPts val="110"/>
              </a:spcBef>
            </a:pPr>
            <a:r>
              <a:rPr sz="3950" spc="5" dirty="0"/>
              <a:t>Data</a:t>
            </a:r>
            <a:r>
              <a:rPr sz="3950" spc="-40" dirty="0"/>
              <a:t> </a:t>
            </a:r>
            <a:r>
              <a:rPr sz="3950" spc="5" dirty="0"/>
              <a:t>Modeling</a:t>
            </a:r>
            <a:endParaRPr sz="3950"/>
          </a:p>
        </p:txBody>
      </p:sp>
      <p:sp>
        <p:nvSpPr>
          <p:cNvPr id="4" name="object 4"/>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674505" y="1392428"/>
            <a:ext cx="9497695" cy="1572260"/>
          </a:xfrm>
          <a:prstGeom prst="rect">
            <a:avLst/>
          </a:prstGeom>
        </p:spPr>
        <p:txBody>
          <a:bodyPr vert="horz" wrap="square" lIns="0" tIns="51435" rIns="0" bIns="0" rtlCol="0">
            <a:spAutoFit/>
          </a:bodyPr>
          <a:lstStyle/>
          <a:p>
            <a:pPr marL="12700" marR="5080">
              <a:lnSpc>
                <a:spcPts val="2380"/>
              </a:lnSpc>
              <a:spcBef>
                <a:spcPts val="405"/>
              </a:spcBef>
            </a:pPr>
            <a:r>
              <a:rPr sz="2200" dirty="0">
                <a:latin typeface="Times New Roman"/>
                <a:cs typeface="Times New Roman"/>
              </a:rPr>
              <a:t>When </a:t>
            </a:r>
            <a:r>
              <a:rPr sz="2200" spc="5" dirty="0">
                <a:latin typeface="Times New Roman"/>
                <a:cs typeface="Times New Roman"/>
              </a:rPr>
              <a:t>using</a:t>
            </a:r>
            <a:r>
              <a:rPr sz="2200" spc="-45" dirty="0">
                <a:latin typeface="Times New Roman"/>
                <a:cs typeface="Times New Roman"/>
              </a:rPr>
              <a:t> </a:t>
            </a:r>
            <a:r>
              <a:rPr sz="2200" spc="-5" dirty="0">
                <a:solidFill>
                  <a:srgbClr val="FF0000"/>
                </a:solidFill>
                <a:latin typeface="Times New Roman"/>
                <a:cs typeface="Times New Roman"/>
              </a:rPr>
              <a:t>graph</a:t>
            </a:r>
            <a:r>
              <a:rPr sz="2200" dirty="0">
                <a:solidFill>
                  <a:srgbClr val="FF0000"/>
                </a:solidFill>
                <a:latin typeface="Times New Roman"/>
                <a:cs typeface="Times New Roman"/>
              </a:rPr>
              <a:t> </a:t>
            </a:r>
            <a:r>
              <a:rPr sz="2200" spc="5" dirty="0">
                <a:solidFill>
                  <a:srgbClr val="FF0000"/>
                </a:solidFill>
                <a:latin typeface="Times New Roman"/>
                <a:cs typeface="Times New Roman"/>
              </a:rPr>
              <a:t>databases</a:t>
            </a:r>
            <a:r>
              <a:rPr sz="2200" spc="-40" dirty="0">
                <a:solidFill>
                  <a:srgbClr val="FF0000"/>
                </a:solidFill>
                <a:latin typeface="Times New Roman"/>
                <a:cs typeface="Times New Roman"/>
              </a:rPr>
              <a:t> </a:t>
            </a:r>
            <a:r>
              <a:rPr sz="2200" spc="5" dirty="0">
                <a:latin typeface="Times New Roman"/>
                <a:cs typeface="Times New Roman"/>
              </a:rPr>
              <a:t>to</a:t>
            </a:r>
            <a:r>
              <a:rPr sz="2200" spc="-25" dirty="0">
                <a:latin typeface="Times New Roman"/>
                <a:cs typeface="Times New Roman"/>
              </a:rPr>
              <a:t> </a:t>
            </a:r>
            <a:r>
              <a:rPr sz="2200" spc="-5" dirty="0">
                <a:latin typeface="Times New Roman"/>
                <a:cs typeface="Times New Roman"/>
              </a:rPr>
              <a:t>model</a:t>
            </a:r>
            <a:r>
              <a:rPr sz="2200" spc="4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same</a:t>
            </a:r>
            <a:r>
              <a:rPr sz="2200" spc="10" dirty="0">
                <a:latin typeface="Times New Roman"/>
                <a:cs typeface="Times New Roman"/>
              </a:rPr>
              <a:t> </a:t>
            </a:r>
            <a:r>
              <a:rPr sz="2200" spc="5" dirty="0">
                <a:latin typeface="Times New Roman"/>
                <a:cs typeface="Times New Roman"/>
              </a:rPr>
              <a:t>data,</a:t>
            </a:r>
            <a:r>
              <a:rPr sz="2200" spc="-25" dirty="0">
                <a:latin typeface="Times New Roman"/>
                <a:cs typeface="Times New Roman"/>
              </a:rPr>
              <a:t> </a:t>
            </a:r>
            <a:r>
              <a:rPr sz="2200" spc="-5" dirty="0">
                <a:latin typeface="Times New Roman"/>
                <a:cs typeface="Times New Roman"/>
              </a:rPr>
              <a:t>we</a:t>
            </a:r>
            <a:r>
              <a:rPr sz="2200" spc="10" dirty="0">
                <a:latin typeface="Times New Roman"/>
                <a:cs typeface="Times New Roman"/>
              </a:rPr>
              <a:t> </a:t>
            </a:r>
            <a:r>
              <a:rPr sz="2200" spc="-5" dirty="0">
                <a:latin typeface="Times New Roman"/>
                <a:cs typeface="Times New Roman"/>
              </a:rPr>
              <a:t>model</a:t>
            </a:r>
            <a:r>
              <a:rPr sz="2200" spc="35" dirty="0">
                <a:latin typeface="Times New Roman"/>
                <a:cs typeface="Times New Roman"/>
              </a:rPr>
              <a:t> </a:t>
            </a:r>
            <a:r>
              <a:rPr sz="2200" spc="5" dirty="0">
                <a:latin typeface="Times New Roman"/>
                <a:cs typeface="Times New Roman"/>
              </a:rPr>
              <a:t>all</a:t>
            </a:r>
            <a:r>
              <a:rPr sz="2200" spc="-35" dirty="0">
                <a:latin typeface="Times New Roman"/>
                <a:cs typeface="Times New Roman"/>
              </a:rPr>
              <a:t> </a:t>
            </a:r>
            <a:r>
              <a:rPr sz="2200" spc="5" dirty="0">
                <a:latin typeface="Times New Roman"/>
                <a:cs typeface="Times New Roman"/>
              </a:rPr>
              <a:t>objects</a:t>
            </a:r>
            <a:r>
              <a:rPr sz="2200" spc="-65" dirty="0">
                <a:latin typeface="Times New Roman"/>
                <a:cs typeface="Times New Roman"/>
              </a:rPr>
              <a:t> </a:t>
            </a:r>
            <a:r>
              <a:rPr sz="2200" dirty="0">
                <a:latin typeface="Times New Roman"/>
                <a:cs typeface="Times New Roman"/>
              </a:rPr>
              <a:t>as</a:t>
            </a:r>
            <a:r>
              <a:rPr sz="2200" spc="-15" dirty="0">
                <a:latin typeface="Times New Roman"/>
                <a:cs typeface="Times New Roman"/>
              </a:rPr>
              <a:t> </a:t>
            </a:r>
            <a:r>
              <a:rPr sz="2200" dirty="0">
                <a:latin typeface="Times New Roman"/>
                <a:cs typeface="Times New Roman"/>
              </a:rPr>
              <a:t>(typed) </a:t>
            </a:r>
            <a:r>
              <a:rPr sz="2200" spc="-535" dirty="0">
                <a:latin typeface="Times New Roman"/>
                <a:cs typeface="Times New Roman"/>
              </a:rPr>
              <a:t> </a:t>
            </a:r>
            <a:r>
              <a:rPr sz="2200" dirty="0">
                <a:latin typeface="Times New Roman"/>
                <a:cs typeface="Times New Roman"/>
              </a:rPr>
              <a:t>nodes and </a:t>
            </a:r>
            <a:r>
              <a:rPr sz="2200" spc="5" dirty="0">
                <a:latin typeface="Times New Roman"/>
                <a:cs typeface="Times New Roman"/>
              </a:rPr>
              <a:t>relations within them </a:t>
            </a:r>
            <a:r>
              <a:rPr sz="2200" dirty="0">
                <a:latin typeface="Times New Roman"/>
                <a:cs typeface="Times New Roman"/>
              </a:rPr>
              <a:t>as (typed) edges; </a:t>
            </a:r>
            <a:r>
              <a:rPr sz="2200" spc="5" dirty="0">
                <a:latin typeface="Times New Roman"/>
                <a:cs typeface="Times New Roman"/>
              </a:rPr>
              <a:t>both </a:t>
            </a:r>
            <a:r>
              <a:rPr sz="2200" dirty="0">
                <a:latin typeface="Times New Roman"/>
                <a:cs typeface="Times New Roman"/>
              </a:rPr>
              <a:t>nodes and </a:t>
            </a:r>
            <a:r>
              <a:rPr sz="2200" spc="-5" dirty="0">
                <a:latin typeface="Times New Roman"/>
                <a:cs typeface="Times New Roman"/>
              </a:rPr>
              <a:t>edges </a:t>
            </a:r>
            <a:r>
              <a:rPr sz="2200" spc="-10" dirty="0">
                <a:latin typeface="Times New Roman"/>
                <a:cs typeface="Times New Roman"/>
              </a:rPr>
              <a:t>may </a:t>
            </a:r>
            <a:r>
              <a:rPr sz="2200" spc="-5" dirty="0">
                <a:latin typeface="Times New Roman"/>
                <a:cs typeface="Times New Roman"/>
              </a:rPr>
              <a:t>have </a:t>
            </a:r>
            <a:r>
              <a:rPr sz="2200" dirty="0">
                <a:latin typeface="Times New Roman"/>
                <a:cs typeface="Times New Roman"/>
              </a:rPr>
              <a:t> </a:t>
            </a:r>
            <a:r>
              <a:rPr sz="2200" spc="5" dirty="0">
                <a:latin typeface="Times New Roman"/>
                <a:cs typeface="Times New Roman"/>
              </a:rPr>
              <a:t>properties</a:t>
            </a:r>
            <a:r>
              <a:rPr sz="2200" spc="-65" dirty="0">
                <a:latin typeface="Times New Roman"/>
                <a:cs typeface="Times New Roman"/>
              </a:rPr>
              <a:t> </a:t>
            </a:r>
            <a:r>
              <a:rPr sz="2200" spc="-5" dirty="0">
                <a:latin typeface="Times New Roman"/>
                <a:cs typeface="Times New Roman"/>
              </a:rPr>
              <a:t>(key/value</a:t>
            </a:r>
            <a:r>
              <a:rPr sz="2200" spc="10" dirty="0">
                <a:latin typeface="Times New Roman"/>
                <a:cs typeface="Times New Roman"/>
              </a:rPr>
              <a:t> </a:t>
            </a:r>
            <a:r>
              <a:rPr sz="2200" spc="5" dirty="0">
                <a:latin typeface="Times New Roman"/>
                <a:cs typeface="Times New Roman"/>
              </a:rPr>
              <a:t>pairs).</a:t>
            </a:r>
            <a:r>
              <a:rPr sz="2200" spc="-90" dirty="0">
                <a:latin typeface="Times New Roman"/>
                <a:cs typeface="Times New Roman"/>
              </a:rPr>
              <a:t> </a:t>
            </a:r>
            <a:r>
              <a:rPr sz="2200" spc="5" dirty="0">
                <a:latin typeface="Times New Roman"/>
                <a:cs typeface="Times New Roman"/>
              </a:rPr>
              <a:t>This</a:t>
            </a:r>
            <a:r>
              <a:rPr sz="2200" spc="-40" dirty="0">
                <a:latin typeface="Times New Roman"/>
                <a:cs typeface="Times New Roman"/>
              </a:rPr>
              <a:t> </a:t>
            </a:r>
            <a:r>
              <a:rPr sz="2200" spc="5" dirty="0">
                <a:latin typeface="Times New Roman"/>
                <a:cs typeface="Times New Roman"/>
              </a:rPr>
              <a:t>is</a:t>
            </a:r>
            <a:r>
              <a:rPr sz="2200" spc="-15" dirty="0">
                <a:latin typeface="Times New Roman"/>
                <a:cs typeface="Times New Roman"/>
              </a:rPr>
              <a:t> </a:t>
            </a:r>
            <a:r>
              <a:rPr sz="2200" spc="5" dirty="0">
                <a:latin typeface="Times New Roman"/>
                <a:cs typeface="Times New Roman"/>
              </a:rPr>
              <a:t>especially</a:t>
            </a:r>
            <a:r>
              <a:rPr sz="2200" spc="-70" dirty="0">
                <a:latin typeface="Times New Roman"/>
                <a:cs typeface="Times New Roman"/>
              </a:rPr>
              <a:t> </a:t>
            </a:r>
            <a:r>
              <a:rPr sz="2200" dirty="0">
                <a:latin typeface="Times New Roman"/>
                <a:cs typeface="Times New Roman"/>
              </a:rPr>
              <a:t>convenient</a:t>
            </a:r>
            <a:r>
              <a:rPr sz="2200" spc="-35" dirty="0">
                <a:latin typeface="Times New Roman"/>
                <a:cs typeface="Times New Roman"/>
              </a:rPr>
              <a:t> </a:t>
            </a:r>
            <a:r>
              <a:rPr sz="2200" dirty="0">
                <a:latin typeface="Times New Roman"/>
                <a:cs typeface="Times New Roman"/>
              </a:rPr>
              <a:t>when</a:t>
            </a:r>
            <a:r>
              <a:rPr sz="2200" spc="30" dirty="0">
                <a:latin typeface="Times New Roman"/>
                <a:cs typeface="Times New Roman"/>
              </a:rPr>
              <a:t> </a:t>
            </a:r>
            <a:r>
              <a:rPr sz="2200" spc="-5" dirty="0">
                <a:latin typeface="Times New Roman"/>
                <a:cs typeface="Times New Roman"/>
              </a:rPr>
              <a:t>you</a:t>
            </a:r>
            <a:r>
              <a:rPr sz="2200" spc="30" dirty="0">
                <a:latin typeface="Times New Roman"/>
                <a:cs typeface="Times New Roman"/>
              </a:rPr>
              <a:t> </a:t>
            </a:r>
            <a:r>
              <a:rPr sz="2200" dirty="0">
                <a:latin typeface="Times New Roman"/>
                <a:cs typeface="Times New Roman"/>
              </a:rPr>
              <a:t>need</a:t>
            </a:r>
            <a:r>
              <a:rPr sz="2200" spc="-20" dirty="0">
                <a:latin typeface="Times New Roman"/>
                <a:cs typeface="Times New Roman"/>
              </a:rPr>
              <a:t> </a:t>
            </a:r>
            <a:r>
              <a:rPr sz="2200" spc="5" dirty="0">
                <a:latin typeface="Times New Roman"/>
                <a:cs typeface="Times New Roman"/>
              </a:rPr>
              <a:t>to</a:t>
            </a:r>
            <a:r>
              <a:rPr sz="2200" spc="-20" dirty="0">
                <a:latin typeface="Times New Roman"/>
                <a:cs typeface="Times New Roman"/>
              </a:rPr>
              <a:t> </a:t>
            </a:r>
            <a:r>
              <a:rPr sz="2200" spc="5" dirty="0">
                <a:latin typeface="Times New Roman"/>
                <a:cs typeface="Times New Roman"/>
              </a:rPr>
              <a:t>use the</a:t>
            </a:r>
            <a:endParaRPr sz="2200">
              <a:latin typeface="Times New Roman"/>
              <a:cs typeface="Times New Roman"/>
            </a:endParaRPr>
          </a:p>
          <a:p>
            <a:pPr marL="4468495">
              <a:lnSpc>
                <a:spcPts val="2225"/>
              </a:lnSpc>
            </a:pPr>
            <a:r>
              <a:rPr sz="2200" spc="5" dirty="0">
                <a:latin typeface="Times New Roman"/>
                <a:cs typeface="Times New Roman"/>
              </a:rPr>
              <a:t>data</a:t>
            </a:r>
            <a:r>
              <a:rPr sz="2200" spc="-30" dirty="0">
                <a:latin typeface="Times New Roman"/>
                <a:cs typeface="Times New Roman"/>
              </a:rPr>
              <a:t> </a:t>
            </a:r>
            <a:r>
              <a:rPr sz="2200" spc="5" dirty="0">
                <a:latin typeface="Times New Roman"/>
                <a:cs typeface="Times New Roman"/>
              </a:rPr>
              <a:t>to</a:t>
            </a:r>
            <a:r>
              <a:rPr sz="2200" spc="-30" dirty="0">
                <a:latin typeface="Times New Roman"/>
                <a:cs typeface="Times New Roman"/>
              </a:rPr>
              <a:t> </a:t>
            </a:r>
            <a:r>
              <a:rPr sz="2200" spc="-5" dirty="0">
                <a:latin typeface="Times New Roman"/>
                <a:cs typeface="Times New Roman"/>
              </a:rPr>
              <a:t>recommend</a:t>
            </a:r>
            <a:r>
              <a:rPr sz="2200" spc="15" dirty="0">
                <a:latin typeface="Times New Roman"/>
                <a:cs typeface="Times New Roman"/>
              </a:rPr>
              <a:t> </a:t>
            </a:r>
            <a:r>
              <a:rPr sz="2200" spc="5" dirty="0">
                <a:latin typeface="Times New Roman"/>
                <a:cs typeface="Times New Roman"/>
              </a:rPr>
              <a:t>products</a:t>
            </a:r>
            <a:r>
              <a:rPr sz="2200" spc="-50" dirty="0">
                <a:latin typeface="Times New Roman"/>
                <a:cs typeface="Times New Roman"/>
              </a:rPr>
              <a:t> </a:t>
            </a:r>
            <a:r>
              <a:rPr sz="2200" spc="5" dirty="0">
                <a:latin typeface="Times New Roman"/>
                <a:cs typeface="Times New Roman"/>
              </a:rPr>
              <a:t>to</a:t>
            </a:r>
            <a:r>
              <a:rPr sz="2200" spc="-5" dirty="0">
                <a:latin typeface="Times New Roman"/>
                <a:cs typeface="Times New Roman"/>
              </a:rPr>
              <a:t> </a:t>
            </a:r>
            <a:r>
              <a:rPr sz="2200" spc="5" dirty="0">
                <a:latin typeface="Times New Roman"/>
                <a:cs typeface="Times New Roman"/>
              </a:rPr>
              <a:t>users</a:t>
            </a:r>
            <a:r>
              <a:rPr sz="2200" spc="-55" dirty="0">
                <a:latin typeface="Times New Roman"/>
                <a:cs typeface="Times New Roman"/>
              </a:rPr>
              <a:t> </a:t>
            </a:r>
            <a:r>
              <a:rPr sz="2200" dirty="0">
                <a:latin typeface="Times New Roman"/>
                <a:cs typeface="Times New Roman"/>
              </a:rPr>
              <a:t>or</a:t>
            </a:r>
            <a:r>
              <a:rPr sz="2200" spc="-20" dirty="0">
                <a:latin typeface="Times New Roman"/>
                <a:cs typeface="Times New Roman"/>
              </a:rPr>
              <a:t> </a:t>
            </a:r>
            <a:r>
              <a:rPr sz="2200" spc="5" dirty="0">
                <a:latin typeface="Times New Roman"/>
                <a:cs typeface="Times New Roman"/>
              </a:rPr>
              <a:t>to</a:t>
            </a:r>
            <a:endParaRPr sz="2200">
              <a:latin typeface="Times New Roman"/>
              <a:cs typeface="Times New Roman"/>
            </a:endParaRPr>
          </a:p>
          <a:p>
            <a:pPr marL="12700">
              <a:lnSpc>
                <a:spcPts val="2510"/>
              </a:lnSpc>
            </a:pPr>
            <a:r>
              <a:rPr sz="2200" spc="5" dirty="0">
                <a:latin typeface="Times New Roman"/>
                <a:cs typeface="Times New Roman"/>
              </a:rPr>
              <a:t>find</a:t>
            </a:r>
            <a:endParaRPr sz="2200">
              <a:latin typeface="Times New Roman"/>
              <a:cs typeface="Times New Roman"/>
            </a:endParaRPr>
          </a:p>
        </p:txBody>
      </p:sp>
      <p:pic>
        <p:nvPicPr>
          <p:cNvPr id="6" name="object 6"/>
          <p:cNvPicPr/>
          <p:nvPr/>
        </p:nvPicPr>
        <p:blipFill>
          <a:blip r:embed="rId2" cstate="print"/>
          <a:stretch>
            <a:fillRect/>
          </a:stretch>
        </p:blipFill>
        <p:spPr>
          <a:xfrm>
            <a:off x="2488573" y="2535936"/>
            <a:ext cx="6117333" cy="4739640"/>
          </a:xfrm>
          <a:prstGeom prst="rect">
            <a:avLst/>
          </a:prstGeom>
        </p:spPr>
      </p:pic>
      <p:sp>
        <p:nvSpPr>
          <p:cNvPr id="7" name="object 7"/>
          <p:cNvSpPr txBox="1"/>
          <p:nvPr/>
        </p:nvSpPr>
        <p:spPr>
          <a:xfrm>
            <a:off x="2963559" y="2806702"/>
            <a:ext cx="1435100" cy="560705"/>
          </a:xfrm>
          <a:prstGeom prst="rect">
            <a:avLst/>
          </a:prstGeom>
        </p:spPr>
        <p:txBody>
          <a:bodyPr vert="horz" wrap="square" lIns="0" tIns="11430" rIns="0" bIns="0" rtlCol="0">
            <a:spAutoFit/>
          </a:bodyPr>
          <a:lstStyle/>
          <a:p>
            <a:pPr marL="12700" marR="5080" indent="188595">
              <a:lnSpc>
                <a:spcPct val="100600"/>
              </a:lnSpc>
              <a:spcBef>
                <a:spcPts val="90"/>
              </a:spcBef>
            </a:pPr>
            <a:r>
              <a:rPr sz="1750" spc="-5" dirty="0">
                <a:solidFill>
                  <a:srgbClr val="FFFFFF"/>
                </a:solidFill>
                <a:latin typeface="Times New Roman"/>
                <a:cs typeface="Times New Roman"/>
              </a:rPr>
              <a:t>1:Customer </a:t>
            </a:r>
            <a:r>
              <a:rPr sz="1750" dirty="0">
                <a:solidFill>
                  <a:srgbClr val="FFFFFF"/>
                </a:solidFill>
                <a:latin typeface="Times New Roman"/>
                <a:cs typeface="Times New Roman"/>
              </a:rPr>
              <a:t> </a:t>
            </a:r>
            <a:r>
              <a:rPr sz="1750" spc="-15" dirty="0">
                <a:solidFill>
                  <a:srgbClr val="FFFFFF"/>
                </a:solidFill>
                <a:latin typeface="Times New Roman"/>
                <a:cs typeface="Times New Roman"/>
              </a:rPr>
              <a:t>name:</a:t>
            </a:r>
            <a:r>
              <a:rPr sz="1750" spc="60" dirty="0">
                <a:solidFill>
                  <a:srgbClr val="FFFFFF"/>
                </a:solidFill>
                <a:latin typeface="Times New Roman"/>
                <a:cs typeface="Times New Roman"/>
              </a:rPr>
              <a:t> </a:t>
            </a:r>
            <a:r>
              <a:rPr sz="1750" spc="-5" dirty="0">
                <a:solidFill>
                  <a:srgbClr val="FFFFFF"/>
                </a:solidFill>
                <a:latin typeface="Times New Roman"/>
                <a:cs typeface="Times New Roman"/>
              </a:rPr>
              <a:t>“Martin”</a:t>
            </a:r>
            <a:endParaRPr sz="1750">
              <a:latin typeface="Times New Roman"/>
              <a:cs typeface="Times New Roman"/>
            </a:endParaRPr>
          </a:p>
        </p:txBody>
      </p:sp>
      <p:sp>
        <p:nvSpPr>
          <p:cNvPr id="8" name="object 8"/>
          <p:cNvSpPr txBox="1"/>
          <p:nvPr/>
        </p:nvSpPr>
        <p:spPr>
          <a:xfrm>
            <a:off x="6712603" y="3782062"/>
            <a:ext cx="1398270" cy="832485"/>
          </a:xfrm>
          <a:prstGeom prst="rect">
            <a:avLst/>
          </a:prstGeom>
        </p:spPr>
        <p:txBody>
          <a:bodyPr vert="horz" wrap="square" lIns="0" tIns="9525" rIns="0" bIns="0" rtlCol="0">
            <a:spAutoFit/>
          </a:bodyPr>
          <a:lstStyle/>
          <a:p>
            <a:pPr marL="12700" marR="5080" indent="-635" algn="ctr">
              <a:lnSpc>
                <a:spcPct val="101099"/>
              </a:lnSpc>
              <a:spcBef>
                <a:spcPts val="75"/>
              </a:spcBef>
            </a:pPr>
            <a:r>
              <a:rPr sz="1750" spc="-10" dirty="0">
                <a:solidFill>
                  <a:srgbClr val="FFFFFF"/>
                </a:solidFill>
                <a:latin typeface="Times New Roman"/>
                <a:cs typeface="Times New Roman"/>
              </a:rPr>
              <a:t>3:Payment </a:t>
            </a:r>
            <a:r>
              <a:rPr sz="1750" spc="-5" dirty="0">
                <a:solidFill>
                  <a:srgbClr val="FFFFFF"/>
                </a:solidFill>
                <a:latin typeface="Times New Roman"/>
                <a:cs typeface="Times New Roman"/>
              </a:rPr>
              <a:t> </a:t>
            </a:r>
            <a:r>
              <a:rPr sz="1750" spc="-10" dirty="0">
                <a:solidFill>
                  <a:srgbClr val="FFFFFF"/>
                </a:solidFill>
                <a:latin typeface="Times New Roman"/>
                <a:cs typeface="Times New Roman"/>
              </a:rPr>
              <a:t>type:</a:t>
            </a:r>
            <a:r>
              <a:rPr sz="1750" spc="60" dirty="0">
                <a:solidFill>
                  <a:srgbClr val="FFFFFF"/>
                </a:solidFill>
                <a:latin typeface="Times New Roman"/>
                <a:cs typeface="Times New Roman"/>
              </a:rPr>
              <a:t> </a:t>
            </a:r>
            <a:r>
              <a:rPr sz="1750" spc="-5" dirty="0">
                <a:solidFill>
                  <a:srgbClr val="FFFFFF"/>
                </a:solidFill>
                <a:latin typeface="Times New Roman"/>
                <a:cs typeface="Times New Roman"/>
              </a:rPr>
              <a:t>“debit” </a:t>
            </a:r>
            <a:r>
              <a:rPr sz="1750" dirty="0">
                <a:solidFill>
                  <a:srgbClr val="FFFFFF"/>
                </a:solidFill>
                <a:latin typeface="Times New Roman"/>
                <a:cs typeface="Times New Roman"/>
              </a:rPr>
              <a:t> </a:t>
            </a:r>
            <a:r>
              <a:rPr sz="1750" spc="-10" dirty="0">
                <a:solidFill>
                  <a:srgbClr val="FFFFFF"/>
                </a:solidFill>
                <a:latin typeface="Times New Roman"/>
                <a:cs typeface="Times New Roman"/>
              </a:rPr>
              <a:t>cci</a:t>
            </a:r>
            <a:r>
              <a:rPr sz="1750" spc="10" dirty="0">
                <a:solidFill>
                  <a:srgbClr val="FFFFFF"/>
                </a:solidFill>
                <a:latin typeface="Times New Roman"/>
                <a:cs typeface="Times New Roman"/>
              </a:rPr>
              <a:t>n</a:t>
            </a:r>
            <a:r>
              <a:rPr sz="1750" spc="-10" dirty="0">
                <a:solidFill>
                  <a:srgbClr val="FFFFFF"/>
                </a:solidFill>
                <a:latin typeface="Times New Roman"/>
                <a:cs typeface="Times New Roman"/>
              </a:rPr>
              <a:t>f</a:t>
            </a:r>
            <a:r>
              <a:rPr sz="1750" spc="-15" dirty="0">
                <a:solidFill>
                  <a:srgbClr val="FFFFFF"/>
                </a:solidFill>
                <a:latin typeface="Times New Roman"/>
                <a:cs typeface="Times New Roman"/>
              </a:rPr>
              <a:t>o</a:t>
            </a:r>
            <a:r>
              <a:rPr sz="1750" spc="-10" dirty="0">
                <a:solidFill>
                  <a:srgbClr val="FFFFFF"/>
                </a:solidFill>
                <a:latin typeface="Times New Roman"/>
                <a:cs typeface="Times New Roman"/>
              </a:rPr>
              <a:t>:”</a:t>
            </a:r>
            <a:r>
              <a:rPr sz="1750" spc="10" dirty="0">
                <a:solidFill>
                  <a:srgbClr val="FFFFFF"/>
                </a:solidFill>
                <a:latin typeface="Times New Roman"/>
                <a:cs typeface="Times New Roman"/>
              </a:rPr>
              <a:t>1000</a:t>
            </a:r>
            <a:r>
              <a:rPr sz="1750" spc="-10" dirty="0">
                <a:solidFill>
                  <a:srgbClr val="FFFFFF"/>
                </a:solidFill>
                <a:latin typeface="Times New Roman"/>
                <a:cs typeface="Times New Roman"/>
              </a:rPr>
              <a:t>.</a:t>
            </a:r>
            <a:r>
              <a:rPr sz="1750" spc="15" dirty="0">
                <a:solidFill>
                  <a:srgbClr val="FFFFFF"/>
                </a:solidFill>
                <a:latin typeface="Times New Roman"/>
                <a:cs typeface="Times New Roman"/>
              </a:rPr>
              <a:t>.</a:t>
            </a:r>
            <a:r>
              <a:rPr sz="1750" dirty="0">
                <a:solidFill>
                  <a:srgbClr val="FFFFFF"/>
                </a:solidFill>
                <a:latin typeface="Times New Roman"/>
                <a:cs typeface="Times New Roman"/>
              </a:rPr>
              <a:t>”</a:t>
            </a:r>
            <a:endParaRPr sz="1750">
              <a:latin typeface="Times New Roman"/>
              <a:cs typeface="Times New Roman"/>
            </a:endParaRPr>
          </a:p>
        </p:txBody>
      </p:sp>
      <p:sp>
        <p:nvSpPr>
          <p:cNvPr id="9" name="object 9"/>
          <p:cNvSpPr txBox="1"/>
          <p:nvPr/>
        </p:nvSpPr>
        <p:spPr>
          <a:xfrm>
            <a:off x="3560968" y="4790951"/>
            <a:ext cx="1029969" cy="560705"/>
          </a:xfrm>
          <a:prstGeom prst="rect">
            <a:avLst/>
          </a:prstGeom>
        </p:spPr>
        <p:txBody>
          <a:bodyPr vert="horz" wrap="square" lIns="0" tIns="11430" rIns="0" bIns="0" rtlCol="0">
            <a:spAutoFit/>
          </a:bodyPr>
          <a:lstStyle/>
          <a:p>
            <a:pPr marL="12700" marR="5080" indent="15240">
              <a:lnSpc>
                <a:spcPct val="100600"/>
              </a:lnSpc>
              <a:spcBef>
                <a:spcPts val="90"/>
              </a:spcBef>
            </a:pPr>
            <a:r>
              <a:rPr sz="1750" spc="10" dirty="0">
                <a:solidFill>
                  <a:srgbClr val="FFFFFF"/>
                </a:solidFill>
                <a:latin typeface="Times New Roman"/>
                <a:cs typeface="Times New Roman"/>
              </a:rPr>
              <a:t>27</a:t>
            </a:r>
            <a:r>
              <a:rPr sz="1750" spc="-10" dirty="0">
                <a:solidFill>
                  <a:srgbClr val="FFFFFF"/>
                </a:solidFill>
                <a:latin typeface="Times New Roman"/>
                <a:cs typeface="Times New Roman"/>
              </a:rPr>
              <a:t>:</a:t>
            </a:r>
            <a:r>
              <a:rPr sz="1750" spc="5" dirty="0">
                <a:solidFill>
                  <a:srgbClr val="FFFFFF"/>
                </a:solidFill>
                <a:latin typeface="Times New Roman"/>
                <a:cs typeface="Times New Roman"/>
              </a:rPr>
              <a:t>P</a:t>
            </a:r>
            <a:r>
              <a:rPr sz="1750" spc="-10" dirty="0">
                <a:solidFill>
                  <a:srgbClr val="FFFFFF"/>
                </a:solidFill>
                <a:latin typeface="Times New Roman"/>
                <a:cs typeface="Times New Roman"/>
              </a:rPr>
              <a:t>r</a:t>
            </a:r>
            <a:r>
              <a:rPr sz="1750" spc="-15" dirty="0">
                <a:solidFill>
                  <a:srgbClr val="FFFFFF"/>
                </a:solidFill>
                <a:latin typeface="Times New Roman"/>
                <a:cs typeface="Times New Roman"/>
              </a:rPr>
              <a:t>o</a:t>
            </a:r>
            <a:r>
              <a:rPr sz="1750" spc="10" dirty="0">
                <a:solidFill>
                  <a:srgbClr val="FFFFFF"/>
                </a:solidFill>
                <a:latin typeface="Times New Roman"/>
                <a:cs typeface="Times New Roman"/>
              </a:rPr>
              <a:t>du</a:t>
            </a:r>
            <a:r>
              <a:rPr sz="1750" spc="-10" dirty="0">
                <a:solidFill>
                  <a:srgbClr val="FFFFFF"/>
                </a:solidFill>
                <a:latin typeface="Times New Roman"/>
                <a:cs typeface="Times New Roman"/>
              </a:rPr>
              <a:t>c</a:t>
            </a:r>
            <a:r>
              <a:rPr sz="1750" dirty="0">
                <a:solidFill>
                  <a:srgbClr val="FFFFFF"/>
                </a:solidFill>
                <a:latin typeface="Times New Roman"/>
                <a:cs typeface="Times New Roman"/>
              </a:rPr>
              <a:t>t  </a:t>
            </a:r>
            <a:r>
              <a:rPr sz="1750" spc="10" dirty="0">
                <a:solidFill>
                  <a:srgbClr val="FFFFFF"/>
                </a:solidFill>
                <a:latin typeface="Times New Roman"/>
                <a:cs typeface="Times New Roman"/>
              </a:rPr>
              <a:t>p</a:t>
            </a:r>
            <a:r>
              <a:rPr sz="1750" spc="-10" dirty="0">
                <a:solidFill>
                  <a:srgbClr val="FFFFFF"/>
                </a:solidFill>
                <a:latin typeface="Times New Roman"/>
                <a:cs typeface="Times New Roman"/>
              </a:rPr>
              <a:t>ric</a:t>
            </a:r>
            <a:r>
              <a:rPr sz="1750" spc="-35" dirty="0">
                <a:solidFill>
                  <a:srgbClr val="FFFFFF"/>
                </a:solidFill>
                <a:latin typeface="Times New Roman"/>
                <a:cs typeface="Times New Roman"/>
              </a:rPr>
              <a:t>e</a:t>
            </a:r>
            <a:r>
              <a:rPr sz="1750" spc="-10" dirty="0">
                <a:solidFill>
                  <a:srgbClr val="FFFFFF"/>
                </a:solidFill>
                <a:latin typeface="Times New Roman"/>
                <a:cs typeface="Times New Roman"/>
              </a:rPr>
              <a:t>:</a:t>
            </a:r>
            <a:r>
              <a:rPr sz="1750" spc="10" dirty="0">
                <a:solidFill>
                  <a:srgbClr val="FFFFFF"/>
                </a:solidFill>
                <a:latin typeface="Times New Roman"/>
                <a:cs typeface="Times New Roman"/>
              </a:rPr>
              <a:t>32</a:t>
            </a:r>
            <a:r>
              <a:rPr sz="1750" spc="-10" dirty="0">
                <a:solidFill>
                  <a:srgbClr val="FFFFFF"/>
                </a:solidFill>
                <a:latin typeface="Times New Roman"/>
                <a:cs typeface="Times New Roman"/>
              </a:rPr>
              <a:t>,</a:t>
            </a:r>
            <a:r>
              <a:rPr sz="1750" spc="10" dirty="0">
                <a:solidFill>
                  <a:srgbClr val="FFFFFF"/>
                </a:solidFill>
                <a:latin typeface="Times New Roman"/>
                <a:cs typeface="Times New Roman"/>
              </a:rPr>
              <a:t>4</a:t>
            </a:r>
            <a:r>
              <a:rPr sz="1750" dirty="0">
                <a:solidFill>
                  <a:srgbClr val="FFFFFF"/>
                </a:solidFill>
                <a:latin typeface="Times New Roman"/>
                <a:cs typeface="Times New Roman"/>
              </a:rPr>
              <a:t>5</a:t>
            </a:r>
            <a:endParaRPr sz="1750">
              <a:latin typeface="Times New Roman"/>
              <a:cs typeface="Times New Roman"/>
            </a:endParaRPr>
          </a:p>
        </p:txBody>
      </p:sp>
      <p:pic>
        <p:nvPicPr>
          <p:cNvPr id="10" name="object 10"/>
          <p:cNvPicPr/>
          <p:nvPr/>
        </p:nvPicPr>
        <p:blipFill>
          <a:blip r:embed="rId3" cstate="print"/>
          <a:stretch>
            <a:fillRect/>
          </a:stretch>
        </p:blipFill>
        <p:spPr>
          <a:xfrm>
            <a:off x="345829" y="3962400"/>
            <a:ext cx="2389632" cy="1121664"/>
          </a:xfrm>
          <a:prstGeom prst="rect">
            <a:avLst/>
          </a:prstGeom>
        </p:spPr>
      </p:pic>
      <p:sp>
        <p:nvSpPr>
          <p:cNvPr id="11" name="object 11"/>
          <p:cNvSpPr txBox="1"/>
          <p:nvPr/>
        </p:nvSpPr>
        <p:spPr>
          <a:xfrm>
            <a:off x="860433" y="4236215"/>
            <a:ext cx="1358900" cy="560705"/>
          </a:xfrm>
          <a:prstGeom prst="rect">
            <a:avLst/>
          </a:prstGeom>
        </p:spPr>
        <p:txBody>
          <a:bodyPr vert="horz" wrap="square" lIns="0" tIns="11430" rIns="0" bIns="0" rtlCol="0">
            <a:spAutoFit/>
          </a:bodyPr>
          <a:lstStyle/>
          <a:p>
            <a:pPr marL="12700" marR="5080" indent="215900">
              <a:lnSpc>
                <a:spcPct val="100600"/>
              </a:lnSpc>
              <a:spcBef>
                <a:spcPts val="90"/>
              </a:spcBef>
            </a:pPr>
            <a:r>
              <a:rPr sz="1750" spc="-5" dirty="0">
                <a:solidFill>
                  <a:srgbClr val="FFFFFF"/>
                </a:solidFill>
                <a:latin typeface="Times New Roman"/>
                <a:cs typeface="Times New Roman"/>
              </a:rPr>
              <a:t>2:Address </a:t>
            </a:r>
            <a:r>
              <a:rPr sz="1750" dirty="0">
                <a:solidFill>
                  <a:srgbClr val="FFFFFF"/>
                </a:solidFill>
                <a:latin typeface="Times New Roman"/>
                <a:cs typeface="Times New Roman"/>
              </a:rPr>
              <a:t> </a:t>
            </a:r>
            <a:r>
              <a:rPr sz="1750" spc="-10" dirty="0">
                <a:solidFill>
                  <a:srgbClr val="FFFFFF"/>
                </a:solidFill>
                <a:latin typeface="Times New Roman"/>
                <a:cs typeface="Times New Roman"/>
              </a:rPr>
              <a:t>cit</a:t>
            </a:r>
            <a:r>
              <a:rPr sz="1750" spc="-15" dirty="0">
                <a:solidFill>
                  <a:srgbClr val="FFFFFF"/>
                </a:solidFill>
                <a:latin typeface="Times New Roman"/>
                <a:cs typeface="Times New Roman"/>
              </a:rPr>
              <a:t>y</a:t>
            </a:r>
            <a:r>
              <a:rPr sz="1750" spc="-10" dirty="0">
                <a:solidFill>
                  <a:srgbClr val="FFFFFF"/>
                </a:solidFill>
                <a:latin typeface="Times New Roman"/>
                <a:cs typeface="Times New Roman"/>
              </a:rPr>
              <a:t>:”</a:t>
            </a:r>
            <a:r>
              <a:rPr sz="1750" spc="5" dirty="0">
                <a:solidFill>
                  <a:srgbClr val="FFFFFF"/>
                </a:solidFill>
                <a:latin typeface="Times New Roman"/>
                <a:cs typeface="Times New Roman"/>
              </a:rPr>
              <a:t>C</a:t>
            </a:r>
            <a:r>
              <a:rPr sz="1750" spc="10" dirty="0">
                <a:solidFill>
                  <a:srgbClr val="FFFFFF"/>
                </a:solidFill>
                <a:latin typeface="Times New Roman"/>
                <a:cs typeface="Times New Roman"/>
              </a:rPr>
              <a:t>h</a:t>
            </a:r>
            <a:r>
              <a:rPr sz="1750" spc="-10" dirty="0">
                <a:solidFill>
                  <a:srgbClr val="FFFFFF"/>
                </a:solidFill>
                <a:latin typeface="Times New Roman"/>
                <a:cs typeface="Times New Roman"/>
              </a:rPr>
              <a:t>i</a:t>
            </a:r>
            <a:r>
              <a:rPr sz="1750" spc="10" dirty="0">
                <a:solidFill>
                  <a:srgbClr val="FFFFFF"/>
                </a:solidFill>
                <a:latin typeface="Times New Roman"/>
                <a:cs typeface="Times New Roman"/>
              </a:rPr>
              <a:t>cag</a:t>
            </a:r>
            <a:r>
              <a:rPr sz="1750" spc="-15" dirty="0">
                <a:solidFill>
                  <a:srgbClr val="FFFFFF"/>
                </a:solidFill>
                <a:latin typeface="Times New Roman"/>
                <a:cs typeface="Times New Roman"/>
              </a:rPr>
              <a:t>o</a:t>
            </a:r>
            <a:r>
              <a:rPr sz="1750" dirty="0">
                <a:solidFill>
                  <a:srgbClr val="FFFFFF"/>
                </a:solidFill>
                <a:latin typeface="Times New Roman"/>
                <a:cs typeface="Times New Roman"/>
              </a:rPr>
              <a:t>”</a:t>
            </a:r>
            <a:endParaRPr sz="1750">
              <a:latin typeface="Times New Roman"/>
              <a:cs typeface="Times New Roman"/>
            </a:endParaRPr>
          </a:p>
        </p:txBody>
      </p:sp>
      <p:sp>
        <p:nvSpPr>
          <p:cNvPr id="12" name="object 12"/>
          <p:cNvSpPr txBox="1"/>
          <p:nvPr/>
        </p:nvSpPr>
        <p:spPr>
          <a:xfrm>
            <a:off x="5773818" y="6427728"/>
            <a:ext cx="1849755" cy="560705"/>
          </a:xfrm>
          <a:prstGeom prst="rect">
            <a:avLst/>
          </a:prstGeom>
        </p:spPr>
        <p:txBody>
          <a:bodyPr vert="horz" wrap="square" lIns="0" tIns="11430" rIns="0" bIns="0" rtlCol="0">
            <a:spAutoFit/>
          </a:bodyPr>
          <a:lstStyle/>
          <a:p>
            <a:pPr marL="12700" marR="5080" indent="508634">
              <a:lnSpc>
                <a:spcPct val="100600"/>
              </a:lnSpc>
              <a:spcBef>
                <a:spcPts val="90"/>
              </a:spcBef>
            </a:pPr>
            <a:r>
              <a:rPr sz="1750" spc="-5" dirty="0">
                <a:solidFill>
                  <a:srgbClr val="FFFFFF"/>
                </a:solidFill>
                <a:latin typeface="Times New Roman"/>
                <a:cs typeface="Times New Roman"/>
              </a:rPr>
              <a:t>99:Order </a:t>
            </a:r>
            <a:r>
              <a:rPr sz="1750" dirty="0">
                <a:solidFill>
                  <a:srgbClr val="FFFFFF"/>
                </a:solidFill>
                <a:latin typeface="Times New Roman"/>
                <a:cs typeface="Times New Roman"/>
              </a:rPr>
              <a:t> </a:t>
            </a:r>
            <a:r>
              <a:rPr sz="1750" spc="10" dirty="0">
                <a:solidFill>
                  <a:srgbClr val="FFFFFF"/>
                </a:solidFill>
                <a:latin typeface="Times New Roman"/>
                <a:cs typeface="Times New Roman"/>
              </a:rPr>
              <a:t>d</a:t>
            </a:r>
            <a:r>
              <a:rPr sz="1750" spc="-10" dirty="0">
                <a:solidFill>
                  <a:srgbClr val="FFFFFF"/>
                </a:solidFill>
                <a:latin typeface="Times New Roman"/>
                <a:cs typeface="Times New Roman"/>
              </a:rPr>
              <a:t>at</a:t>
            </a:r>
            <a:r>
              <a:rPr sz="1750" spc="-35" dirty="0">
                <a:solidFill>
                  <a:srgbClr val="FFFFFF"/>
                </a:solidFill>
                <a:latin typeface="Times New Roman"/>
                <a:cs typeface="Times New Roman"/>
              </a:rPr>
              <a:t>e</a:t>
            </a:r>
            <a:r>
              <a:rPr sz="1750" spc="-10" dirty="0">
                <a:solidFill>
                  <a:srgbClr val="FFFFFF"/>
                </a:solidFill>
                <a:latin typeface="Times New Roman"/>
                <a:cs typeface="Times New Roman"/>
              </a:rPr>
              <a:t>:”</a:t>
            </a:r>
            <a:r>
              <a:rPr sz="1750" spc="5" dirty="0">
                <a:solidFill>
                  <a:srgbClr val="FFFFFF"/>
                </a:solidFill>
                <a:latin typeface="Times New Roman"/>
                <a:cs typeface="Times New Roman"/>
              </a:rPr>
              <a:t>N</a:t>
            </a:r>
            <a:r>
              <a:rPr sz="1750" spc="10" dirty="0">
                <a:solidFill>
                  <a:srgbClr val="FFFFFF"/>
                </a:solidFill>
                <a:latin typeface="Times New Roman"/>
                <a:cs typeface="Times New Roman"/>
              </a:rPr>
              <a:t>ov</a:t>
            </a:r>
            <a:r>
              <a:rPr sz="1750" spc="-10" dirty="0">
                <a:solidFill>
                  <a:srgbClr val="FFFFFF"/>
                </a:solidFill>
                <a:latin typeface="Times New Roman"/>
                <a:cs typeface="Times New Roman"/>
              </a:rPr>
              <a:t>-</a:t>
            </a:r>
            <a:r>
              <a:rPr sz="1750" spc="10" dirty="0">
                <a:solidFill>
                  <a:srgbClr val="FFFFFF"/>
                </a:solidFill>
                <a:latin typeface="Times New Roman"/>
                <a:cs typeface="Times New Roman"/>
              </a:rPr>
              <a:t>20</a:t>
            </a:r>
            <a:r>
              <a:rPr sz="1750" spc="-10" dirty="0">
                <a:solidFill>
                  <a:srgbClr val="FFFFFF"/>
                </a:solidFill>
                <a:latin typeface="Times New Roman"/>
                <a:cs typeface="Times New Roman"/>
              </a:rPr>
              <a:t>-</a:t>
            </a:r>
            <a:r>
              <a:rPr sz="1750" spc="10" dirty="0">
                <a:solidFill>
                  <a:srgbClr val="FFFFFF"/>
                </a:solidFill>
                <a:latin typeface="Times New Roman"/>
                <a:cs typeface="Times New Roman"/>
              </a:rPr>
              <a:t>20</a:t>
            </a:r>
            <a:r>
              <a:rPr sz="1750" spc="-60" dirty="0">
                <a:solidFill>
                  <a:srgbClr val="FFFFFF"/>
                </a:solidFill>
                <a:latin typeface="Times New Roman"/>
                <a:cs typeface="Times New Roman"/>
              </a:rPr>
              <a:t>1</a:t>
            </a:r>
            <a:r>
              <a:rPr sz="1750" spc="10" dirty="0">
                <a:solidFill>
                  <a:srgbClr val="FFFFFF"/>
                </a:solidFill>
                <a:latin typeface="Times New Roman"/>
                <a:cs typeface="Times New Roman"/>
              </a:rPr>
              <a:t>1</a:t>
            </a:r>
            <a:r>
              <a:rPr sz="1750" dirty="0">
                <a:solidFill>
                  <a:srgbClr val="FFFFFF"/>
                </a:solidFill>
                <a:latin typeface="Times New Roman"/>
                <a:cs typeface="Times New Roman"/>
              </a:rPr>
              <a:t>”</a:t>
            </a:r>
            <a:endParaRPr sz="1750">
              <a:latin typeface="Times New Roman"/>
              <a:cs typeface="Times New Roman"/>
            </a:endParaRPr>
          </a:p>
        </p:txBody>
      </p:sp>
      <p:sp>
        <p:nvSpPr>
          <p:cNvPr id="13" name="object 13"/>
          <p:cNvSpPr/>
          <p:nvPr/>
        </p:nvSpPr>
        <p:spPr>
          <a:xfrm>
            <a:off x="1540637" y="3084588"/>
            <a:ext cx="6745605" cy="3642360"/>
          </a:xfrm>
          <a:custGeom>
            <a:avLst/>
            <a:gdLst/>
            <a:ahLst/>
            <a:cxnLst/>
            <a:rect l="l" t="t" r="r" b="b"/>
            <a:pathLst>
              <a:path w="6745605" h="3642359">
                <a:moveTo>
                  <a:pt x="960120" y="21336"/>
                </a:moveTo>
                <a:lnTo>
                  <a:pt x="941832" y="0"/>
                </a:lnTo>
                <a:lnTo>
                  <a:pt x="47955" y="820610"/>
                </a:lnTo>
                <a:lnTo>
                  <a:pt x="60960" y="777240"/>
                </a:lnTo>
                <a:lnTo>
                  <a:pt x="64008" y="768096"/>
                </a:lnTo>
                <a:lnTo>
                  <a:pt x="60960" y="762000"/>
                </a:lnTo>
                <a:lnTo>
                  <a:pt x="51816" y="758952"/>
                </a:lnTo>
                <a:lnTo>
                  <a:pt x="45720" y="755904"/>
                </a:lnTo>
                <a:lnTo>
                  <a:pt x="36576" y="762000"/>
                </a:lnTo>
                <a:lnTo>
                  <a:pt x="36576" y="768096"/>
                </a:lnTo>
                <a:lnTo>
                  <a:pt x="0" y="883920"/>
                </a:lnTo>
                <a:lnTo>
                  <a:pt x="12192" y="881418"/>
                </a:lnTo>
                <a:lnTo>
                  <a:pt x="118872" y="859536"/>
                </a:lnTo>
                <a:lnTo>
                  <a:pt x="124968" y="856488"/>
                </a:lnTo>
                <a:lnTo>
                  <a:pt x="131064" y="850392"/>
                </a:lnTo>
                <a:lnTo>
                  <a:pt x="128016" y="841248"/>
                </a:lnTo>
                <a:lnTo>
                  <a:pt x="128016" y="835152"/>
                </a:lnTo>
                <a:lnTo>
                  <a:pt x="118872" y="829056"/>
                </a:lnTo>
                <a:lnTo>
                  <a:pt x="112776" y="832104"/>
                </a:lnTo>
                <a:lnTo>
                  <a:pt x="67398" y="840879"/>
                </a:lnTo>
                <a:lnTo>
                  <a:pt x="960120" y="21336"/>
                </a:lnTo>
                <a:close/>
              </a:path>
              <a:path w="6745605" h="3642359">
                <a:moveTo>
                  <a:pt x="3654552" y="3617976"/>
                </a:moveTo>
                <a:lnTo>
                  <a:pt x="77317" y="2014385"/>
                </a:lnTo>
                <a:lnTo>
                  <a:pt x="121920" y="2008632"/>
                </a:lnTo>
                <a:lnTo>
                  <a:pt x="131064" y="2008632"/>
                </a:lnTo>
                <a:lnTo>
                  <a:pt x="137160" y="2002536"/>
                </a:lnTo>
                <a:lnTo>
                  <a:pt x="134112" y="1993392"/>
                </a:lnTo>
                <a:lnTo>
                  <a:pt x="134112" y="1987296"/>
                </a:lnTo>
                <a:lnTo>
                  <a:pt x="128016" y="1981200"/>
                </a:lnTo>
                <a:lnTo>
                  <a:pt x="118872" y="1981200"/>
                </a:lnTo>
                <a:lnTo>
                  <a:pt x="0" y="1993392"/>
                </a:lnTo>
                <a:lnTo>
                  <a:pt x="18288" y="2019630"/>
                </a:lnTo>
                <a:lnTo>
                  <a:pt x="70104" y="2093976"/>
                </a:lnTo>
                <a:lnTo>
                  <a:pt x="76200" y="2100072"/>
                </a:lnTo>
                <a:lnTo>
                  <a:pt x="82296" y="2100072"/>
                </a:lnTo>
                <a:lnTo>
                  <a:pt x="88392" y="2097024"/>
                </a:lnTo>
                <a:lnTo>
                  <a:pt x="97536" y="2090928"/>
                </a:lnTo>
                <a:lnTo>
                  <a:pt x="97536" y="2081784"/>
                </a:lnTo>
                <a:lnTo>
                  <a:pt x="94488" y="2075688"/>
                </a:lnTo>
                <a:lnTo>
                  <a:pt x="68668" y="2040356"/>
                </a:lnTo>
                <a:lnTo>
                  <a:pt x="18288" y="2017776"/>
                </a:lnTo>
                <a:lnTo>
                  <a:pt x="27432" y="2021865"/>
                </a:lnTo>
                <a:lnTo>
                  <a:pt x="68668" y="2040356"/>
                </a:lnTo>
                <a:lnTo>
                  <a:pt x="3642360" y="3642360"/>
                </a:lnTo>
                <a:lnTo>
                  <a:pt x="3654552" y="3617976"/>
                </a:lnTo>
                <a:close/>
              </a:path>
              <a:path w="6745605" h="3642359">
                <a:moveTo>
                  <a:pt x="6745224" y="1639824"/>
                </a:moveTo>
                <a:lnTo>
                  <a:pt x="6742176" y="1630680"/>
                </a:lnTo>
                <a:lnTo>
                  <a:pt x="6711696" y="1514856"/>
                </a:lnTo>
                <a:lnTo>
                  <a:pt x="6626352" y="1597152"/>
                </a:lnTo>
                <a:lnTo>
                  <a:pt x="6620256" y="1603248"/>
                </a:lnTo>
                <a:lnTo>
                  <a:pt x="6620256" y="1612392"/>
                </a:lnTo>
                <a:lnTo>
                  <a:pt x="6626352" y="1618488"/>
                </a:lnTo>
                <a:lnTo>
                  <a:pt x="6629400" y="1624584"/>
                </a:lnTo>
                <a:lnTo>
                  <a:pt x="6638544" y="1624584"/>
                </a:lnTo>
                <a:lnTo>
                  <a:pt x="6644640" y="1618488"/>
                </a:lnTo>
                <a:lnTo>
                  <a:pt x="6675348" y="1589112"/>
                </a:lnTo>
                <a:lnTo>
                  <a:pt x="6208776" y="3233928"/>
                </a:lnTo>
                <a:lnTo>
                  <a:pt x="6236208" y="3243072"/>
                </a:lnTo>
                <a:lnTo>
                  <a:pt x="6703428" y="1595970"/>
                </a:lnTo>
                <a:lnTo>
                  <a:pt x="6714744" y="1639824"/>
                </a:lnTo>
                <a:lnTo>
                  <a:pt x="6717792" y="1645920"/>
                </a:lnTo>
                <a:lnTo>
                  <a:pt x="6723888" y="1652016"/>
                </a:lnTo>
                <a:lnTo>
                  <a:pt x="6733032" y="1648968"/>
                </a:lnTo>
                <a:lnTo>
                  <a:pt x="6739128" y="1645920"/>
                </a:lnTo>
                <a:lnTo>
                  <a:pt x="6745224" y="1639824"/>
                </a:lnTo>
                <a:close/>
              </a:path>
            </a:pathLst>
          </a:custGeom>
          <a:solidFill>
            <a:srgbClr val="000000"/>
          </a:solidFill>
        </p:spPr>
        <p:txBody>
          <a:bodyPr wrap="square" lIns="0" tIns="0" rIns="0" bIns="0" rtlCol="0"/>
          <a:lstStyle/>
          <a:p>
            <a:endParaRPr/>
          </a:p>
        </p:txBody>
      </p:sp>
      <p:sp>
        <p:nvSpPr>
          <p:cNvPr id="14" name="object 14"/>
          <p:cNvSpPr txBox="1"/>
          <p:nvPr/>
        </p:nvSpPr>
        <p:spPr>
          <a:xfrm>
            <a:off x="5673234" y="2904238"/>
            <a:ext cx="4454525" cy="548640"/>
          </a:xfrm>
          <a:prstGeom prst="rect">
            <a:avLst/>
          </a:prstGeom>
        </p:spPr>
        <p:txBody>
          <a:bodyPr vert="horz" wrap="square" lIns="0" tIns="13335" rIns="0" bIns="0" rtlCol="0">
            <a:spAutoFit/>
          </a:bodyPr>
          <a:lstStyle/>
          <a:p>
            <a:pPr marL="661670">
              <a:lnSpc>
                <a:spcPts val="2175"/>
              </a:lnSpc>
              <a:spcBef>
                <a:spcPts val="105"/>
              </a:spcBef>
            </a:pPr>
            <a:r>
              <a:rPr sz="2200" spc="5" dirty="0">
                <a:latin typeface="Times New Roman"/>
                <a:cs typeface="Times New Roman"/>
              </a:rPr>
              <a:t>patterns</a:t>
            </a:r>
            <a:r>
              <a:rPr sz="2200" spc="-80" dirty="0">
                <a:latin typeface="Times New Roman"/>
                <a:cs typeface="Times New Roman"/>
              </a:rPr>
              <a:t> </a:t>
            </a:r>
            <a:r>
              <a:rPr sz="2200" spc="5" dirty="0">
                <a:latin typeface="Times New Roman"/>
                <a:cs typeface="Times New Roman"/>
              </a:rPr>
              <a:t>in</a:t>
            </a:r>
            <a:r>
              <a:rPr sz="2200" spc="-35" dirty="0">
                <a:latin typeface="Times New Roman"/>
                <a:cs typeface="Times New Roman"/>
              </a:rPr>
              <a:t> </a:t>
            </a:r>
            <a:r>
              <a:rPr sz="2200" spc="5" dirty="0">
                <a:latin typeface="Times New Roman"/>
                <a:cs typeface="Times New Roman"/>
              </a:rPr>
              <a:t>actions</a:t>
            </a:r>
            <a:r>
              <a:rPr sz="2200" spc="-55" dirty="0">
                <a:latin typeface="Times New Roman"/>
                <a:cs typeface="Times New Roman"/>
              </a:rPr>
              <a:t> </a:t>
            </a:r>
            <a:r>
              <a:rPr sz="2200" dirty="0">
                <a:latin typeface="Times New Roman"/>
                <a:cs typeface="Times New Roman"/>
              </a:rPr>
              <a:t>taken</a:t>
            </a:r>
            <a:r>
              <a:rPr sz="2200" spc="-10" dirty="0">
                <a:latin typeface="Times New Roman"/>
                <a:cs typeface="Times New Roman"/>
              </a:rPr>
              <a:t> </a:t>
            </a:r>
            <a:r>
              <a:rPr sz="2200" dirty="0">
                <a:latin typeface="Times New Roman"/>
                <a:cs typeface="Times New Roman"/>
              </a:rPr>
              <a:t>by</a:t>
            </a:r>
            <a:r>
              <a:rPr sz="2200" spc="-15" dirty="0">
                <a:latin typeface="Times New Roman"/>
                <a:cs typeface="Times New Roman"/>
              </a:rPr>
              <a:t> </a:t>
            </a:r>
            <a:r>
              <a:rPr sz="2200" spc="5" dirty="0">
                <a:latin typeface="Times New Roman"/>
                <a:cs typeface="Times New Roman"/>
              </a:rPr>
              <a:t>users.</a:t>
            </a:r>
            <a:endParaRPr sz="2200">
              <a:latin typeface="Times New Roman"/>
              <a:cs typeface="Times New Roman"/>
            </a:endParaRPr>
          </a:p>
          <a:p>
            <a:pPr marL="12700">
              <a:lnSpc>
                <a:spcPts val="1935"/>
              </a:lnSpc>
            </a:pPr>
            <a:r>
              <a:rPr sz="2000" spc="-10" dirty="0">
                <a:latin typeface="Times New Roman"/>
                <a:cs typeface="Times New Roman"/>
              </a:rPr>
              <a:t>belongs_to</a:t>
            </a:r>
            <a:endParaRPr sz="2000">
              <a:latin typeface="Times New Roman"/>
              <a:cs typeface="Times New Roman"/>
            </a:endParaRPr>
          </a:p>
        </p:txBody>
      </p:sp>
      <p:sp>
        <p:nvSpPr>
          <p:cNvPr id="15" name="object 15"/>
          <p:cNvSpPr txBox="1"/>
          <p:nvPr/>
        </p:nvSpPr>
        <p:spPr>
          <a:xfrm>
            <a:off x="6465715" y="4998215"/>
            <a:ext cx="1488440" cy="631190"/>
          </a:xfrm>
          <a:prstGeom prst="rect">
            <a:avLst/>
          </a:prstGeom>
        </p:spPr>
        <p:txBody>
          <a:bodyPr vert="horz" wrap="square" lIns="0" tIns="23495" rIns="0" bIns="0" rtlCol="0">
            <a:spAutoFit/>
          </a:bodyPr>
          <a:lstStyle/>
          <a:p>
            <a:pPr marL="12700" marR="5080">
              <a:lnSpc>
                <a:spcPts val="2380"/>
              </a:lnSpc>
              <a:spcBef>
                <a:spcPts val="185"/>
              </a:spcBef>
            </a:pPr>
            <a:r>
              <a:rPr sz="2000" spc="-15" dirty="0">
                <a:latin typeface="Times New Roman"/>
                <a:cs typeface="Times New Roman"/>
              </a:rPr>
              <a:t>payed_with </a:t>
            </a:r>
            <a:r>
              <a:rPr sz="2000" spc="-10" dirty="0">
                <a:latin typeface="Times New Roman"/>
                <a:cs typeface="Times New Roman"/>
              </a:rPr>
              <a:t> t</a:t>
            </a:r>
            <a:r>
              <a:rPr sz="2000" spc="-20" dirty="0">
                <a:latin typeface="Times New Roman"/>
                <a:cs typeface="Times New Roman"/>
              </a:rPr>
              <a:t>x</a:t>
            </a:r>
            <a:r>
              <a:rPr sz="2000" spc="-10" dirty="0">
                <a:latin typeface="Times New Roman"/>
                <a:cs typeface="Times New Roman"/>
              </a:rPr>
              <a:t>t</a:t>
            </a:r>
            <a:r>
              <a:rPr sz="2000" dirty="0">
                <a:latin typeface="Times New Roman"/>
                <a:cs typeface="Times New Roman"/>
              </a:rPr>
              <a:t>I</a:t>
            </a:r>
            <a:r>
              <a:rPr sz="2000" spc="5" dirty="0">
                <a:latin typeface="Times New Roman"/>
                <a:cs typeface="Times New Roman"/>
              </a:rPr>
              <a:t>d</a:t>
            </a:r>
            <a:r>
              <a:rPr sz="2000" spc="-10" dirty="0">
                <a:latin typeface="Times New Roman"/>
                <a:cs typeface="Times New Roman"/>
              </a:rPr>
              <a:t>:</a:t>
            </a:r>
            <a:r>
              <a:rPr sz="2000" spc="-5" dirty="0">
                <a:latin typeface="Times New Roman"/>
                <a:cs typeface="Times New Roman"/>
              </a:rPr>
              <a:t>”a</a:t>
            </a:r>
            <a:r>
              <a:rPr sz="2000" spc="5" dirty="0">
                <a:latin typeface="Times New Roman"/>
                <a:cs typeface="Times New Roman"/>
              </a:rPr>
              <a:t>b</a:t>
            </a:r>
            <a:r>
              <a:rPr sz="2000" spc="-5" dirty="0">
                <a:latin typeface="Times New Roman"/>
                <a:cs typeface="Times New Roman"/>
              </a:rPr>
              <a:t>e</a:t>
            </a:r>
            <a:r>
              <a:rPr sz="2000" spc="-25" dirty="0">
                <a:latin typeface="Times New Roman"/>
                <a:cs typeface="Times New Roman"/>
              </a:rPr>
              <a:t>f</a:t>
            </a:r>
            <a:r>
              <a:rPr sz="2000" spc="-10" dirty="0">
                <a:latin typeface="Times New Roman"/>
                <a:cs typeface="Times New Roman"/>
              </a:rPr>
              <a:t>…”</a:t>
            </a:r>
            <a:endParaRPr sz="2000">
              <a:latin typeface="Times New Roman"/>
              <a:cs typeface="Times New Roman"/>
            </a:endParaRPr>
          </a:p>
        </p:txBody>
      </p:sp>
      <p:sp>
        <p:nvSpPr>
          <p:cNvPr id="16" name="object 16"/>
          <p:cNvSpPr txBox="1"/>
          <p:nvPr/>
        </p:nvSpPr>
        <p:spPr>
          <a:xfrm>
            <a:off x="4326017" y="5741928"/>
            <a:ext cx="868044" cy="329565"/>
          </a:xfrm>
          <a:prstGeom prst="rect">
            <a:avLst/>
          </a:prstGeom>
        </p:spPr>
        <p:txBody>
          <a:bodyPr vert="horz" wrap="square" lIns="0" tIns="11430" rIns="0" bIns="0" rtlCol="0">
            <a:spAutoFit/>
          </a:bodyPr>
          <a:lstStyle/>
          <a:p>
            <a:pPr marL="12700">
              <a:lnSpc>
                <a:spcPct val="100000"/>
              </a:lnSpc>
              <a:spcBef>
                <a:spcPts val="90"/>
              </a:spcBef>
            </a:pPr>
            <a:r>
              <a:rPr sz="2000" spc="-10" dirty="0">
                <a:latin typeface="Times New Roman"/>
                <a:cs typeface="Times New Roman"/>
              </a:rPr>
              <a:t>contains</a:t>
            </a:r>
            <a:endParaRPr sz="2000">
              <a:latin typeface="Times New Roman"/>
              <a:cs typeface="Times New Roman"/>
            </a:endParaRPr>
          </a:p>
        </p:txBody>
      </p:sp>
      <p:sp>
        <p:nvSpPr>
          <p:cNvPr id="17" name="object 17"/>
          <p:cNvSpPr txBox="1"/>
          <p:nvPr/>
        </p:nvSpPr>
        <p:spPr>
          <a:xfrm>
            <a:off x="2024775" y="5741928"/>
            <a:ext cx="1139825" cy="329565"/>
          </a:xfrm>
          <a:prstGeom prst="rect">
            <a:avLst/>
          </a:prstGeom>
        </p:spPr>
        <p:txBody>
          <a:bodyPr vert="horz" wrap="square" lIns="0" tIns="11430" rIns="0" bIns="0" rtlCol="0">
            <a:spAutoFit/>
          </a:bodyPr>
          <a:lstStyle/>
          <a:p>
            <a:pPr marL="12700">
              <a:lnSpc>
                <a:spcPct val="100000"/>
              </a:lnSpc>
              <a:spcBef>
                <a:spcPts val="90"/>
              </a:spcBef>
            </a:pPr>
            <a:r>
              <a:rPr sz="2000" spc="-5" dirty="0">
                <a:latin typeface="Times New Roman"/>
                <a:cs typeface="Times New Roman"/>
              </a:rPr>
              <a:t>shipped_to</a:t>
            </a:r>
            <a:endParaRPr sz="2000">
              <a:latin typeface="Times New Roman"/>
              <a:cs typeface="Times New Roman"/>
            </a:endParaRPr>
          </a:p>
        </p:txBody>
      </p:sp>
      <p:sp>
        <p:nvSpPr>
          <p:cNvPr id="18" name="object 18"/>
          <p:cNvSpPr txBox="1"/>
          <p:nvPr/>
        </p:nvSpPr>
        <p:spPr>
          <a:xfrm>
            <a:off x="2738007" y="3836927"/>
            <a:ext cx="1051560" cy="329565"/>
          </a:xfrm>
          <a:prstGeom prst="rect">
            <a:avLst/>
          </a:prstGeom>
        </p:spPr>
        <p:txBody>
          <a:bodyPr vert="horz" wrap="square" lIns="0" tIns="11430" rIns="0" bIns="0" rtlCol="0">
            <a:spAutoFit/>
          </a:bodyPr>
          <a:lstStyle/>
          <a:p>
            <a:pPr marL="12700">
              <a:lnSpc>
                <a:spcPct val="100000"/>
              </a:lnSpc>
              <a:spcBef>
                <a:spcPts val="90"/>
              </a:spcBef>
            </a:pPr>
            <a:r>
              <a:rPr sz="2000" spc="-10" dirty="0">
                <a:latin typeface="Times New Roman"/>
                <a:cs typeface="Times New Roman"/>
              </a:rPr>
              <a:t>purchased</a:t>
            </a:r>
            <a:endParaRPr sz="2000">
              <a:latin typeface="Times New Roman"/>
              <a:cs typeface="Times New Roman"/>
            </a:endParaRPr>
          </a:p>
        </p:txBody>
      </p:sp>
      <p:sp>
        <p:nvSpPr>
          <p:cNvPr id="19" name="object 19"/>
          <p:cNvSpPr txBox="1"/>
          <p:nvPr/>
        </p:nvSpPr>
        <p:spPr>
          <a:xfrm>
            <a:off x="1070750" y="3044446"/>
            <a:ext cx="1000125" cy="329565"/>
          </a:xfrm>
          <a:prstGeom prst="rect">
            <a:avLst/>
          </a:prstGeom>
        </p:spPr>
        <p:txBody>
          <a:bodyPr vert="horz" wrap="square" lIns="0" tIns="11430" rIns="0" bIns="0" rtlCol="0">
            <a:spAutoFit/>
          </a:bodyPr>
          <a:lstStyle/>
          <a:p>
            <a:pPr marL="12700">
              <a:lnSpc>
                <a:spcPct val="100000"/>
              </a:lnSpc>
              <a:spcBef>
                <a:spcPts val="90"/>
              </a:spcBef>
            </a:pPr>
            <a:r>
              <a:rPr sz="2000" spc="-5" dirty="0">
                <a:latin typeface="Times New Roman"/>
                <a:cs typeface="Times New Roman"/>
              </a:rPr>
              <a:t>adress_of</a:t>
            </a:r>
            <a:endParaRPr sz="2000">
              <a:latin typeface="Times New Roman"/>
              <a:cs typeface="Times New Roman"/>
            </a:endParaRPr>
          </a:p>
        </p:txBody>
      </p:sp>
      <p:sp>
        <p:nvSpPr>
          <p:cNvPr id="20" name="object 20"/>
          <p:cNvSpPr/>
          <p:nvPr/>
        </p:nvSpPr>
        <p:spPr>
          <a:xfrm>
            <a:off x="4524629" y="3489972"/>
            <a:ext cx="2182495" cy="2679700"/>
          </a:xfrm>
          <a:custGeom>
            <a:avLst/>
            <a:gdLst/>
            <a:ahLst/>
            <a:cxnLst/>
            <a:rect l="l" t="t" r="r" b="b"/>
            <a:pathLst>
              <a:path w="2182495" h="2679700">
                <a:moveTo>
                  <a:pt x="2182368" y="2660904"/>
                </a:moveTo>
                <a:lnTo>
                  <a:pt x="58648" y="50558"/>
                </a:lnTo>
                <a:lnTo>
                  <a:pt x="103632" y="67056"/>
                </a:lnTo>
                <a:lnTo>
                  <a:pt x="109728" y="70104"/>
                </a:lnTo>
                <a:lnTo>
                  <a:pt x="118872" y="67056"/>
                </a:lnTo>
                <a:lnTo>
                  <a:pt x="121920" y="57912"/>
                </a:lnTo>
                <a:lnTo>
                  <a:pt x="124968" y="51816"/>
                </a:lnTo>
                <a:lnTo>
                  <a:pt x="118872" y="42672"/>
                </a:lnTo>
                <a:lnTo>
                  <a:pt x="112776" y="42672"/>
                </a:lnTo>
                <a:lnTo>
                  <a:pt x="0" y="0"/>
                </a:lnTo>
                <a:lnTo>
                  <a:pt x="6096" y="39624"/>
                </a:lnTo>
                <a:lnTo>
                  <a:pt x="18288" y="118872"/>
                </a:lnTo>
                <a:lnTo>
                  <a:pt x="18288" y="124968"/>
                </a:lnTo>
                <a:lnTo>
                  <a:pt x="27432" y="131064"/>
                </a:lnTo>
                <a:lnTo>
                  <a:pt x="33528" y="131064"/>
                </a:lnTo>
                <a:lnTo>
                  <a:pt x="42672" y="128016"/>
                </a:lnTo>
                <a:lnTo>
                  <a:pt x="45720" y="121920"/>
                </a:lnTo>
                <a:lnTo>
                  <a:pt x="45720" y="112776"/>
                </a:lnTo>
                <a:lnTo>
                  <a:pt x="38354" y="67132"/>
                </a:lnTo>
                <a:lnTo>
                  <a:pt x="6096" y="27432"/>
                </a:lnTo>
                <a:lnTo>
                  <a:pt x="12192" y="34925"/>
                </a:lnTo>
                <a:lnTo>
                  <a:pt x="38354" y="67132"/>
                </a:lnTo>
                <a:lnTo>
                  <a:pt x="2161032" y="2679192"/>
                </a:lnTo>
                <a:lnTo>
                  <a:pt x="2182368" y="2660904"/>
                </a:lnTo>
                <a:close/>
              </a:path>
            </a:pathLst>
          </a:custGeom>
          <a:solidFill>
            <a:srgbClr val="000000"/>
          </a:solidFill>
        </p:spPr>
        <p:txBody>
          <a:bodyPr wrap="square" lIns="0" tIns="0" rIns="0" bIns="0" rtlCol="0"/>
          <a:lstStyle/>
          <a:p>
            <a:endParaRPr/>
          </a:p>
        </p:txBody>
      </p:sp>
      <p:sp>
        <p:nvSpPr>
          <p:cNvPr id="21" name="object 21"/>
          <p:cNvSpPr txBox="1"/>
          <p:nvPr/>
        </p:nvSpPr>
        <p:spPr>
          <a:xfrm>
            <a:off x="5039249" y="3806447"/>
            <a:ext cx="1185545" cy="329565"/>
          </a:xfrm>
          <a:prstGeom prst="rect">
            <a:avLst/>
          </a:prstGeom>
        </p:spPr>
        <p:txBody>
          <a:bodyPr vert="horz" wrap="square" lIns="0" tIns="11430" rIns="0" bIns="0" rtlCol="0">
            <a:spAutoFit/>
          </a:bodyPr>
          <a:lstStyle/>
          <a:p>
            <a:pPr marL="12700">
              <a:lnSpc>
                <a:spcPct val="100000"/>
              </a:lnSpc>
              <a:spcBef>
                <a:spcPts val="90"/>
              </a:spcBef>
            </a:pPr>
            <a:r>
              <a:rPr sz="2000" spc="-5" dirty="0">
                <a:latin typeface="Times New Roman"/>
                <a:cs typeface="Times New Roman"/>
              </a:rPr>
              <a:t>ordered_by</a:t>
            </a:r>
            <a:endParaRPr sz="2000">
              <a:latin typeface="Times New Roman"/>
              <a:cs typeface="Times New Roman"/>
            </a:endParaRPr>
          </a:p>
        </p:txBody>
      </p:sp>
      <p:sp>
        <p:nvSpPr>
          <p:cNvPr id="22" name="object 22"/>
          <p:cNvSpPr txBox="1"/>
          <p:nvPr/>
        </p:nvSpPr>
        <p:spPr>
          <a:xfrm>
            <a:off x="674505" y="6796537"/>
            <a:ext cx="2661920" cy="664210"/>
          </a:xfrm>
          <a:prstGeom prst="rect">
            <a:avLst/>
          </a:prstGeom>
        </p:spPr>
        <p:txBody>
          <a:bodyPr vert="horz" wrap="square" lIns="0" tIns="51435" rIns="0" bIns="0" rtlCol="0">
            <a:spAutoFit/>
          </a:bodyPr>
          <a:lstStyle/>
          <a:p>
            <a:pPr marL="12700" marR="5080">
              <a:lnSpc>
                <a:spcPts val="2380"/>
              </a:lnSpc>
              <a:spcBef>
                <a:spcPts val="405"/>
              </a:spcBef>
            </a:pPr>
            <a:r>
              <a:rPr sz="2200" i="1" spc="5" dirty="0">
                <a:solidFill>
                  <a:srgbClr val="7F0000"/>
                </a:solidFill>
                <a:latin typeface="Times New Roman"/>
                <a:cs typeface="Times New Roman"/>
              </a:rPr>
              <a:t>Possible</a:t>
            </a:r>
            <a:r>
              <a:rPr sz="2200" i="1" spc="-105" dirty="0">
                <a:solidFill>
                  <a:srgbClr val="7F0000"/>
                </a:solidFill>
                <a:latin typeface="Times New Roman"/>
                <a:cs typeface="Times New Roman"/>
              </a:rPr>
              <a:t> </a:t>
            </a:r>
            <a:r>
              <a:rPr sz="2200" i="1" spc="-10" dirty="0">
                <a:solidFill>
                  <a:srgbClr val="7F0000"/>
                </a:solidFill>
                <a:latin typeface="Times New Roman"/>
                <a:cs typeface="Times New Roman"/>
              </a:rPr>
              <a:t>representation </a:t>
            </a:r>
            <a:r>
              <a:rPr sz="2200" i="1" spc="-535" dirty="0">
                <a:solidFill>
                  <a:srgbClr val="7F0000"/>
                </a:solidFill>
                <a:latin typeface="Times New Roman"/>
                <a:cs typeface="Times New Roman"/>
              </a:rPr>
              <a:t> </a:t>
            </a:r>
            <a:r>
              <a:rPr sz="2200" i="1" spc="5" dirty="0">
                <a:solidFill>
                  <a:srgbClr val="7F0000"/>
                </a:solidFill>
                <a:latin typeface="Times New Roman"/>
                <a:cs typeface="Times New Roman"/>
              </a:rPr>
              <a:t>in</a:t>
            </a:r>
            <a:r>
              <a:rPr sz="2200" i="1" spc="-35" dirty="0">
                <a:solidFill>
                  <a:srgbClr val="7F0000"/>
                </a:solidFill>
                <a:latin typeface="Times New Roman"/>
                <a:cs typeface="Times New Roman"/>
              </a:rPr>
              <a:t> </a:t>
            </a:r>
            <a:r>
              <a:rPr sz="2200" i="1" dirty="0">
                <a:solidFill>
                  <a:srgbClr val="7F0000"/>
                </a:solidFill>
                <a:latin typeface="Times New Roman"/>
                <a:cs typeface="Times New Roman"/>
              </a:rPr>
              <a:t>Neo4J</a:t>
            </a:r>
            <a:r>
              <a:rPr sz="2200" i="1" spc="-5" dirty="0">
                <a:solidFill>
                  <a:srgbClr val="7F0000"/>
                </a:solidFill>
                <a:latin typeface="Times New Roman"/>
                <a:cs typeface="Times New Roman"/>
              </a:rPr>
              <a:t> </a:t>
            </a:r>
            <a:r>
              <a:rPr sz="2200" i="1" spc="5" dirty="0">
                <a:solidFill>
                  <a:srgbClr val="7F0000"/>
                </a:solidFill>
                <a:latin typeface="Times New Roman"/>
                <a:cs typeface="Times New Roman"/>
              </a:rPr>
              <a:t>formalism</a:t>
            </a:r>
            <a:endParaRPr sz="22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E6EE60-C769-8392-7896-E16E220251C0}"/>
              </a:ext>
            </a:extLst>
          </p:cNvPr>
          <p:cNvSpPr txBox="1"/>
          <p:nvPr/>
        </p:nvSpPr>
        <p:spPr>
          <a:xfrm>
            <a:off x="165100" y="1916909"/>
            <a:ext cx="10363200" cy="3539430"/>
          </a:xfrm>
          <a:prstGeom prst="rect">
            <a:avLst/>
          </a:prstGeom>
          <a:noFill/>
        </p:spPr>
        <p:txBody>
          <a:bodyPr wrap="square">
            <a:spAutoFit/>
          </a:bodyPr>
          <a:lstStyle/>
          <a:p>
            <a:pPr algn="just">
              <a:lnSpc>
                <a:spcPct val="100000"/>
              </a:lnSpc>
              <a:spcBef>
                <a:spcPts val="0"/>
              </a:spcBef>
            </a:pPr>
            <a:r>
              <a:rPr lang="en-IN" sz="3200" dirty="0"/>
              <a:t>Consider the below given Use cases:</a:t>
            </a:r>
          </a:p>
          <a:p>
            <a:pPr marL="0" indent="0" algn="just">
              <a:lnSpc>
                <a:spcPct val="100000"/>
              </a:lnSpc>
              <a:spcBef>
                <a:spcPts val="0"/>
              </a:spcBef>
              <a:buNone/>
            </a:pPr>
            <a:r>
              <a:rPr lang="en-IN" sz="3200" dirty="0"/>
              <a:t>   a) Content Management System and</a:t>
            </a:r>
          </a:p>
          <a:p>
            <a:pPr marL="0" indent="0" algn="just">
              <a:lnSpc>
                <a:spcPct val="100000"/>
              </a:lnSpc>
              <a:spcBef>
                <a:spcPts val="0"/>
              </a:spcBef>
              <a:buNone/>
            </a:pPr>
            <a:r>
              <a:rPr lang="en-IN" sz="3200" dirty="0"/>
              <a:t>   b) College Library Management System.    </a:t>
            </a:r>
          </a:p>
          <a:p>
            <a:pPr marL="0" indent="0" algn="just">
              <a:lnSpc>
                <a:spcPct val="100000"/>
              </a:lnSpc>
              <a:spcBef>
                <a:spcPts val="0"/>
              </a:spcBef>
              <a:buNone/>
            </a:pPr>
            <a:r>
              <a:rPr lang="en-IN" sz="3200" dirty="0"/>
              <a:t>Compare the key features of Relational Database and NOSQL Database for above given use cases and come up with the conclusion which database is suitable for these two use cases and why?</a:t>
            </a:r>
          </a:p>
        </p:txBody>
      </p:sp>
    </p:spTree>
    <p:extLst>
      <p:ext uri="{BB962C8B-B14F-4D97-AF65-F5344CB8AC3E}">
        <p14:creationId xmlns:p14="http://schemas.microsoft.com/office/powerpoint/2010/main" val="332261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5167" y="551180"/>
            <a:ext cx="4954905" cy="629285"/>
          </a:xfrm>
          <a:prstGeom prst="rect">
            <a:avLst/>
          </a:prstGeom>
        </p:spPr>
        <p:txBody>
          <a:bodyPr vert="horz" wrap="square" lIns="0" tIns="13970" rIns="0" bIns="0" rtlCol="0">
            <a:spAutoFit/>
          </a:bodyPr>
          <a:lstStyle/>
          <a:p>
            <a:pPr marL="12700">
              <a:lnSpc>
                <a:spcPct val="100000"/>
              </a:lnSpc>
              <a:spcBef>
                <a:spcPts val="110"/>
              </a:spcBef>
            </a:pPr>
            <a:r>
              <a:rPr sz="3950" spc="5" dirty="0"/>
              <a:t>Aggregate</a:t>
            </a:r>
            <a:r>
              <a:rPr sz="3950" spc="10" dirty="0"/>
              <a:t> </a:t>
            </a:r>
            <a:r>
              <a:rPr sz="3950" spc="5" dirty="0"/>
              <a:t>data</a:t>
            </a:r>
            <a:r>
              <a:rPr sz="3950" spc="-20" dirty="0"/>
              <a:t> </a:t>
            </a:r>
            <a:r>
              <a:rPr sz="3950" dirty="0"/>
              <a:t>models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462533"/>
            <a:ext cx="8879840" cy="5278120"/>
          </a:xfrm>
          <a:prstGeom prst="rect">
            <a:avLst/>
          </a:prstGeom>
        </p:spPr>
        <p:txBody>
          <a:bodyPr vert="horz" wrap="square" lIns="0" tIns="50800" rIns="0" bIns="0" rtlCol="0">
            <a:spAutoFit/>
          </a:bodyPr>
          <a:lstStyle/>
          <a:p>
            <a:pPr marL="390525" marR="246379" indent="-378460">
              <a:lnSpc>
                <a:spcPct val="90200"/>
              </a:lnSpc>
              <a:spcBef>
                <a:spcPts val="400"/>
              </a:spcBef>
              <a:buChar char="•"/>
              <a:tabLst>
                <a:tab pos="390525" algn="l"/>
                <a:tab pos="391160" algn="l"/>
              </a:tabLst>
            </a:pPr>
            <a:r>
              <a:rPr sz="2650" spc="-10" dirty="0">
                <a:latin typeface="Times New Roman"/>
                <a:cs typeface="Times New Roman"/>
              </a:rPr>
              <a:t>A</a:t>
            </a:r>
            <a:r>
              <a:rPr sz="2650" spc="-140" dirty="0">
                <a:latin typeface="Times New Roman"/>
                <a:cs typeface="Times New Roman"/>
              </a:rPr>
              <a:t> </a:t>
            </a:r>
            <a:r>
              <a:rPr sz="2650" spc="-5" dirty="0">
                <a:latin typeface="Times New Roman"/>
                <a:cs typeface="Times New Roman"/>
              </a:rPr>
              <a:t>natural</a:t>
            </a:r>
            <a:r>
              <a:rPr sz="2650" dirty="0">
                <a:latin typeface="Times New Roman"/>
                <a:cs typeface="Times New Roman"/>
              </a:rPr>
              <a:t> </a:t>
            </a:r>
            <a:r>
              <a:rPr sz="2650" spc="-5" dirty="0">
                <a:latin typeface="Times New Roman"/>
                <a:cs typeface="Times New Roman"/>
              </a:rPr>
              <a:t>question </a:t>
            </a:r>
            <a:r>
              <a:rPr sz="2650" dirty="0">
                <a:latin typeface="Times New Roman"/>
                <a:cs typeface="Times New Roman"/>
              </a:rPr>
              <a:t>is</a:t>
            </a:r>
            <a:r>
              <a:rPr sz="2650" spc="-5" dirty="0">
                <a:latin typeface="Times New Roman"/>
                <a:cs typeface="Times New Roman"/>
              </a:rPr>
              <a:t> </a:t>
            </a:r>
            <a:r>
              <a:rPr sz="2650" spc="-10" dirty="0">
                <a:latin typeface="Times New Roman"/>
                <a:cs typeface="Times New Roman"/>
              </a:rPr>
              <a:t>now</a:t>
            </a:r>
            <a:r>
              <a:rPr sz="2650" spc="30" dirty="0">
                <a:latin typeface="Times New Roman"/>
                <a:cs typeface="Times New Roman"/>
              </a:rPr>
              <a:t> </a:t>
            </a:r>
            <a:r>
              <a:rPr sz="2650" spc="-10" dirty="0">
                <a:latin typeface="Times New Roman"/>
                <a:cs typeface="Times New Roman"/>
              </a:rPr>
              <a:t>which</a:t>
            </a:r>
            <a:r>
              <a:rPr sz="2650" spc="10" dirty="0">
                <a:latin typeface="Times New Roman"/>
                <a:cs typeface="Times New Roman"/>
              </a:rPr>
              <a:t> </a:t>
            </a:r>
            <a:r>
              <a:rPr sz="2650" spc="-5" dirty="0">
                <a:latin typeface="Times New Roman"/>
                <a:cs typeface="Times New Roman"/>
              </a:rPr>
              <a:t>are the</a:t>
            </a:r>
            <a:r>
              <a:rPr sz="2650" spc="-10" dirty="0">
                <a:latin typeface="Times New Roman"/>
                <a:cs typeface="Times New Roman"/>
              </a:rPr>
              <a:t> </a:t>
            </a:r>
            <a:r>
              <a:rPr sz="2650" b="1" spc="-15" dirty="0">
                <a:solidFill>
                  <a:srgbClr val="007F00"/>
                </a:solidFill>
                <a:latin typeface="Times New Roman"/>
                <a:cs typeface="Times New Roman"/>
              </a:rPr>
              <a:t>main</a:t>
            </a:r>
            <a:r>
              <a:rPr sz="2650" b="1" spc="60" dirty="0">
                <a:solidFill>
                  <a:srgbClr val="007F00"/>
                </a:solidFill>
                <a:latin typeface="Times New Roman"/>
                <a:cs typeface="Times New Roman"/>
              </a:rPr>
              <a:t> </a:t>
            </a:r>
            <a:r>
              <a:rPr sz="2650" b="1" spc="-10" dirty="0">
                <a:solidFill>
                  <a:srgbClr val="007F00"/>
                </a:solidFill>
                <a:latin typeface="Times New Roman"/>
                <a:cs typeface="Times New Roman"/>
              </a:rPr>
              <a:t>motivations</a:t>
            </a:r>
            <a:r>
              <a:rPr sz="2650" b="1" spc="40" dirty="0">
                <a:solidFill>
                  <a:srgbClr val="007F00"/>
                </a:solidFill>
                <a:latin typeface="Times New Roman"/>
                <a:cs typeface="Times New Roman"/>
              </a:rPr>
              <a:t> </a:t>
            </a:r>
            <a:r>
              <a:rPr sz="2650" spc="-5" dirty="0">
                <a:latin typeface="Times New Roman"/>
                <a:cs typeface="Times New Roman"/>
              </a:rPr>
              <a:t>at </a:t>
            </a:r>
            <a:r>
              <a:rPr sz="2650" spc="-645"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spc="-5" dirty="0">
                <a:latin typeface="Times New Roman"/>
                <a:cs typeface="Times New Roman"/>
              </a:rPr>
              <a:t>basis</a:t>
            </a:r>
            <a:r>
              <a:rPr sz="2650" spc="-10" dirty="0">
                <a:latin typeface="Times New Roman"/>
                <a:cs typeface="Times New Roman"/>
              </a:rPr>
              <a:t> </a:t>
            </a:r>
            <a:r>
              <a:rPr sz="2650" spc="-5" dirty="0">
                <a:latin typeface="Times New Roman"/>
                <a:cs typeface="Times New Roman"/>
              </a:rPr>
              <a:t>of</a:t>
            </a:r>
            <a:r>
              <a:rPr sz="2650" spc="15"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dirty="0">
                <a:latin typeface="Times New Roman"/>
                <a:cs typeface="Times New Roman"/>
              </a:rPr>
              <a:t>rise</a:t>
            </a:r>
            <a:r>
              <a:rPr sz="2650" spc="-15" dirty="0">
                <a:latin typeface="Times New Roman"/>
                <a:cs typeface="Times New Roman"/>
              </a:rPr>
              <a:t> </a:t>
            </a:r>
            <a:r>
              <a:rPr sz="2650" spc="-5" dirty="0">
                <a:latin typeface="Times New Roman"/>
                <a:cs typeface="Times New Roman"/>
              </a:rPr>
              <a:t>of</a:t>
            </a:r>
            <a:r>
              <a:rPr sz="2650" spc="-10" dirty="0">
                <a:latin typeface="Times New Roman"/>
                <a:cs typeface="Times New Roman"/>
              </a:rPr>
              <a:t> </a:t>
            </a:r>
            <a:r>
              <a:rPr sz="2650" spc="-5" dirty="0">
                <a:latin typeface="Times New Roman"/>
                <a:cs typeface="Times New Roman"/>
              </a:rPr>
              <a:t>aggregate</a:t>
            </a:r>
            <a:r>
              <a:rPr sz="2650" spc="-15" dirty="0">
                <a:latin typeface="Times New Roman"/>
                <a:cs typeface="Times New Roman"/>
              </a:rPr>
              <a:t> </a:t>
            </a:r>
            <a:r>
              <a:rPr sz="2650" spc="-5" dirty="0">
                <a:latin typeface="Times New Roman"/>
                <a:cs typeface="Times New Roman"/>
              </a:rPr>
              <a:t>data</a:t>
            </a:r>
            <a:r>
              <a:rPr sz="2650" spc="-15" dirty="0">
                <a:latin typeface="Times New Roman"/>
                <a:cs typeface="Times New Roman"/>
              </a:rPr>
              <a:t> models</a:t>
            </a:r>
            <a:r>
              <a:rPr sz="2650" spc="60" dirty="0">
                <a:latin typeface="Times New Roman"/>
                <a:cs typeface="Times New Roman"/>
              </a:rPr>
              <a:t> </a:t>
            </a:r>
            <a:r>
              <a:rPr sz="2650" spc="-5" dirty="0">
                <a:latin typeface="Times New Roman"/>
                <a:cs typeface="Times New Roman"/>
              </a:rPr>
              <a:t>and</a:t>
            </a:r>
            <a:r>
              <a:rPr sz="2650" spc="-15" dirty="0">
                <a:latin typeface="Times New Roman"/>
                <a:cs typeface="Times New Roman"/>
              </a:rPr>
              <a:t> </a:t>
            </a:r>
            <a:r>
              <a:rPr sz="2650" dirty="0">
                <a:latin typeface="Times New Roman"/>
                <a:cs typeface="Times New Roman"/>
              </a:rPr>
              <a:t>tools </a:t>
            </a:r>
            <a:r>
              <a:rPr sz="2650" spc="5" dirty="0">
                <a:latin typeface="Times New Roman"/>
                <a:cs typeface="Times New Roman"/>
              </a:rPr>
              <a:t> </a:t>
            </a:r>
            <a:r>
              <a:rPr sz="2650" spc="-5" dirty="0">
                <a:latin typeface="Times New Roman"/>
                <a:cs typeface="Times New Roman"/>
              </a:rPr>
              <a:t>supporting</a:t>
            </a:r>
            <a:r>
              <a:rPr sz="2650" spc="-20" dirty="0">
                <a:latin typeface="Times New Roman"/>
                <a:cs typeface="Times New Roman"/>
              </a:rPr>
              <a:t> </a:t>
            </a:r>
            <a:r>
              <a:rPr sz="2650" spc="-5" dirty="0">
                <a:latin typeface="Times New Roman"/>
                <a:cs typeface="Times New Roman"/>
              </a:rPr>
              <a:t>them</a:t>
            </a:r>
            <a:endParaRPr sz="2650">
              <a:latin typeface="Times New Roman"/>
              <a:cs typeface="Times New Roman"/>
            </a:endParaRPr>
          </a:p>
          <a:p>
            <a:pPr marL="390525" marR="5080" indent="-378460" algn="just">
              <a:lnSpc>
                <a:spcPct val="90200"/>
              </a:lnSpc>
              <a:spcBef>
                <a:spcPts val="610"/>
              </a:spcBef>
              <a:buChar char="•"/>
              <a:tabLst>
                <a:tab pos="391160" algn="l"/>
              </a:tabLst>
            </a:pPr>
            <a:r>
              <a:rPr sz="2650" spc="-25" dirty="0">
                <a:latin typeface="Times New Roman"/>
                <a:cs typeface="Times New Roman"/>
              </a:rPr>
              <a:t>Some </a:t>
            </a:r>
            <a:r>
              <a:rPr sz="2650" spc="-5" dirty="0">
                <a:latin typeface="Times New Roman"/>
                <a:cs typeface="Times New Roman"/>
              </a:rPr>
              <a:t>of them coincide with the </a:t>
            </a:r>
            <a:r>
              <a:rPr sz="2650" spc="-10" dirty="0">
                <a:latin typeface="Times New Roman"/>
                <a:cs typeface="Times New Roman"/>
              </a:rPr>
              <a:t>motivations </a:t>
            </a:r>
            <a:r>
              <a:rPr sz="2650" spc="-5" dirty="0">
                <a:latin typeface="Times New Roman"/>
                <a:cs typeface="Times New Roman"/>
              </a:rPr>
              <a:t>that originated the </a:t>
            </a:r>
            <a:r>
              <a:rPr sz="2650" spc="-650" dirty="0">
                <a:latin typeface="Times New Roman"/>
                <a:cs typeface="Times New Roman"/>
              </a:rPr>
              <a:t> </a:t>
            </a:r>
            <a:r>
              <a:rPr sz="2650" spc="-10" dirty="0">
                <a:latin typeface="Times New Roman"/>
                <a:cs typeface="Times New Roman"/>
              </a:rPr>
              <a:t>development </a:t>
            </a:r>
            <a:r>
              <a:rPr sz="2650" spc="-5" dirty="0">
                <a:latin typeface="Times New Roman"/>
                <a:cs typeface="Times New Roman"/>
              </a:rPr>
              <a:t>of the Big </a:t>
            </a:r>
            <a:r>
              <a:rPr sz="2650" spc="-10" dirty="0">
                <a:latin typeface="Times New Roman"/>
                <a:cs typeface="Times New Roman"/>
              </a:rPr>
              <a:t>Data </a:t>
            </a:r>
            <a:r>
              <a:rPr sz="2650" spc="-15" dirty="0">
                <a:latin typeface="Times New Roman"/>
                <a:cs typeface="Times New Roman"/>
              </a:rPr>
              <a:t>ecosystem, </a:t>
            </a:r>
            <a:r>
              <a:rPr sz="2650" spc="-5" dirty="0">
                <a:latin typeface="Times New Roman"/>
                <a:cs typeface="Times New Roman"/>
              </a:rPr>
              <a:t>and </a:t>
            </a:r>
            <a:r>
              <a:rPr sz="2650" spc="-10" dirty="0">
                <a:latin typeface="Times New Roman"/>
                <a:cs typeface="Times New Roman"/>
              </a:rPr>
              <a:t>which </a:t>
            </a:r>
            <a:r>
              <a:rPr sz="2650" spc="-15" dirty="0">
                <a:latin typeface="Times New Roman"/>
                <a:cs typeface="Times New Roman"/>
              </a:rPr>
              <a:t>we </a:t>
            </a:r>
            <a:r>
              <a:rPr sz="2650" spc="-5" dirty="0">
                <a:latin typeface="Times New Roman"/>
                <a:cs typeface="Times New Roman"/>
              </a:rPr>
              <a:t>already </a:t>
            </a:r>
            <a:r>
              <a:rPr sz="2650" spc="-650" dirty="0">
                <a:latin typeface="Times New Roman"/>
                <a:cs typeface="Times New Roman"/>
              </a:rPr>
              <a:t> </a:t>
            </a:r>
            <a:r>
              <a:rPr sz="2650" spc="-5" dirty="0">
                <a:latin typeface="Times New Roman"/>
                <a:cs typeface="Times New Roman"/>
              </a:rPr>
              <a:t>discussed</a:t>
            </a:r>
            <a:r>
              <a:rPr sz="2650" spc="5" dirty="0">
                <a:latin typeface="Times New Roman"/>
                <a:cs typeface="Times New Roman"/>
              </a:rPr>
              <a:t> </a:t>
            </a:r>
            <a:r>
              <a:rPr sz="2650" spc="-5" dirty="0">
                <a:latin typeface="Times New Roman"/>
                <a:cs typeface="Times New Roman"/>
              </a:rPr>
              <a:t>(recall</a:t>
            </a:r>
            <a:r>
              <a:rPr sz="2650" spc="-55"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spc="-5" dirty="0">
                <a:latin typeface="Times New Roman"/>
                <a:cs typeface="Times New Roman"/>
              </a:rPr>
              <a:t>three</a:t>
            </a:r>
            <a:r>
              <a:rPr sz="2650" spc="-15" dirty="0">
                <a:latin typeface="Times New Roman"/>
                <a:cs typeface="Times New Roman"/>
              </a:rPr>
              <a:t> </a:t>
            </a:r>
            <a:r>
              <a:rPr sz="2650" spc="-45" dirty="0">
                <a:latin typeface="Times New Roman"/>
                <a:cs typeface="Times New Roman"/>
              </a:rPr>
              <a:t>v’s,</a:t>
            </a:r>
            <a:r>
              <a:rPr sz="2650" spc="20" dirty="0">
                <a:latin typeface="Times New Roman"/>
                <a:cs typeface="Times New Roman"/>
              </a:rPr>
              <a:t> </a:t>
            </a:r>
            <a:r>
              <a:rPr sz="2650" dirty="0">
                <a:latin typeface="Times New Roman"/>
                <a:cs typeface="Times New Roman"/>
              </a:rPr>
              <a:t>etc.)</a:t>
            </a:r>
            <a:endParaRPr sz="2650">
              <a:latin typeface="Times New Roman"/>
              <a:cs typeface="Times New Roman"/>
            </a:endParaRPr>
          </a:p>
          <a:p>
            <a:pPr marL="390525" marR="276225" indent="-378460" algn="just">
              <a:lnSpc>
                <a:spcPts val="2860"/>
              </a:lnSpc>
              <a:spcBef>
                <a:spcPts val="665"/>
              </a:spcBef>
              <a:buChar char="•"/>
              <a:tabLst>
                <a:tab pos="391160" algn="l"/>
              </a:tabLst>
            </a:pPr>
            <a:r>
              <a:rPr sz="2650" spc="-5" dirty="0">
                <a:latin typeface="Times New Roman"/>
                <a:cs typeface="Times New Roman"/>
              </a:rPr>
              <a:t>According </a:t>
            </a:r>
            <a:r>
              <a:rPr sz="2650" dirty="0">
                <a:latin typeface="Times New Roman"/>
                <a:cs typeface="Times New Roman"/>
              </a:rPr>
              <a:t>to </a:t>
            </a:r>
            <a:r>
              <a:rPr sz="2650" spc="-5" dirty="0">
                <a:latin typeface="Times New Roman"/>
                <a:cs typeface="Times New Roman"/>
              </a:rPr>
              <a:t>[SaFo13], </a:t>
            </a:r>
            <a:r>
              <a:rPr sz="2650" spc="-10" dirty="0">
                <a:latin typeface="Times New Roman"/>
                <a:cs typeface="Times New Roman"/>
              </a:rPr>
              <a:t>two </a:t>
            </a:r>
            <a:r>
              <a:rPr sz="2650" spc="-20" dirty="0">
                <a:latin typeface="Times New Roman"/>
                <a:cs typeface="Times New Roman"/>
              </a:rPr>
              <a:t>main </a:t>
            </a:r>
            <a:r>
              <a:rPr sz="2650" spc="-5" dirty="0">
                <a:latin typeface="Times New Roman"/>
                <a:cs typeface="Times New Roman"/>
              </a:rPr>
              <a:t>aspects </a:t>
            </a:r>
            <a:r>
              <a:rPr sz="2650" spc="-10" dirty="0">
                <a:latin typeface="Times New Roman"/>
                <a:cs typeface="Times New Roman"/>
              </a:rPr>
              <a:t>however </a:t>
            </a:r>
            <a:r>
              <a:rPr sz="2650" spc="-5" dirty="0">
                <a:latin typeface="Times New Roman"/>
                <a:cs typeface="Times New Roman"/>
              </a:rPr>
              <a:t>should be </a:t>
            </a:r>
            <a:r>
              <a:rPr sz="2650" spc="-650" dirty="0">
                <a:latin typeface="Times New Roman"/>
                <a:cs typeface="Times New Roman"/>
              </a:rPr>
              <a:t> </a:t>
            </a:r>
            <a:r>
              <a:rPr sz="2650" spc="-10" dirty="0">
                <a:latin typeface="Times New Roman"/>
                <a:cs typeface="Times New Roman"/>
              </a:rPr>
              <a:t>emphasized:</a:t>
            </a:r>
            <a:endParaRPr sz="2650">
              <a:latin typeface="Times New Roman"/>
              <a:cs typeface="Times New Roman"/>
            </a:endParaRPr>
          </a:p>
          <a:p>
            <a:pPr marL="896619" marR="114300" lvl="1" indent="-378460">
              <a:lnSpc>
                <a:spcPts val="2620"/>
              </a:lnSpc>
              <a:spcBef>
                <a:spcPts val="590"/>
              </a:spcBef>
              <a:buChar char="•"/>
              <a:tabLst>
                <a:tab pos="895985" algn="l"/>
                <a:tab pos="896619" algn="l"/>
              </a:tabLst>
            </a:pPr>
            <a:r>
              <a:rPr sz="2400" spc="10" dirty="0">
                <a:latin typeface="Times New Roman"/>
                <a:cs typeface="Times New Roman"/>
              </a:rPr>
              <a:t>Dealing </a:t>
            </a:r>
            <a:r>
              <a:rPr sz="2400" spc="5" dirty="0">
                <a:latin typeface="Times New Roman"/>
                <a:cs typeface="Times New Roman"/>
              </a:rPr>
              <a:t>with </a:t>
            </a:r>
            <a:r>
              <a:rPr sz="2400" spc="10" dirty="0">
                <a:latin typeface="Times New Roman"/>
                <a:cs typeface="Times New Roman"/>
              </a:rPr>
              <a:t>aggregates makes </a:t>
            </a:r>
            <a:r>
              <a:rPr sz="2400" dirty="0">
                <a:latin typeface="Times New Roman"/>
                <a:cs typeface="Times New Roman"/>
              </a:rPr>
              <a:t>it </a:t>
            </a:r>
            <a:r>
              <a:rPr sz="2400" spc="10" dirty="0">
                <a:latin typeface="Times New Roman"/>
                <a:cs typeface="Times New Roman"/>
              </a:rPr>
              <a:t>much </a:t>
            </a:r>
            <a:r>
              <a:rPr sz="2400" spc="5" dirty="0">
                <a:latin typeface="Times New Roman"/>
                <a:cs typeface="Times New Roman"/>
              </a:rPr>
              <a:t>easier for these </a:t>
            </a:r>
            <a:r>
              <a:rPr sz="2400" spc="10" dirty="0">
                <a:latin typeface="Times New Roman"/>
                <a:cs typeface="Times New Roman"/>
              </a:rPr>
              <a:t> databases </a:t>
            </a:r>
            <a:r>
              <a:rPr sz="2400" spc="5" dirty="0">
                <a:latin typeface="Times New Roman"/>
                <a:cs typeface="Times New Roman"/>
              </a:rPr>
              <a:t>to </a:t>
            </a:r>
            <a:r>
              <a:rPr sz="2400" spc="15" dirty="0">
                <a:latin typeface="Times New Roman"/>
                <a:cs typeface="Times New Roman"/>
              </a:rPr>
              <a:t>handle </a:t>
            </a:r>
            <a:r>
              <a:rPr sz="2400" b="1" spc="10" dirty="0">
                <a:solidFill>
                  <a:srgbClr val="7F0000"/>
                </a:solidFill>
                <a:latin typeface="Times New Roman"/>
                <a:cs typeface="Times New Roman"/>
              </a:rPr>
              <a:t>operating </a:t>
            </a:r>
            <a:r>
              <a:rPr sz="2400" b="1" spc="15" dirty="0">
                <a:solidFill>
                  <a:srgbClr val="7F0000"/>
                </a:solidFill>
                <a:latin typeface="Times New Roman"/>
                <a:cs typeface="Times New Roman"/>
              </a:rPr>
              <a:t>on </a:t>
            </a:r>
            <a:r>
              <a:rPr sz="2400" b="1" spc="10" dirty="0">
                <a:solidFill>
                  <a:srgbClr val="7F0000"/>
                </a:solidFill>
                <a:latin typeface="Times New Roman"/>
                <a:cs typeface="Times New Roman"/>
              </a:rPr>
              <a:t>a </a:t>
            </a:r>
            <a:r>
              <a:rPr sz="2400" b="1" spc="5" dirty="0">
                <a:solidFill>
                  <a:srgbClr val="7F0000"/>
                </a:solidFill>
                <a:latin typeface="Times New Roman"/>
                <a:cs typeface="Times New Roman"/>
              </a:rPr>
              <a:t>cluster</a:t>
            </a:r>
            <a:r>
              <a:rPr sz="2400" spc="5" dirty="0">
                <a:latin typeface="Times New Roman"/>
                <a:cs typeface="Times New Roman"/>
              </a:rPr>
              <a:t>, since </a:t>
            </a:r>
            <a:r>
              <a:rPr sz="2400" spc="10" dirty="0">
                <a:latin typeface="Times New Roman"/>
                <a:cs typeface="Times New Roman"/>
              </a:rPr>
              <a:t>the aggregate </a:t>
            </a:r>
            <a:r>
              <a:rPr sz="2400" spc="-585" dirty="0">
                <a:latin typeface="Times New Roman"/>
                <a:cs typeface="Times New Roman"/>
              </a:rPr>
              <a:t> </a:t>
            </a:r>
            <a:r>
              <a:rPr sz="2400" spc="10" dirty="0">
                <a:latin typeface="Times New Roman"/>
                <a:cs typeface="Times New Roman"/>
              </a:rPr>
              <a:t>makes</a:t>
            </a:r>
            <a:r>
              <a:rPr sz="2400" spc="-15" dirty="0">
                <a:latin typeface="Times New Roman"/>
                <a:cs typeface="Times New Roman"/>
              </a:rPr>
              <a:t> </a:t>
            </a:r>
            <a:r>
              <a:rPr sz="2400" spc="10" dirty="0">
                <a:latin typeface="Times New Roman"/>
                <a:cs typeface="Times New Roman"/>
              </a:rPr>
              <a:t>a</a:t>
            </a:r>
            <a:r>
              <a:rPr sz="2400" dirty="0">
                <a:latin typeface="Times New Roman"/>
                <a:cs typeface="Times New Roman"/>
              </a:rPr>
              <a:t> </a:t>
            </a:r>
            <a:r>
              <a:rPr sz="2400" spc="10" dirty="0">
                <a:latin typeface="Times New Roman"/>
                <a:cs typeface="Times New Roman"/>
              </a:rPr>
              <a:t>natural</a:t>
            </a:r>
            <a:r>
              <a:rPr sz="2400" spc="-5" dirty="0">
                <a:latin typeface="Times New Roman"/>
                <a:cs typeface="Times New Roman"/>
              </a:rPr>
              <a:t> </a:t>
            </a:r>
            <a:r>
              <a:rPr sz="2400" spc="10" dirty="0">
                <a:latin typeface="Times New Roman"/>
                <a:cs typeface="Times New Roman"/>
              </a:rPr>
              <a:t>unit</a:t>
            </a:r>
            <a:r>
              <a:rPr sz="2400" spc="-30" dirty="0">
                <a:latin typeface="Times New Roman"/>
                <a:cs typeface="Times New Roman"/>
              </a:rPr>
              <a:t> </a:t>
            </a:r>
            <a:r>
              <a:rPr sz="2400" spc="5" dirty="0">
                <a:latin typeface="Times New Roman"/>
                <a:cs typeface="Times New Roman"/>
              </a:rPr>
              <a:t>for</a:t>
            </a:r>
            <a:r>
              <a:rPr sz="2400" spc="25" dirty="0">
                <a:latin typeface="Times New Roman"/>
                <a:cs typeface="Times New Roman"/>
              </a:rPr>
              <a:t> </a:t>
            </a:r>
            <a:r>
              <a:rPr sz="2400" spc="10" dirty="0">
                <a:latin typeface="Times New Roman"/>
                <a:cs typeface="Times New Roman"/>
              </a:rPr>
              <a:t>replication</a:t>
            </a:r>
            <a:r>
              <a:rPr sz="2400" spc="-15" dirty="0">
                <a:latin typeface="Times New Roman"/>
                <a:cs typeface="Times New Roman"/>
              </a:rPr>
              <a:t> </a:t>
            </a:r>
            <a:r>
              <a:rPr sz="2400" spc="15" dirty="0">
                <a:latin typeface="Times New Roman"/>
                <a:cs typeface="Times New Roman"/>
              </a:rPr>
              <a:t>and</a:t>
            </a:r>
            <a:r>
              <a:rPr sz="2400" spc="-15" dirty="0">
                <a:latin typeface="Times New Roman"/>
                <a:cs typeface="Times New Roman"/>
              </a:rPr>
              <a:t> </a:t>
            </a:r>
            <a:r>
              <a:rPr sz="2400" spc="10" dirty="0">
                <a:latin typeface="Times New Roman"/>
                <a:cs typeface="Times New Roman"/>
              </a:rPr>
              <a:t>sharding</a:t>
            </a:r>
            <a:endParaRPr sz="2400">
              <a:latin typeface="Times New Roman"/>
              <a:cs typeface="Times New Roman"/>
            </a:endParaRPr>
          </a:p>
          <a:p>
            <a:pPr marL="896619" marR="241300" lvl="1" indent="-378460">
              <a:lnSpc>
                <a:spcPts val="2620"/>
              </a:lnSpc>
              <a:spcBef>
                <a:spcPts val="590"/>
              </a:spcBef>
              <a:buChar char="•"/>
              <a:tabLst>
                <a:tab pos="895985" algn="l"/>
                <a:tab pos="896619" algn="l"/>
              </a:tabLst>
            </a:pPr>
            <a:r>
              <a:rPr sz="2400" spc="5" dirty="0">
                <a:latin typeface="Times New Roman"/>
                <a:cs typeface="Times New Roman"/>
              </a:rPr>
              <a:t>Also,</a:t>
            </a:r>
            <a:r>
              <a:rPr sz="2400" spc="-10" dirty="0">
                <a:latin typeface="Times New Roman"/>
                <a:cs typeface="Times New Roman"/>
              </a:rPr>
              <a:t> </a:t>
            </a:r>
            <a:r>
              <a:rPr sz="2400" dirty="0">
                <a:latin typeface="Times New Roman"/>
                <a:cs typeface="Times New Roman"/>
              </a:rPr>
              <a:t>it</a:t>
            </a:r>
            <a:r>
              <a:rPr sz="2400" spc="25" dirty="0">
                <a:latin typeface="Times New Roman"/>
                <a:cs typeface="Times New Roman"/>
              </a:rPr>
              <a:t> </a:t>
            </a:r>
            <a:r>
              <a:rPr sz="2400" spc="5" dirty="0">
                <a:latin typeface="Times New Roman"/>
                <a:cs typeface="Times New Roman"/>
              </a:rPr>
              <a:t>may</a:t>
            </a:r>
            <a:r>
              <a:rPr sz="2400" spc="10" dirty="0">
                <a:latin typeface="Times New Roman"/>
                <a:cs typeface="Times New Roman"/>
              </a:rPr>
              <a:t> help</a:t>
            </a:r>
            <a:r>
              <a:rPr sz="2400" spc="15" dirty="0">
                <a:latin typeface="Times New Roman"/>
                <a:cs typeface="Times New Roman"/>
              </a:rPr>
              <a:t> </a:t>
            </a:r>
            <a:r>
              <a:rPr sz="2400" b="1" spc="5" dirty="0">
                <a:solidFill>
                  <a:srgbClr val="7F0000"/>
                </a:solidFill>
                <a:latin typeface="Times New Roman"/>
                <a:cs typeface="Times New Roman"/>
              </a:rPr>
              <a:t>solving</a:t>
            </a:r>
            <a:r>
              <a:rPr sz="2400" b="1" spc="-15" dirty="0">
                <a:solidFill>
                  <a:srgbClr val="7F0000"/>
                </a:solidFill>
                <a:latin typeface="Times New Roman"/>
                <a:cs typeface="Times New Roman"/>
              </a:rPr>
              <a:t> </a:t>
            </a:r>
            <a:r>
              <a:rPr sz="2400" b="1" spc="10" dirty="0">
                <a:solidFill>
                  <a:srgbClr val="7F0000"/>
                </a:solidFill>
                <a:latin typeface="Times New Roman"/>
                <a:cs typeface="Times New Roman"/>
              </a:rPr>
              <a:t>the</a:t>
            </a:r>
            <a:r>
              <a:rPr sz="2400" b="1" spc="30" dirty="0">
                <a:solidFill>
                  <a:srgbClr val="7F0000"/>
                </a:solidFill>
                <a:latin typeface="Times New Roman"/>
                <a:cs typeface="Times New Roman"/>
              </a:rPr>
              <a:t> </a:t>
            </a:r>
            <a:r>
              <a:rPr sz="2400" b="1" spc="5" dirty="0">
                <a:solidFill>
                  <a:srgbClr val="7F0000"/>
                </a:solidFill>
                <a:latin typeface="Times New Roman"/>
                <a:cs typeface="Times New Roman"/>
              </a:rPr>
              <a:t>impedance</a:t>
            </a:r>
            <a:r>
              <a:rPr sz="2400" b="1" spc="50" dirty="0">
                <a:solidFill>
                  <a:srgbClr val="7F0000"/>
                </a:solidFill>
                <a:latin typeface="Times New Roman"/>
                <a:cs typeface="Times New Roman"/>
              </a:rPr>
              <a:t> </a:t>
            </a:r>
            <a:r>
              <a:rPr sz="2400" b="1" spc="5" dirty="0">
                <a:solidFill>
                  <a:srgbClr val="7F0000"/>
                </a:solidFill>
                <a:latin typeface="Times New Roman"/>
                <a:cs typeface="Times New Roman"/>
              </a:rPr>
              <a:t>mismatch</a:t>
            </a:r>
            <a:r>
              <a:rPr sz="2400" b="1" spc="70" dirty="0">
                <a:solidFill>
                  <a:srgbClr val="7F0000"/>
                </a:solidFill>
                <a:latin typeface="Times New Roman"/>
                <a:cs typeface="Times New Roman"/>
              </a:rPr>
              <a:t> </a:t>
            </a:r>
            <a:r>
              <a:rPr sz="2400" b="1" dirty="0">
                <a:solidFill>
                  <a:srgbClr val="7F0000"/>
                </a:solidFill>
                <a:latin typeface="Times New Roman"/>
                <a:cs typeface="Times New Roman"/>
              </a:rPr>
              <a:t>problem</a:t>
            </a:r>
            <a:r>
              <a:rPr sz="2400" dirty="0">
                <a:latin typeface="Times New Roman"/>
                <a:cs typeface="Times New Roman"/>
              </a:rPr>
              <a:t>, </a:t>
            </a:r>
            <a:r>
              <a:rPr sz="2400" spc="-585" dirty="0">
                <a:latin typeface="Times New Roman"/>
                <a:cs typeface="Times New Roman"/>
              </a:rPr>
              <a:t> </a:t>
            </a:r>
            <a:r>
              <a:rPr sz="2400" dirty="0">
                <a:latin typeface="Times New Roman"/>
                <a:cs typeface="Times New Roman"/>
              </a:rPr>
              <a:t>i.e., </a:t>
            </a:r>
            <a:r>
              <a:rPr sz="2400" spc="10" dirty="0">
                <a:latin typeface="Times New Roman"/>
                <a:cs typeface="Times New Roman"/>
              </a:rPr>
              <a:t>the </a:t>
            </a:r>
            <a:r>
              <a:rPr sz="2400" dirty="0">
                <a:latin typeface="Times New Roman"/>
                <a:cs typeface="Times New Roman"/>
              </a:rPr>
              <a:t>difference </a:t>
            </a:r>
            <a:r>
              <a:rPr sz="2400" spc="10" dirty="0">
                <a:latin typeface="Times New Roman"/>
                <a:cs typeface="Times New Roman"/>
              </a:rPr>
              <a:t>between the relational model </a:t>
            </a:r>
            <a:r>
              <a:rPr sz="2400" spc="15" dirty="0">
                <a:latin typeface="Times New Roman"/>
                <a:cs typeface="Times New Roman"/>
              </a:rPr>
              <a:t>and </a:t>
            </a:r>
            <a:r>
              <a:rPr sz="2400" spc="10" dirty="0">
                <a:latin typeface="Times New Roman"/>
                <a:cs typeface="Times New Roman"/>
              </a:rPr>
              <a:t>the in- </a:t>
            </a:r>
            <a:r>
              <a:rPr sz="2400" spc="15" dirty="0">
                <a:latin typeface="Times New Roman"/>
                <a:cs typeface="Times New Roman"/>
              </a:rPr>
              <a:t> </a:t>
            </a:r>
            <a:r>
              <a:rPr sz="2400" spc="10" dirty="0">
                <a:latin typeface="Times New Roman"/>
                <a:cs typeface="Times New Roman"/>
              </a:rPr>
              <a:t>memory</a:t>
            </a:r>
            <a:r>
              <a:rPr sz="2400" spc="30" dirty="0">
                <a:latin typeface="Times New Roman"/>
                <a:cs typeface="Times New Roman"/>
              </a:rPr>
              <a:t> </a:t>
            </a:r>
            <a:r>
              <a:rPr sz="2400" spc="10" dirty="0">
                <a:latin typeface="Times New Roman"/>
                <a:cs typeface="Times New Roman"/>
              </a:rPr>
              <a:t>data</a:t>
            </a:r>
            <a:r>
              <a:rPr sz="2400" spc="-25" dirty="0">
                <a:latin typeface="Times New Roman"/>
                <a:cs typeface="Times New Roman"/>
              </a:rPr>
              <a:t> </a:t>
            </a:r>
            <a:r>
              <a:rPr sz="2400" spc="10" dirty="0">
                <a:latin typeface="Times New Roman"/>
                <a:cs typeface="Times New Roman"/>
              </a:rPr>
              <a:t>structures</a:t>
            </a:r>
            <a:r>
              <a:rPr sz="2400" spc="-10" dirty="0">
                <a:latin typeface="Times New Roman"/>
                <a:cs typeface="Times New Roman"/>
              </a:rPr>
              <a:t> </a:t>
            </a:r>
            <a:r>
              <a:rPr sz="2400" spc="5" dirty="0">
                <a:latin typeface="Times New Roman"/>
                <a:cs typeface="Times New Roman"/>
              </a:rPr>
              <a:t>(see</a:t>
            </a:r>
            <a:r>
              <a:rPr sz="2400" dirty="0">
                <a:latin typeface="Times New Roman"/>
                <a:cs typeface="Times New Roman"/>
              </a:rPr>
              <a:t> </a:t>
            </a:r>
            <a:r>
              <a:rPr sz="2400" spc="15" dirty="0">
                <a:latin typeface="Times New Roman"/>
                <a:cs typeface="Times New Roman"/>
              </a:rPr>
              <a:t>previous</a:t>
            </a:r>
            <a:r>
              <a:rPr sz="2400" spc="-60" dirty="0">
                <a:latin typeface="Times New Roman"/>
                <a:cs typeface="Times New Roman"/>
              </a:rPr>
              <a:t> </a:t>
            </a:r>
            <a:r>
              <a:rPr sz="2400" spc="5" dirty="0">
                <a:latin typeface="Times New Roman"/>
                <a:cs typeface="Times New Roman"/>
              </a:rPr>
              <a:t>figure)</a:t>
            </a:r>
            <a:endParaRPr sz="2400">
              <a:latin typeface="Times New Roman"/>
              <a:cs typeface="Times New Roman"/>
            </a:endParaRPr>
          </a:p>
        </p:txBody>
      </p:sp>
      <p:sp>
        <p:nvSpPr>
          <p:cNvPr id="6" name="object 6"/>
          <p:cNvSpPr txBox="1"/>
          <p:nvPr/>
        </p:nvSpPr>
        <p:spPr>
          <a:xfrm>
            <a:off x="9296293" y="6962347"/>
            <a:ext cx="271780" cy="220979"/>
          </a:xfrm>
          <a:prstGeom prst="rect">
            <a:avLst/>
          </a:prstGeom>
        </p:spPr>
        <p:txBody>
          <a:bodyPr vert="horz" wrap="square" lIns="0" tIns="0" rIns="0" bIns="0" rtlCol="0">
            <a:spAutoFit/>
          </a:bodyPr>
          <a:lstStyle/>
          <a:p>
            <a:pPr marL="38100">
              <a:lnSpc>
                <a:spcPts val="1565"/>
              </a:lnSpc>
            </a:pPr>
            <a:fld id="{81D60167-4931-47E6-BA6A-407CBD079E47}" type="slidenum">
              <a:rPr sz="1500" spc="15" dirty="0">
                <a:latin typeface="Times New Roman"/>
                <a:cs typeface="Times New Roman"/>
              </a:rPr>
              <a:t>7</a:t>
            </a:fld>
            <a:endParaRPr sz="15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1952" y="551180"/>
            <a:ext cx="4601210" cy="629285"/>
          </a:xfrm>
          <a:prstGeom prst="rect">
            <a:avLst/>
          </a:prstGeom>
        </p:spPr>
        <p:txBody>
          <a:bodyPr vert="horz" wrap="square" lIns="0" tIns="13970" rIns="0" bIns="0" rtlCol="0">
            <a:spAutoFit/>
          </a:bodyPr>
          <a:lstStyle/>
          <a:p>
            <a:pPr marL="12700">
              <a:lnSpc>
                <a:spcPct val="100000"/>
              </a:lnSpc>
              <a:spcBef>
                <a:spcPts val="110"/>
              </a:spcBef>
            </a:pPr>
            <a:r>
              <a:rPr sz="3950" dirty="0"/>
              <a:t>Attack</a:t>
            </a:r>
            <a:r>
              <a:rPr sz="3950" spc="5" dirty="0"/>
              <a:t> of</a:t>
            </a:r>
            <a:r>
              <a:rPr sz="3950" dirty="0"/>
              <a:t> </a:t>
            </a:r>
            <a:r>
              <a:rPr sz="3950" spc="5" dirty="0"/>
              <a:t>the</a:t>
            </a:r>
            <a:r>
              <a:rPr sz="3950" spc="-10" dirty="0"/>
              <a:t> </a:t>
            </a:r>
            <a:r>
              <a:rPr sz="3950" dirty="0"/>
              <a:t>clusters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398525"/>
            <a:ext cx="8867775" cy="5152390"/>
          </a:xfrm>
          <a:prstGeom prst="rect">
            <a:avLst/>
          </a:prstGeom>
        </p:spPr>
        <p:txBody>
          <a:bodyPr vert="horz" wrap="square" lIns="0" tIns="57150" rIns="0" bIns="0" rtlCol="0">
            <a:spAutoFit/>
          </a:bodyPr>
          <a:lstStyle/>
          <a:p>
            <a:pPr marL="390525" marR="5080" indent="-378460">
              <a:lnSpc>
                <a:spcPts val="2860"/>
              </a:lnSpc>
              <a:spcBef>
                <a:spcPts val="450"/>
              </a:spcBef>
              <a:buChar char="•"/>
              <a:tabLst>
                <a:tab pos="390525" algn="l"/>
                <a:tab pos="391160" algn="l"/>
              </a:tabLst>
            </a:pPr>
            <a:r>
              <a:rPr sz="2650" spc="-10" dirty="0">
                <a:latin typeface="Times New Roman"/>
                <a:cs typeface="Times New Roman"/>
              </a:rPr>
              <a:t>The</a:t>
            </a:r>
            <a:r>
              <a:rPr sz="2650" spc="10" dirty="0">
                <a:latin typeface="Times New Roman"/>
                <a:cs typeface="Times New Roman"/>
              </a:rPr>
              <a:t> </a:t>
            </a:r>
            <a:r>
              <a:rPr sz="2650" spc="-5" dirty="0">
                <a:latin typeface="Times New Roman"/>
                <a:cs typeface="Times New Roman"/>
              </a:rPr>
              <a:t>2000s</a:t>
            </a:r>
            <a:r>
              <a:rPr sz="2650" spc="15" dirty="0">
                <a:latin typeface="Times New Roman"/>
                <a:cs typeface="Times New Roman"/>
              </a:rPr>
              <a:t> </a:t>
            </a:r>
            <a:r>
              <a:rPr sz="2650" spc="-5" dirty="0">
                <a:latin typeface="Times New Roman"/>
                <a:cs typeface="Times New Roman"/>
              </a:rPr>
              <a:t>did</a:t>
            </a:r>
            <a:r>
              <a:rPr sz="2650" spc="10" dirty="0">
                <a:latin typeface="Times New Roman"/>
                <a:cs typeface="Times New Roman"/>
              </a:rPr>
              <a:t> </a:t>
            </a:r>
            <a:r>
              <a:rPr sz="2650" spc="-5" dirty="0">
                <a:latin typeface="Times New Roman"/>
                <a:cs typeface="Times New Roman"/>
              </a:rPr>
              <a:t>see</a:t>
            </a:r>
            <a:r>
              <a:rPr sz="2650" spc="-10" dirty="0">
                <a:latin typeface="Times New Roman"/>
                <a:cs typeface="Times New Roman"/>
              </a:rPr>
              <a:t> </a:t>
            </a:r>
            <a:r>
              <a:rPr sz="2650" b="1" spc="-5" dirty="0">
                <a:latin typeface="Times New Roman"/>
                <a:cs typeface="Times New Roman"/>
              </a:rPr>
              <a:t>several</a:t>
            </a:r>
            <a:r>
              <a:rPr sz="2650" b="1" dirty="0">
                <a:latin typeface="Times New Roman"/>
                <a:cs typeface="Times New Roman"/>
              </a:rPr>
              <a:t> </a:t>
            </a:r>
            <a:r>
              <a:rPr sz="2650" b="1" spc="-5" dirty="0">
                <a:latin typeface="Times New Roman"/>
                <a:cs typeface="Times New Roman"/>
              </a:rPr>
              <a:t>large</a:t>
            </a:r>
            <a:r>
              <a:rPr sz="2650" b="1" spc="-15" dirty="0">
                <a:latin typeface="Times New Roman"/>
                <a:cs typeface="Times New Roman"/>
              </a:rPr>
              <a:t> </a:t>
            </a:r>
            <a:r>
              <a:rPr sz="2650" b="1" spc="5" dirty="0">
                <a:latin typeface="Times New Roman"/>
                <a:cs typeface="Times New Roman"/>
              </a:rPr>
              <a:t>web</a:t>
            </a:r>
            <a:r>
              <a:rPr sz="2650" b="1" spc="-15" dirty="0">
                <a:latin typeface="Times New Roman"/>
                <a:cs typeface="Times New Roman"/>
              </a:rPr>
              <a:t> </a:t>
            </a:r>
            <a:r>
              <a:rPr sz="2650" b="1" spc="-10" dirty="0">
                <a:latin typeface="Times New Roman"/>
                <a:cs typeface="Times New Roman"/>
              </a:rPr>
              <a:t>properties</a:t>
            </a:r>
            <a:r>
              <a:rPr sz="2650" b="1" spc="-5" dirty="0">
                <a:latin typeface="Times New Roman"/>
                <a:cs typeface="Times New Roman"/>
              </a:rPr>
              <a:t> </a:t>
            </a:r>
            <a:r>
              <a:rPr sz="2650" b="1" spc="-10" dirty="0">
                <a:latin typeface="Times New Roman"/>
                <a:cs typeface="Times New Roman"/>
              </a:rPr>
              <a:t>dramatically </a:t>
            </a:r>
            <a:r>
              <a:rPr sz="2650" b="1" spc="-645" dirty="0">
                <a:latin typeface="Times New Roman"/>
                <a:cs typeface="Times New Roman"/>
              </a:rPr>
              <a:t> </a:t>
            </a:r>
            <a:r>
              <a:rPr sz="2650" b="1" spc="-10" dirty="0">
                <a:latin typeface="Times New Roman"/>
                <a:cs typeface="Times New Roman"/>
              </a:rPr>
              <a:t>increase</a:t>
            </a:r>
            <a:r>
              <a:rPr sz="2650" b="1" spc="-20" dirty="0">
                <a:latin typeface="Times New Roman"/>
                <a:cs typeface="Times New Roman"/>
              </a:rPr>
              <a:t> </a:t>
            </a:r>
            <a:r>
              <a:rPr sz="2650" b="1" dirty="0">
                <a:latin typeface="Times New Roman"/>
                <a:cs typeface="Times New Roman"/>
              </a:rPr>
              <a:t>in</a:t>
            </a:r>
            <a:r>
              <a:rPr sz="2650" b="1" spc="5" dirty="0">
                <a:latin typeface="Times New Roman"/>
                <a:cs typeface="Times New Roman"/>
              </a:rPr>
              <a:t> </a:t>
            </a:r>
            <a:r>
              <a:rPr sz="2650" b="1" spc="-5" dirty="0">
                <a:latin typeface="Times New Roman"/>
                <a:cs typeface="Times New Roman"/>
              </a:rPr>
              <a:t>scale!</a:t>
            </a:r>
            <a:endParaRPr sz="2650">
              <a:latin typeface="Times New Roman"/>
              <a:cs typeface="Times New Roman"/>
            </a:endParaRPr>
          </a:p>
          <a:p>
            <a:pPr marL="390525" marR="315595" indent="-378460">
              <a:lnSpc>
                <a:spcPts val="2860"/>
              </a:lnSpc>
              <a:spcBef>
                <a:spcPts val="1839"/>
              </a:spcBef>
              <a:buChar char="•"/>
              <a:tabLst>
                <a:tab pos="390525" algn="l"/>
                <a:tab pos="391160" algn="l"/>
              </a:tabLst>
            </a:pPr>
            <a:r>
              <a:rPr sz="2650" spc="-35" dirty="0">
                <a:latin typeface="Times New Roman"/>
                <a:cs typeface="Times New Roman"/>
              </a:rPr>
              <a:t>Websites </a:t>
            </a:r>
            <a:r>
              <a:rPr sz="2650" dirty="0">
                <a:latin typeface="Times New Roman"/>
                <a:cs typeface="Times New Roman"/>
              </a:rPr>
              <a:t>started </a:t>
            </a:r>
            <a:r>
              <a:rPr sz="2650" spc="-5" dirty="0">
                <a:latin typeface="Times New Roman"/>
                <a:cs typeface="Times New Roman"/>
              </a:rPr>
              <a:t>tracking </a:t>
            </a:r>
            <a:r>
              <a:rPr sz="2650" dirty="0">
                <a:latin typeface="Times New Roman"/>
                <a:cs typeface="Times New Roman"/>
              </a:rPr>
              <a:t>activity </a:t>
            </a:r>
            <a:r>
              <a:rPr sz="2650" spc="-5" dirty="0">
                <a:latin typeface="Times New Roman"/>
                <a:cs typeface="Times New Roman"/>
              </a:rPr>
              <a:t>and </a:t>
            </a:r>
            <a:r>
              <a:rPr sz="2650" dirty="0">
                <a:latin typeface="Times New Roman"/>
                <a:cs typeface="Times New Roman"/>
              </a:rPr>
              <a:t>structure in </a:t>
            </a:r>
            <a:r>
              <a:rPr sz="2650" spc="-5" dirty="0">
                <a:latin typeface="Times New Roman"/>
                <a:cs typeface="Times New Roman"/>
              </a:rPr>
              <a:t>a very </a:t>
            </a:r>
            <a:r>
              <a:rPr sz="2650" dirty="0">
                <a:latin typeface="Times New Roman"/>
                <a:cs typeface="Times New Roman"/>
              </a:rPr>
              <a:t> detailed </a:t>
            </a:r>
            <a:r>
              <a:rPr sz="2650" spc="-75" dirty="0">
                <a:latin typeface="Times New Roman"/>
                <a:cs typeface="Times New Roman"/>
              </a:rPr>
              <a:t>way.</a:t>
            </a:r>
            <a:r>
              <a:rPr sz="2650" spc="-70" dirty="0">
                <a:latin typeface="Times New Roman"/>
                <a:cs typeface="Times New Roman"/>
              </a:rPr>
              <a:t> </a:t>
            </a:r>
            <a:r>
              <a:rPr sz="2650" spc="-15" dirty="0">
                <a:latin typeface="Times New Roman"/>
                <a:cs typeface="Times New Roman"/>
              </a:rPr>
              <a:t>Large </a:t>
            </a:r>
            <a:r>
              <a:rPr sz="2650" dirty="0">
                <a:latin typeface="Times New Roman"/>
                <a:cs typeface="Times New Roman"/>
              </a:rPr>
              <a:t>sets </a:t>
            </a:r>
            <a:r>
              <a:rPr sz="2650" spc="-5" dirty="0">
                <a:latin typeface="Times New Roman"/>
                <a:cs typeface="Times New Roman"/>
              </a:rPr>
              <a:t>of data appeared: </a:t>
            </a:r>
            <a:r>
              <a:rPr sz="2650" dirty="0">
                <a:latin typeface="Times New Roman"/>
                <a:cs typeface="Times New Roman"/>
              </a:rPr>
              <a:t>links, </a:t>
            </a:r>
            <a:r>
              <a:rPr sz="2650" spc="-5" dirty="0">
                <a:latin typeface="Times New Roman"/>
                <a:cs typeface="Times New Roman"/>
              </a:rPr>
              <a:t>social </a:t>
            </a:r>
            <a:r>
              <a:rPr sz="2650" dirty="0">
                <a:latin typeface="Times New Roman"/>
                <a:cs typeface="Times New Roman"/>
              </a:rPr>
              <a:t> </a:t>
            </a:r>
            <a:r>
              <a:rPr sz="2650" spc="-5" dirty="0">
                <a:latin typeface="Times New Roman"/>
                <a:cs typeface="Times New Roman"/>
              </a:rPr>
              <a:t>networks, </a:t>
            </a:r>
            <a:r>
              <a:rPr sz="2650" dirty="0">
                <a:latin typeface="Times New Roman"/>
                <a:cs typeface="Times New Roman"/>
              </a:rPr>
              <a:t>activity in </a:t>
            </a:r>
            <a:r>
              <a:rPr sz="2650" spc="-5" dirty="0">
                <a:latin typeface="Times New Roman"/>
                <a:cs typeface="Times New Roman"/>
              </a:rPr>
              <a:t>logs, </a:t>
            </a:r>
            <a:r>
              <a:rPr sz="2650" spc="-15" dirty="0">
                <a:latin typeface="Times New Roman"/>
                <a:cs typeface="Times New Roman"/>
              </a:rPr>
              <a:t>mapping </a:t>
            </a:r>
            <a:r>
              <a:rPr sz="2650" spc="-5" dirty="0">
                <a:latin typeface="Times New Roman"/>
                <a:cs typeface="Times New Roman"/>
              </a:rPr>
              <a:t>data. </a:t>
            </a:r>
            <a:r>
              <a:rPr sz="2650" spc="-30" dirty="0">
                <a:latin typeface="Times New Roman"/>
                <a:cs typeface="Times New Roman"/>
              </a:rPr>
              <a:t>With </a:t>
            </a:r>
            <a:r>
              <a:rPr sz="2650" dirty="0">
                <a:latin typeface="Times New Roman"/>
                <a:cs typeface="Times New Roman"/>
              </a:rPr>
              <a:t>this </a:t>
            </a:r>
            <a:r>
              <a:rPr sz="2650" spc="-5" dirty="0">
                <a:latin typeface="Times New Roman"/>
                <a:cs typeface="Times New Roman"/>
              </a:rPr>
              <a:t>growth </a:t>
            </a:r>
            <a:r>
              <a:rPr sz="2650" dirty="0">
                <a:latin typeface="Times New Roman"/>
                <a:cs typeface="Times New Roman"/>
              </a:rPr>
              <a:t>in </a:t>
            </a:r>
            <a:r>
              <a:rPr sz="2650" spc="-650" dirty="0">
                <a:latin typeface="Times New Roman"/>
                <a:cs typeface="Times New Roman"/>
              </a:rPr>
              <a:t> </a:t>
            </a:r>
            <a:r>
              <a:rPr sz="2650" spc="-5" dirty="0">
                <a:latin typeface="Times New Roman"/>
                <a:cs typeface="Times New Roman"/>
              </a:rPr>
              <a:t>data</a:t>
            </a:r>
            <a:r>
              <a:rPr sz="2650" spc="-20" dirty="0">
                <a:latin typeface="Times New Roman"/>
                <a:cs typeface="Times New Roman"/>
              </a:rPr>
              <a:t> </a:t>
            </a:r>
            <a:r>
              <a:rPr sz="2650" spc="-25" dirty="0">
                <a:latin typeface="Times New Roman"/>
                <a:cs typeface="Times New Roman"/>
              </a:rPr>
              <a:t>came</a:t>
            </a:r>
            <a:r>
              <a:rPr sz="2650" spc="60" dirty="0">
                <a:latin typeface="Times New Roman"/>
                <a:cs typeface="Times New Roman"/>
              </a:rPr>
              <a:t> </a:t>
            </a:r>
            <a:r>
              <a:rPr sz="2650" spc="-5" dirty="0">
                <a:latin typeface="Times New Roman"/>
                <a:cs typeface="Times New Roman"/>
              </a:rPr>
              <a:t>a</a:t>
            </a:r>
            <a:r>
              <a:rPr sz="2650" spc="-15" dirty="0">
                <a:latin typeface="Times New Roman"/>
                <a:cs typeface="Times New Roman"/>
              </a:rPr>
              <a:t> </a:t>
            </a:r>
            <a:r>
              <a:rPr sz="2650" spc="-5" dirty="0">
                <a:latin typeface="Times New Roman"/>
                <a:cs typeface="Times New Roman"/>
              </a:rPr>
              <a:t>growth</a:t>
            </a:r>
            <a:r>
              <a:rPr sz="2650" spc="5" dirty="0">
                <a:latin typeface="Times New Roman"/>
                <a:cs typeface="Times New Roman"/>
              </a:rPr>
              <a:t> </a:t>
            </a:r>
            <a:r>
              <a:rPr sz="2650" dirty="0">
                <a:latin typeface="Times New Roman"/>
                <a:cs typeface="Times New Roman"/>
              </a:rPr>
              <a:t>in</a:t>
            </a:r>
            <a:r>
              <a:rPr sz="2650" spc="-15" dirty="0">
                <a:latin typeface="Times New Roman"/>
                <a:cs typeface="Times New Roman"/>
              </a:rPr>
              <a:t> </a:t>
            </a:r>
            <a:r>
              <a:rPr sz="2650" spc="-5" dirty="0">
                <a:latin typeface="Times New Roman"/>
                <a:cs typeface="Times New Roman"/>
              </a:rPr>
              <a:t>users</a:t>
            </a:r>
            <a:endParaRPr sz="2650">
              <a:latin typeface="Times New Roman"/>
              <a:cs typeface="Times New Roman"/>
            </a:endParaRPr>
          </a:p>
          <a:p>
            <a:pPr marL="390525" marR="697230" indent="-378460">
              <a:lnSpc>
                <a:spcPts val="2860"/>
              </a:lnSpc>
              <a:spcBef>
                <a:spcPts val="1835"/>
              </a:spcBef>
              <a:buChar char="•"/>
              <a:tabLst>
                <a:tab pos="390525" algn="l"/>
                <a:tab pos="391160" algn="l"/>
              </a:tabLst>
            </a:pPr>
            <a:r>
              <a:rPr sz="2650" spc="-5" dirty="0">
                <a:latin typeface="Times New Roman"/>
                <a:cs typeface="Times New Roman"/>
              </a:rPr>
              <a:t>Coping</a:t>
            </a:r>
            <a:r>
              <a:rPr sz="2650" spc="5" dirty="0">
                <a:latin typeface="Times New Roman"/>
                <a:cs typeface="Times New Roman"/>
              </a:rPr>
              <a:t> </a:t>
            </a:r>
            <a:r>
              <a:rPr sz="2650" spc="-5" dirty="0">
                <a:latin typeface="Times New Roman"/>
                <a:cs typeface="Times New Roman"/>
              </a:rPr>
              <a:t>with</a:t>
            </a:r>
            <a:r>
              <a:rPr sz="2650" spc="5" dirty="0">
                <a:latin typeface="Times New Roman"/>
                <a:cs typeface="Times New Roman"/>
              </a:rPr>
              <a:t> </a:t>
            </a:r>
            <a:r>
              <a:rPr sz="2650" spc="-5" dirty="0">
                <a:latin typeface="Times New Roman"/>
                <a:cs typeface="Times New Roman"/>
              </a:rPr>
              <a:t>the</a:t>
            </a:r>
            <a:r>
              <a:rPr sz="2650" spc="-15" dirty="0">
                <a:latin typeface="Times New Roman"/>
                <a:cs typeface="Times New Roman"/>
              </a:rPr>
              <a:t> </a:t>
            </a:r>
            <a:r>
              <a:rPr sz="2650" spc="-5" dirty="0">
                <a:latin typeface="Times New Roman"/>
                <a:cs typeface="Times New Roman"/>
              </a:rPr>
              <a:t>increase</a:t>
            </a:r>
            <a:r>
              <a:rPr sz="2650" spc="-40" dirty="0">
                <a:latin typeface="Times New Roman"/>
                <a:cs typeface="Times New Roman"/>
              </a:rPr>
              <a:t> </a:t>
            </a:r>
            <a:r>
              <a:rPr sz="2650" dirty="0">
                <a:latin typeface="Times New Roman"/>
                <a:cs typeface="Times New Roman"/>
              </a:rPr>
              <a:t>in</a:t>
            </a:r>
            <a:r>
              <a:rPr sz="2650" spc="5" dirty="0">
                <a:latin typeface="Times New Roman"/>
                <a:cs typeface="Times New Roman"/>
              </a:rPr>
              <a:t> </a:t>
            </a:r>
            <a:r>
              <a:rPr sz="2650" spc="-5" dirty="0">
                <a:latin typeface="Times New Roman"/>
                <a:cs typeface="Times New Roman"/>
              </a:rPr>
              <a:t>data</a:t>
            </a:r>
            <a:r>
              <a:rPr sz="2650" spc="-35" dirty="0">
                <a:latin typeface="Times New Roman"/>
                <a:cs typeface="Times New Roman"/>
              </a:rPr>
              <a:t> </a:t>
            </a:r>
            <a:r>
              <a:rPr sz="2650" spc="-5" dirty="0">
                <a:latin typeface="Times New Roman"/>
                <a:cs typeface="Times New Roman"/>
              </a:rPr>
              <a:t>and</a:t>
            </a:r>
            <a:r>
              <a:rPr sz="2650" spc="5" dirty="0">
                <a:latin typeface="Times New Roman"/>
                <a:cs typeface="Times New Roman"/>
              </a:rPr>
              <a:t> </a:t>
            </a:r>
            <a:r>
              <a:rPr sz="2650" spc="-5" dirty="0">
                <a:latin typeface="Times New Roman"/>
                <a:cs typeface="Times New Roman"/>
              </a:rPr>
              <a:t>traffic</a:t>
            </a:r>
            <a:r>
              <a:rPr sz="2650" spc="-35" dirty="0">
                <a:latin typeface="Times New Roman"/>
                <a:cs typeface="Times New Roman"/>
              </a:rPr>
              <a:t> </a:t>
            </a:r>
            <a:r>
              <a:rPr sz="2650" spc="-5" dirty="0">
                <a:latin typeface="Times New Roman"/>
                <a:cs typeface="Times New Roman"/>
              </a:rPr>
              <a:t>required</a:t>
            </a:r>
            <a:r>
              <a:rPr sz="2650" spc="-40" dirty="0">
                <a:latin typeface="Times New Roman"/>
                <a:cs typeface="Times New Roman"/>
              </a:rPr>
              <a:t> </a:t>
            </a:r>
            <a:r>
              <a:rPr sz="2650" spc="-20" dirty="0">
                <a:latin typeface="Times New Roman"/>
                <a:cs typeface="Times New Roman"/>
              </a:rPr>
              <a:t>more </a:t>
            </a:r>
            <a:r>
              <a:rPr sz="2650" spc="-645" dirty="0">
                <a:latin typeface="Times New Roman"/>
                <a:cs typeface="Times New Roman"/>
              </a:rPr>
              <a:t> </a:t>
            </a:r>
            <a:r>
              <a:rPr sz="2650" spc="-10" dirty="0">
                <a:latin typeface="Times New Roman"/>
                <a:cs typeface="Times New Roman"/>
              </a:rPr>
              <a:t>computing</a:t>
            </a:r>
            <a:r>
              <a:rPr sz="2650" spc="50" dirty="0">
                <a:latin typeface="Times New Roman"/>
                <a:cs typeface="Times New Roman"/>
              </a:rPr>
              <a:t> </a:t>
            </a:r>
            <a:r>
              <a:rPr sz="2650" spc="-5" dirty="0">
                <a:latin typeface="Times New Roman"/>
                <a:cs typeface="Times New Roman"/>
              </a:rPr>
              <a:t>resources</a:t>
            </a:r>
            <a:endParaRPr sz="2650">
              <a:latin typeface="Times New Roman"/>
              <a:cs typeface="Times New Roman"/>
            </a:endParaRPr>
          </a:p>
          <a:p>
            <a:pPr marL="390525" marR="165735" indent="-378460">
              <a:lnSpc>
                <a:spcPts val="2860"/>
              </a:lnSpc>
              <a:spcBef>
                <a:spcPts val="2080"/>
              </a:spcBef>
              <a:buFont typeface="Times New Roman"/>
              <a:buChar char="•"/>
              <a:tabLst>
                <a:tab pos="390525" algn="l"/>
                <a:tab pos="391160" algn="l"/>
              </a:tabLst>
            </a:pPr>
            <a:r>
              <a:rPr sz="2650" b="1" spc="-5" dirty="0">
                <a:solidFill>
                  <a:srgbClr val="7F0000"/>
                </a:solidFill>
                <a:latin typeface="Times New Roman"/>
                <a:cs typeface="Times New Roman"/>
              </a:rPr>
              <a:t>Scaling</a:t>
            </a:r>
            <a:r>
              <a:rPr sz="2650" b="1" spc="5" dirty="0">
                <a:solidFill>
                  <a:srgbClr val="7F0000"/>
                </a:solidFill>
                <a:latin typeface="Times New Roman"/>
                <a:cs typeface="Times New Roman"/>
              </a:rPr>
              <a:t> </a:t>
            </a:r>
            <a:r>
              <a:rPr sz="2650" b="1" spc="-10" dirty="0">
                <a:solidFill>
                  <a:srgbClr val="7F0000"/>
                </a:solidFill>
                <a:latin typeface="Times New Roman"/>
                <a:cs typeface="Times New Roman"/>
              </a:rPr>
              <a:t>up</a:t>
            </a:r>
            <a:r>
              <a:rPr sz="2650" b="1" spc="5" dirty="0">
                <a:solidFill>
                  <a:srgbClr val="7F0000"/>
                </a:solidFill>
                <a:latin typeface="Times New Roman"/>
                <a:cs typeface="Times New Roman"/>
              </a:rPr>
              <a:t> </a:t>
            </a:r>
            <a:r>
              <a:rPr sz="2650" b="1" spc="-10" dirty="0">
                <a:latin typeface="Times New Roman"/>
                <a:cs typeface="Times New Roman"/>
              </a:rPr>
              <a:t>implies</a:t>
            </a:r>
            <a:r>
              <a:rPr sz="2650" b="1" spc="40" dirty="0">
                <a:latin typeface="Times New Roman"/>
                <a:cs typeface="Times New Roman"/>
              </a:rPr>
              <a:t> </a:t>
            </a:r>
            <a:r>
              <a:rPr sz="2650" b="1" spc="-5" dirty="0">
                <a:latin typeface="Times New Roman"/>
                <a:cs typeface="Times New Roman"/>
              </a:rPr>
              <a:t>bigger</a:t>
            </a:r>
            <a:r>
              <a:rPr sz="2650" b="1" spc="-60" dirty="0">
                <a:latin typeface="Times New Roman"/>
                <a:cs typeface="Times New Roman"/>
              </a:rPr>
              <a:t> </a:t>
            </a:r>
            <a:r>
              <a:rPr sz="2650" b="1" spc="-10" dirty="0">
                <a:latin typeface="Times New Roman"/>
                <a:cs typeface="Times New Roman"/>
              </a:rPr>
              <a:t>machines,</a:t>
            </a:r>
            <a:r>
              <a:rPr sz="2650" b="1" spc="70" dirty="0">
                <a:latin typeface="Times New Roman"/>
                <a:cs typeface="Times New Roman"/>
              </a:rPr>
              <a:t> </a:t>
            </a:r>
            <a:r>
              <a:rPr sz="2650" b="1" spc="-30" dirty="0">
                <a:latin typeface="Times New Roman"/>
                <a:cs typeface="Times New Roman"/>
              </a:rPr>
              <a:t>more</a:t>
            </a:r>
            <a:r>
              <a:rPr sz="2650" b="1" spc="35" dirty="0">
                <a:latin typeface="Times New Roman"/>
                <a:cs typeface="Times New Roman"/>
              </a:rPr>
              <a:t> </a:t>
            </a:r>
            <a:r>
              <a:rPr sz="2650" b="1" spc="-10" dirty="0">
                <a:latin typeface="Times New Roman"/>
                <a:cs typeface="Times New Roman"/>
              </a:rPr>
              <a:t>processors,</a:t>
            </a:r>
            <a:r>
              <a:rPr sz="2650" b="1" spc="25" dirty="0">
                <a:latin typeface="Times New Roman"/>
                <a:cs typeface="Times New Roman"/>
              </a:rPr>
              <a:t> </a:t>
            </a:r>
            <a:r>
              <a:rPr sz="2650" b="1" spc="-5" dirty="0">
                <a:latin typeface="Times New Roman"/>
                <a:cs typeface="Times New Roman"/>
              </a:rPr>
              <a:t>disk </a:t>
            </a:r>
            <a:r>
              <a:rPr sz="2650" b="1" spc="-650" dirty="0">
                <a:latin typeface="Times New Roman"/>
                <a:cs typeface="Times New Roman"/>
              </a:rPr>
              <a:t> </a:t>
            </a:r>
            <a:r>
              <a:rPr sz="2650" b="1" spc="-5" dirty="0">
                <a:latin typeface="Times New Roman"/>
                <a:cs typeface="Times New Roman"/>
              </a:rPr>
              <a:t>storage,</a:t>
            </a:r>
            <a:r>
              <a:rPr sz="2650" b="1" spc="-10" dirty="0">
                <a:latin typeface="Times New Roman"/>
                <a:cs typeface="Times New Roman"/>
              </a:rPr>
              <a:t> and</a:t>
            </a:r>
            <a:r>
              <a:rPr sz="2650" b="1" spc="25" dirty="0">
                <a:latin typeface="Times New Roman"/>
                <a:cs typeface="Times New Roman"/>
              </a:rPr>
              <a:t> </a:t>
            </a:r>
            <a:r>
              <a:rPr sz="2650" b="1" spc="-15" dirty="0">
                <a:latin typeface="Times New Roman"/>
                <a:cs typeface="Times New Roman"/>
              </a:rPr>
              <a:t>memory</a:t>
            </a:r>
            <a:r>
              <a:rPr sz="2650" spc="-15" dirty="0">
                <a:latin typeface="Times New Roman"/>
                <a:cs typeface="Times New Roman"/>
              </a:rPr>
              <a:t>.</a:t>
            </a:r>
            <a:r>
              <a:rPr sz="2650" spc="65" dirty="0">
                <a:latin typeface="Times New Roman"/>
                <a:cs typeface="Times New Roman"/>
              </a:rPr>
              <a:t> </a:t>
            </a:r>
            <a:r>
              <a:rPr sz="2650" spc="-10" dirty="0">
                <a:solidFill>
                  <a:srgbClr val="7F0000"/>
                </a:solidFill>
                <a:latin typeface="Times New Roman"/>
                <a:cs typeface="Times New Roman"/>
              </a:rPr>
              <a:t>But</a:t>
            </a:r>
            <a:r>
              <a:rPr sz="2650" spc="15" dirty="0">
                <a:solidFill>
                  <a:srgbClr val="7F0000"/>
                </a:solidFill>
                <a:latin typeface="Times New Roman"/>
                <a:cs typeface="Times New Roman"/>
              </a:rPr>
              <a:t> </a:t>
            </a:r>
            <a:r>
              <a:rPr sz="2650" spc="-5" dirty="0">
                <a:solidFill>
                  <a:srgbClr val="7F0000"/>
                </a:solidFill>
                <a:latin typeface="Times New Roman"/>
                <a:cs typeface="Times New Roman"/>
              </a:rPr>
              <a:t>bigger</a:t>
            </a:r>
            <a:r>
              <a:rPr sz="2650" spc="-10" dirty="0">
                <a:solidFill>
                  <a:srgbClr val="7F0000"/>
                </a:solidFill>
                <a:latin typeface="Times New Roman"/>
                <a:cs typeface="Times New Roman"/>
              </a:rPr>
              <a:t> </a:t>
            </a:r>
            <a:r>
              <a:rPr sz="2650" spc="-15" dirty="0">
                <a:solidFill>
                  <a:srgbClr val="7F0000"/>
                </a:solidFill>
                <a:latin typeface="Times New Roman"/>
                <a:cs typeface="Times New Roman"/>
              </a:rPr>
              <a:t>machines</a:t>
            </a:r>
            <a:r>
              <a:rPr sz="2650" spc="55" dirty="0">
                <a:solidFill>
                  <a:srgbClr val="7F0000"/>
                </a:solidFill>
                <a:latin typeface="Times New Roman"/>
                <a:cs typeface="Times New Roman"/>
              </a:rPr>
              <a:t> </a:t>
            </a:r>
            <a:r>
              <a:rPr sz="2650" spc="-5" dirty="0">
                <a:solidFill>
                  <a:srgbClr val="7F0000"/>
                </a:solidFill>
                <a:latin typeface="Times New Roman"/>
                <a:cs typeface="Times New Roman"/>
              </a:rPr>
              <a:t>get </a:t>
            </a:r>
            <a:r>
              <a:rPr sz="2650" spc="-20" dirty="0">
                <a:solidFill>
                  <a:srgbClr val="7F0000"/>
                </a:solidFill>
                <a:latin typeface="Times New Roman"/>
                <a:cs typeface="Times New Roman"/>
              </a:rPr>
              <a:t>more</a:t>
            </a:r>
            <a:r>
              <a:rPr sz="2650" spc="60" dirty="0">
                <a:solidFill>
                  <a:srgbClr val="7F0000"/>
                </a:solidFill>
                <a:latin typeface="Times New Roman"/>
                <a:cs typeface="Times New Roman"/>
              </a:rPr>
              <a:t> </a:t>
            </a:r>
            <a:r>
              <a:rPr sz="2650" spc="-5" dirty="0">
                <a:solidFill>
                  <a:srgbClr val="7F0000"/>
                </a:solidFill>
                <a:latin typeface="Times New Roman"/>
                <a:cs typeface="Times New Roman"/>
              </a:rPr>
              <a:t>and </a:t>
            </a:r>
            <a:r>
              <a:rPr sz="2650" dirty="0">
                <a:solidFill>
                  <a:srgbClr val="7F0000"/>
                </a:solidFill>
                <a:latin typeface="Times New Roman"/>
                <a:cs typeface="Times New Roman"/>
              </a:rPr>
              <a:t> </a:t>
            </a:r>
            <a:r>
              <a:rPr sz="2650" spc="-20" dirty="0">
                <a:solidFill>
                  <a:srgbClr val="7F0000"/>
                </a:solidFill>
                <a:latin typeface="Times New Roman"/>
                <a:cs typeface="Times New Roman"/>
              </a:rPr>
              <a:t>more</a:t>
            </a:r>
            <a:r>
              <a:rPr sz="2650" spc="60" dirty="0">
                <a:solidFill>
                  <a:srgbClr val="7F0000"/>
                </a:solidFill>
                <a:latin typeface="Times New Roman"/>
                <a:cs typeface="Times New Roman"/>
              </a:rPr>
              <a:t> </a:t>
            </a:r>
            <a:r>
              <a:rPr sz="2650" spc="-5" dirty="0">
                <a:solidFill>
                  <a:srgbClr val="7F0000"/>
                </a:solidFill>
                <a:latin typeface="Times New Roman"/>
                <a:cs typeface="Times New Roman"/>
              </a:rPr>
              <a:t>expensive, not</a:t>
            </a:r>
            <a:r>
              <a:rPr sz="2650" dirty="0">
                <a:solidFill>
                  <a:srgbClr val="7F0000"/>
                </a:solidFill>
                <a:latin typeface="Times New Roman"/>
                <a:cs typeface="Times New Roman"/>
              </a:rPr>
              <a:t> to</a:t>
            </a:r>
            <a:r>
              <a:rPr sz="2650" spc="5" dirty="0">
                <a:solidFill>
                  <a:srgbClr val="7F0000"/>
                </a:solidFill>
                <a:latin typeface="Times New Roman"/>
                <a:cs typeface="Times New Roman"/>
              </a:rPr>
              <a:t> </a:t>
            </a:r>
            <a:r>
              <a:rPr sz="2650" spc="-15" dirty="0">
                <a:solidFill>
                  <a:srgbClr val="7F0000"/>
                </a:solidFill>
                <a:latin typeface="Times New Roman"/>
                <a:cs typeface="Times New Roman"/>
              </a:rPr>
              <a:t>mention</a:t>
            </a:r>
            <a:r>
              <a:rPr sz="2650" spc="35" dirty="0">
                <a:solidFill>
                  <a:srgbClr val="7F0000"/>
                </a:solidFill>
                <a:latin typeface="Times New Roman"/>
                <a:cs typeface="Times New Roman"/>
              </a:rPr>
              <a:t> </a:t>
            </a:r>
            <a:r>
              <a:rPr sz="2650" spc="-5" dirty="0">
                <a:solidFill>
                  <a:srgbClr val="7F0000"/>
                </a:solidFill>
                <a:latin typeface="Times New Roman"/>
                <a:cs typeface="Times New Roman"/>
              </a:rPr>
              <a:t>that</a:t>
            </a:r>
            <a:r>
              <a:rPr sz="2650" spc="-30" dirty="0">
                <a:solidFill>
                  <a:srgbClr val="7F0000"/>
                </a:solidFill>
                <a:latin typeface="Times New Roman"/>
                <a:cs typeface="Times New Roman"/>
              </a:rPr>
              <a:t> </a:t>
            </a:r>
            <a:r>
              <a:rPr sz="2650" spc="-5" dirty="0">
                <a:solidFill>
                  <a:srgbClr val="7F0000"/>
                </a:solidFill>
                <a:latin typeface="Times New Roman"/>
                <a:cs typeface="Times New Roman"/>
              </a:rPr>
              <a:t>there</a:t>
            </a:r>
            <a:r>
              <a:rPr sz="2650" spc="-15" dirty="0">
                <a:solidFill>
                  <a:srgbClr val="7F0000"/>
                </a:solidFill>
                <a:latin typeface="Times New Roman"/>
                <a:cs typeface="Times New Roman"/>
              </a:rPr>
              <a:t> </a:t>
            </a:r>
            <a:r>
              <a:rPr sz="2650" spc="-5" dirty="0">
                <a:solidFill>
                  <a:srgbClr val="7F0000"/>
                </a:solidFill>
                <a:latin typeface="Times New Roman"/>
                <a:cs typeface="Times New Roman"/>
              </a:rPr>
              <a:t>are</a:t>
            </a:r>
            <a:r>
              <a:rPr sz="2650" spc="-10" dirty="0">
                <a:solidFill>
                  <a:srgbClr val="7F0000"/>
                </a:solidFill>
                <a:latin typeface="Times New Roman"/>
                <a:cs typeface="Times New Roman"/>
              </a:rPr>
              <a:t> </a:t>
            </a:r>
            <a:r>
              <a:rPr sz="2650" spc="-5" dirty="0">
                <a:solidFill>
                  <a:srgbClr val="7F0000"/>
                </a:solidFill>
                <a:latin typeface="Times New Roman"/>
                <a:cs typeface="Times New Roman"/>
              </a:rPr>
              <a:t>real </a:t>
            </a:r>
            <a:r>
              <a:rPr sz="2650" spc="-10" dirty="0">
                <a:solidFill>
                  <a:srgbClr val="7F0000"/>
                </a:solidFill>
                <a:latin typeface="Times New Roman"/>
                <a:cs typeface="Times New Roman"/>
              </a:rPr>
              <a:t>limits</a:t>
            </a:r>
            <a:r>
              <a:rPr sz="2650" spc="15" dirty="0">
                <a:solidFill>
                  <a:srgbClr val="7F0000"/>
                </a:solidFill>
                <a:latin typeface="Times New Roman"/>
                <a:cs typeface="Times New Roman"/>
              </a:rPr>
              <a:t> </a:t>
            </a:r>
            <a:r>
              <a:rPr sz="2650" spc="-5" dirty="0">
                <a:solidFill>
                  <a:srgbClr val="7F0000"/>
                </a:solidFill>
                <a:latin typeface="Times New Roman"/>
                <a:cs typeface="Times New Roman"/>
              </a:rPr>
              <a:t>as </a:t>
            </a:r>
            <a:r>
              <a:rPr sz="2650" dirty="0">
                <a:solidFill>
                  <a:srgbClr val="7F0000"/>
                </a:solidFill>
                <a:latin typeface="Times New Roman"/>
                <a:cs typeface="Times New Roman"/>
              </a:rPr>
              <a:t> </a:t>
            </a:r>
            <a:r>
              <a:rPr sz="2650" spc="-30" dirty="0">
                <a:solidFill>
                  <a:srgbClr val="7F0000"/>
                </a:solidFill>
                <a:latin typeface="Times New Roman"/>
                <a:cs typeface="Times New Roman"/>
              </a:rPr>
              <a:t>your</a:t>
            </a:r>
            <a:r>
              <a:rPr sz="2650" spc="105" dirty="0">
                <a:solidFill>
                  <a:srgbClr val="7F0000"/>
                </a:solidFill>
                <a:latin typeface="Times New Roman"/>
                <a:cs typeface="Times New Roman"/>
              </a:rPr>
              <a:t> </a:t>
            </a:r>
            <a:r>
              <a:rPr sz="2650" dirty="0">
                <a:solidFill>
                  <a:srgbClr val="7F0000"/>
                </a:solidFill>
                <a:latin typeface="Times New Roman"/>
                <a:cs typeface="Times New Roman"/>
              </a:rPr>
              <a:t>size</a:t>
            </a:r>
            <a:r>
              <a:rPr sz="2650" spc="-15" dirty="0">
                <a:solidFill>
                  <a:srgbClr val="7F0000"/>
                </a:solidFill>
                <a:latin typeface="Times New Roman"/>
                <a:cs typeface="Times New Roman"/>
              </a:rPr>
              <a:t> </a:t>
            </a:r>
            <a:r>
              <a:rPr sz="2650" spc="-5" dirty="0">
                <a:solidFill>
                  <a:srgbClr val="7F0000"/>
                </a:solidFill>
                <a:latin typeface="Times New Roman"/>
                <a:cs typeface="Times New Roman"/>
              </a:rPr>
              <a:t>increases</a:t>
            </a:r>
            <a:endParaRPr sz="2650">
              <a:latin typeface="Times New Roman"/>
              <a:cs typeface="Times New Roman"/>
            </a:endParaRPr>
          </a:p>
        </p:txBody>
      </p:sp>
      <p:sp>
        <p:nvSpPr>
          <p:cNvPr id="6" name="object 6"/>
          <p:cNvSpPr txBox="1"/>
          <p:nvPr/>
        </p:nvSpPr>
        <p:spPr>
          <a:xfrm>
            <a:off x="9296293" y="6962347"/>
            <a:ext cx="271780" cy="220979"/>
          </a:xfrm>
          <a:prstGeom prst="rect">
            <a:avLst/>
          </a:prstGeom>
        </p:spPr>
        <p:txBody>
          <a:bodyPr vert="horz" wrap="square" lIns="0" tIns="0" rIns="0" bIns="0" rtlCol="0">
            <a:spAutoFit/>
          </a:bodyPr>
          <a:lstStyle/>
          <a:p>
            <a:pPr marL="38100">
              <a:lnSpc>
                <a:spcPts val="1565"/>
              </a:lnSpc>
            </a:pPr>
            <a:fld id="{81D60167-4931-47E6-BA6A-407CBD079E47}" type="slidenum">
              <a:rPr sz="1500" spc="15" dirty="0">
                <a:latin typeface="Times New Roman"/>
                <a:cs typeface="Times New Roman"/>
              </a:rPr>
              <a:t>8</a:t>
            </a:fld>
            <a:endParaRPr sz="15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1952" y="551180"/>
            <a:ext cx="4601210" cy="629285"/>
          </a:xfrm>
          <a:prstGeom prst="rect">
            <a:avLst/>
          </a:prstGeom>
        </p:spPr>
        <p:txBody>
          <a:bodyPr vert="horz" wrap="square" lIns="0" tIns="13970" rIns="0" bIns="0" rtlCol="0">
            <a:spAutoFit/>
          </a:bodyPr>
          <a:lstStyle/>
          <a:p>
            <a:pPr marL="12700">
              <a:lnSpc>
                <a:spcPct val="100000"/>
              </a:lnSpc>
              <a:spcBef>
                <a:spcPts val="110"/>
              </a:spcBef>
            </a:pPr>
            <a:r>
              <a:rPr sz="3950" dirty="0"/>
              <a:t>Attack</a:t>
            </a:r>
            <a:r>
              <a:rPr sz="3950" spc="5" dirty="0"/>
              <a:t> of</a:t>
            </a:r>
            <a:r>
              <a:rPr sz="3950" dirty="0"/>
              <a:t> </a:t>
            </a:r>
            <a:r>
              <a:rPr sz="3950" spc="5" dirty="0"/>
              <a:t>the</a:t>
            </a:r>
            <a:r>
              <a:rPr sz="3950" spc="-10" dirty="0"/>
              <a:t> </a:t>
            </a:r>
            <a:r>
              <a:rPr sz="3950" dirty="0"/>
              <a:t>clusters</a:t>
            </a:r>
            <a:endParaRPr sz="3950"/>
          </a:p>
        </p:txBody>
      </p:sp>
      <p:sp>
        <p:nvSpPr>
          <p:cNvPr id="3" name="object 3"/>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4" name="object 4"/>
          <p:cNvSpPr/>
          <p:nvPr/>
        </p:nvSpPr>
        <p:spPr>
          <a:xfrm>
            <a:off x="729877" y="6876288"/>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sp>
        <p:nvSpPr>
          <p:cNvPr id="5" name="object 5"/>
          <p:cNvSpPr txBox="1"/>
          <p:nvPr/>
        </p:nvSpPr>
        <p:spPr>
          <a:xfrm>
            <a:off x="912249" y="1462533"/>
            <a:ext cx="8833485" cy="4585335"/>
          </a:xfrm>
          <a:prstGeom prst="rect">
            <a:avLst/>
          </a:prstGeom>
        </p:spPr>
        <p:txBody>
          <a:bodyPr vert="horz" wrap="square" lIns="0" tIns="51435" rIns="0" bIns="0" rtlCol="0">
            <a:spAutoFit/>
          </a:bodyPr>
          <a:lstStyle/>
          <a:p>
            <a:pPr marL="390525" marR="10795" indent="-378460">
              <a:lnSpc>
                <a:spcPct val="90100"/>
              </a:lnSpc>
              <a:spcBef>
                <a:spcPts val="405"/>
              </a:spcBef>
              <a:buFont typeface="Times New Roman"/>
              <a:buChar char="•"/>
              <a:tabLst>
                <a:tab pos="390525" algn="l"/>
                <a:tab pos="391160" algn="l"/>
              </a:tabLst>
            </a:pPr>
            <a:r>
              <a:rPr sz="2650" b="1" spc="-15" dirty="0">
                <a:solidFill>
                  <a:srgbClr val="7F0000"/>
                </a:solidFill>
                <a:latin typeface="Times New Roman"/>
                <a:cs typeface="Times New Roman"/>
              </a:rPr>
              <a:t>The</a:t>
            </a:r>
            <a:r>
              <a:rPr sz="2650" b="1" spc="10" dirty="0">
                <a:solidFill>
                  <a:srgbClr val="7F0000"/>
                </a:solidFill>
                <a:latin typeface="Times New Roman"/>
                <a:cs typeface="Times New Roman"/>
              </a:rPr>
              <a:t> </a:t>
            </a:r>
            <a:r>
              <a:rPr sz="2650" b="1" spc="-5" dirty="0">
                <a:solidFill>
                  <a:srgbClr val="7F0000"/>
                </a:solidFill>
                <a:latin typeface="Times New Roman"/>
                <a:cs typeface="Times New Roman"/>
              </a:rPr>
              <a:t>alternative</a:t>
            </a:r>
            <a:r>
              <a:rPr sz="2650" b="1" spc="-15" dirty="0">
                <a:solidFill>
                  <a:srgbClr val="7F0000"/>
                </a:solidFill>
                <a:latin typeface="Times New Roman"/>
                <a:cs typeface="Times New Roman"/>
              </a:rPr>
              <a:t> </a:t>
            </a:r>
            <a:r>
              <a:rPr sz="2650" b="1" dirty="0">
                <a:solidFill>
                  <a:srgbClr val="7F0000"/>
                </a:solidFill>
                <a:latin typeface="Times New Roman"/>
                <a:cs typeface="Times New Roman"/>
              </a:rPr>
              <a:t>is</a:t>
            </a:r>
            <a:r>
              <a:rPr sz="2650" b="1" spc="-10" dirty="0">
                <a:solidFill>
                  <a:srgbClr val="7F0000"/>
                </a:solidFill>
                <a:latin typeface="Times New Roman"/>
                <a:cs typeface="Times New Roman"/>
              </a:rPr>
              <a:t> </a:t>
            </a:r>
            <a:r>
              <a:rPr sz="2650" b="1" spc="-5" dirty="0">
                <a:solidFill>
                  <a:srgbClr val="7F0000"/>
                </a:solidFill>
                <a:latin typeface="Times New Roman"/>
                <a:cs typeface="Times New Roman"/>
              </a:rPr>
              <a:t>to</a:t>
            </a:r>
            <a:r>
              <a:rPr sz="2650" b="1" spc="5" dirty="0">
                <a:solidFill>
                  <a:srgbClr val="7F0000"/>
                </a:solidFill>
                <a:latin typeface="Times New Roman"/>
                <a:cs typeface="Times New Roman"/>
              </a:rPr>
              <a:t> </a:t>
            </a:r>
            <a:r>
              <a:rPr sz="2650" b="1" spc="-5" dirty="0">
                <a:solidFill>
                  <a:srgbClr val="7F0000"/>
                </a:solidFill>
                <a:latin typeface="Times New Roman"/>
                <a:cs typeface="Times New Roman"/>
              </a:rPr>
              <a:t>scale</a:t>
            </a:r>
            <a:r>
              <a:rPr sz="2650" b="1" spc="-15" dirty="0">
                <a:solidFill>
                  <a:srgbClr val="7F0000"/>
                </a:solidFill>
                <a:latin typeface="Times New Roman"/>
                <a:cs typeface="Times New Roman"/>
              </a:rPr>
              <a:t> </a:t>
            </a:r>
            <a:r>
              <a:rPr sz="2650" b="1" spc="-5" dirty="0">
                <a:solidFill>
                  <a:srgbClr val="7F0000"/>
                </a:solidFill>
                <a:latin typeface="Times New Roman"/>
                <a:cs typeface="Times New Roman"/>
              </a:rPr>
              <a:t>out, </a:t>
            </a:r>
            <a:r>
              <a:rPr sz="2650" b="1" dirty="0">
                <a:solidFill>
                  <a:srgbClr val="7F0000"/>
                </a:solidFill>
                <a:latin typeface="Times New Roman"/>
                <a:cs typeface="Times New Roman"/>
              </a:rPr>
              <a:t>i.e.,</a:t>
            </a:r>
            <a:r>
              <a:rPr sz="2650" b="1" spc="-30" dirty="0">
                <a:solidFill>
                  <a:srgbClr val="7F0000"/>
                </a:solidFill>
                <a:latin typeface="Times New Roman"/>
                <a:cs typeface="Times New Roman"/>
              </a:rPr>
              <a:t> </a:t>
            </a:r>
            <a:r>
              <a:rPr sz="2650" b="1" spc="-5" dirty="0">
                <a:solidFill>
                  <a:srgbClr val="7F0000"/>
                </a:solidFill>
                <a:latin typeface="Times New Roman"/>
                <a:cs typeface="Times New Roman"/>
              </a:rPr>
              <a:t>use</a:t>
            </a:r>
            <a:r>
              <a:rPr sz="2650" b="1" spc="10" dirty="0">
                <a:solidFill>
                  <a:srgbClr val="7F0000"/>
                </a:solidFill>
                <a:latin typeface="Times New Roman"/>
                <a:cs typeface="Times New Roman"/>
              </a:rPr>
              <a:t> </a:t>
            </a:r>
            <a:r>
              <a:rPr sz="2650" b="1" dirty="0">
                <a:solidFill>
                  <a:srgbClr val="7F0000"/>
                </a:solidFill>
                <a:latin typeface="Times New Roman"/>
                <a:cs typeface="Times New Roman"/>
              </a:rPr>
              <a:t>lots</a:t>
            </a:r>
            <a:r>
              <a:rPr sz="2650" b="1" spc="-10" dirty="0">
                <a:solidFill>
                  <a:srgbClr val="7F0000"/>
                </a:solidFill>
                <a:latin typeface="Times New Roman"/>
                <a:cs typeface="Times New Roman"/>
              </a:rPr>
              <a:t> </a:t>
            </a:r>
            <a:r>
              <a:rPr sz="2650" b="1" spc="-5" dirty="0">
                <a:solidFill>
                  <a:srgbClr val="7F0000"/>
                </a:solidFill>
                <a:latin typeface="Times New Roman"/>
                <a:cs typeface="Times New Roman"/>
              </a:rPr>
              <a:t>of</a:t>
            </a:r>
            <a:r>
              <a:rPr sz="2650" b="1" spc="15" dirty="0">
                <a:solidFill>
                  <a:srgbClr val="7F0000"/>
                </a:solidFill>
                <a:latin typeface="Times New Roman"/>
                <a:cs typeface="Times New Roman"/>
              </a:rPr>
              <a:t> </a:t>
            </a:r>
            <a:r>
              <a:rPr sz="2650" b="1" spc="-10" dirty="0">
                <a:solidFill>
                  <a:srgbClr val="7F0000"/>
                </a:solidFill>
                <a:latin typeface="Times New Roman"/>
                <a:cs typeface="Times New Roman"/>
              </a:rPr>
              <a:t>small </a:t>
            </a:r>
            <a:r>
              <a:rPr sz="2650" b="1" spc="-5" dirty="0">
                <a:solidFill>
                  <a:srgbClr val="7F0000"/>
                </a:solidFill>
                <a:latin typeface="Times New Roman"/>
                <a:cs typeface="Times New Roman"/>
              </a:rPr>
              <a:t> </a:t>
            </a:r>
            <a:r>
              <a:rPr sz="2650" b="1" spc="-10" dirty="0">
                <a:solidFill>
                  <a:srgbClr val="7F0000"/>
                </a:solidFill>
                <a:latin typeface="Times New Roman"/>
                <a:cs typeface="Times New Roman"/>
              </a:rPr>
              <a:t>machines </a:t>
            </a:r>
            <a:r>
              <a:rPr sz="2650" b="1" dirty="0">
                <a:solidFill>
                  <a:srgbClr val="7F0000"/>
                </a:solidFill>
                <a:latin typeface="Times New Roman"/>
                <a:cs typeface="Times New Roman"/>
              </a:rPr>
              <a:t>in </a:t>
            </a:r>
            <a:r>
              <a:rPr sz="2650" b="1" spc="-5" dirty="0">
                <a:solidFill>
                  <a:srgbClr val="7F0000"/>
                </a:solidFill>
                <a:latin typeface="Times New Roman"/>
                <a:cs typeface="Times New Roman"/>
              </a:rPr>
              <a:t>a cluster</a:t>
            </a:r>
            <a:r>
              <a:rPr sz="2650" spc="-5" dirty="0">
                <a:latin typeface="Times New Roman"/>
                <a:cs typeface="Times New Roman"/>
              </a:rPr>
              <a:t>. </a:t>
            </a:r>
            <a:r>
              <a:rPr sz="2650" spc="-10" dirty="0">
                <a:latin typeface="Times New Roman"/>
                <a:cs typeface="Times New Roman"/>
              </a:rPr>
              <a:t>A </a:t>
            </a:r>
            <a:r>
              <a:rPr sz="2650" spc="-5" dirty="0">
                <a:latin typeface="Times New Roman"/>
                <a:cs typeface="Times New Roman"/>
              </a:rPr>
              <a:t>cluster of </a:t>
            </a:r>
            <a:r>
              <a:rPr sz="2650" spc="-15" dirty="0">
                <a:latin typeface="Times New Roman"/>
                <a:cs typeface="Times New Roman"/>
              </a:rPr>
              <a:t>small machines </a:t>
            </a:r>
            <a:r>
              <a:rPr sz="2650" spc="-5" dirty="0">
                <a:latin typeface="Times New Roman"/>
                <a:cs typeface="Times New Roman"/>
              </a:rPr>
              <a:t>can use </a:t>
            </a:r>
            <a:r>
              <a:rPr sz="2650" dirty="0">
                <a:latin typeface="Times New Roman"/>
                <a:cs typeface="Times New Roman"/>
              </a:rPr>
              <a:t> </a:t>
            </a:r>
            <a:r>
              <a:rPr sz="2650" spc="-15" dirty="0">
                <a:latin typeface="Times New Roman"/>
                <a:cs typeface="Times New Roman"/>
              </a:rPr>
              <a:t>commodity</a:t>
            </a:r>
            <a:r>
              <a:rPr sz="2650" spc="55" dirty="0">
                <a:latin typeface="Times New Roman"/>
                <a:cs typeface="Times New Roman"/>
              </a:rPr>
              <a:t> </a:t>
            </a:r>
            <a:r>
              <a:rPr sz="2650" spc="-10" dirty="0">
                <a:latin typeface="Times New Roman"/>
                <a:cs typeface="Times New Roman"/>
              </a:rPr>
              <a:t>hardware</a:t>
            </a:r>
            <a:r>
              <a:rPr sz="2650" spc="10" dirty="0">
                <a:latin typeface="Times New Roman"/>
                <a:cs typeface="Times New Roman"/>
              </a:rPr>
              <a:t> </a:t>
            </a:r>
            <a:r>
              <a:rPr sz="2650" spc="-5" dirty="0">
                <a:latin typeface="Times New Roman"/>
                <a:cs typeface="Times New Roman"/>
              </a:rPr>
              <a:t>and</a:t>
            </a:r>
            <a:r>
              <a:rPr sz="2650" spc="10" dirty="0">
                <a:latin typeface="Times New Roman"/>
                <a:cs typeface="Times New Roman"/>
              </a:rPr>
              <a:t> </a:t>
            </a:r>
            <a:r>
              <a:rPr sz="2650" spc="-5" dirty="0">
                <a:latin typeface="Times New Roman"/>
                <a:cs typeface="Times New Roman"/>
              </a:rPr>
              <a:t>ends</a:t>
            </a:r>
            <a:r>
              <a:rPr sz="2650" spc="10" dirty="0">
                <a:latin typeface="Times New Roman"/>
                <a:cs typeface="Times New Roman"/>
              </a:rPr>
              <a:t> </a:t>
            </a:r>
            <a:r>
              <a:rPr sz="2650" spc="-5" dirty="0">
                <a:latin typeface="Times New Roman"/>
                <a:cs typeface="Times New Roman"/>
              </a:rPr>
              <a:t>up</a:t>
            </a:r>
            <a:r>
              <a:rPr sz="2650" spc="10" dirty="0">
                <a:latin typeface="Times New Roman"/>
                <a:cs typeface="Times New Roman"/>
              </a:rPr>
              <a:t> </a:t>
            </a:r>
            <a:r>
              <a:rPr sz="2650" spc="-5" dirty="0">
                <a:latin typeface="Times New Roman"/>
                <a:cs typeface="Times New Roman"/>
              </a:rPr>
              <a:t>being</a:t>
            </a:r>
            <a:r>
              <a:rPr sz="2650" spc="-15" dirty="0">
                <a:latin typeface="Times New Roman"/>
                <a:cs typeface="Times New Roman"/>
              </a:rPr>
              <a:t> </a:t>
            </a:r>
            <a:r>
              <a:rPr sz="2650" spc="-5" dirty="0">
                <a:solidFill>
                  <a:srgbClr val="7F0000"/>
                </a:solidFill>
                <a:latin typeface="Times New Roman"/>
                <a:cs typeface="Times New Roman"/>
              </a:rPr>
              <a:t>cheaper</a:t>
            </a:r>
            <a:r>
              <a:rPr sz="2650" spc="-10" dirty="0">
                <a:solidFill>
                  <a:srgbClr val="7F0000"/>
                </a:solidFill>
                <a:latin typeface="Times New Roman"/>
                <a:cs typeface="Times New Roman"/>
              </a:rPr>
              <a:t> </a:t>
            </a:r>
            <a:r>
              <a:rPr sz="2650" spc="-5" dirty="0">
                <a:solidFill>
                  <a:srgbClr val="7F0000"/>
                </a:solidFill>
                <a:latin typeface="Times New Roman"/>
                <a:cs typeface="Times New Roman"/>
              </a:rPr>
              <a:t>at</a:t>
            </a:r>
            <a:r>
              <a:rPr sz="2650" dirty="0">
                <a:solidFill>
                  <a:srgbClr val="7F0000"/>
                </a:solidFill>
                <a:latin typeface="Times New Roman"/>
                <a:cs typeface="Times New Roman"/>
              </a:rPr>
              <a:t> </a:t>
            </a:r>
            <a:r>
              <a:rPr sz="2650" spc="-5" dirty="0">
                <a:solidFill>
                  <a:srgbClr val="7F0000"/>
                </a:solidFill>
                <a:latin typeface="Times New Roman"/>
                <a:cs typeface="Times New Roman"/>
              </a:rPr>
              <a:t>these</a:t>
            </a:r>
            <a:r>
              <a:rPr sz="2650" spc="-15" dirty="0">
                <a:solidFill>
                  <a:srgbClr val="7F0000"/>
                </a:solidFill>
                <a:latin typeface="Times New Roman"/>
                <a:cs typeface="Times New Roman"/>
              </a:rPr>
              <a:t> </a:t>
            </a:r>
            <a:r>
              <a:rPr sz="2650" spc="-5" dirty="0">
                <a:solidFill>
                  <a:srgbClr val="7F0000"/>
                </a:solidFill>
                <a:latin typeface="Times New Roman"/>
                <a:cs typeface="Times New Roman"/>
              </a:rPr>
              <a:t>kinds </a:t>
            </a:r>
            <a:r>
              <a:rPr sz="2650" spc="-645" dirty="0">
                <a:solidFill>
                  <a:srgbClr val="7F0000"/>
                </a:solidFill>
                <a:latin typeface="Times New Roman"/>
                <a:cs typeface="Times New Roman"/>
              </a:rPr>
              <a:t> </a:t>
            </a:r>
            <a:r>
              <a:rPr sz="2650" spc="-5" dirty="0">
                <a:solidFill>
                  <a:srgbClr val="7F0000"/>
                </a:solidFill>
                <a:latin typeface="Times New Roman"/>
                <a:cs typeface="Times New Roman"/>
              </a:rPr>
              <a:t>of</a:t>
            </a:r>
            <a:r>
              <a:rPr sz="2650" spc="10" dirty="0">
                <a:solidFill>
                  <a:srgbClr val="7F0000"/>
                </a:solidFill>
                <a:latin typeface="Times New Roman"/>
                <a:cs typeface="Times New Roman"/>
              </a:rPr>
              <a:t> </a:t>
            </a:r>
            <a:r>
              <a:rPr sz="2650" spc="-5" dirty="0">
                <a:solidFill>
                  <a:srgbClr val="7F0000"/>
                </a:solidFill>
                <a:latin typeface="Times New Roman"/>
                <a:cs typeface="Times New Roman"/>
              </a:rPr>
              <a:t>scales</a:t>
            </a:r>
            <a:r>
              <a:rPr sz="2650" spc="-5" dirty="0">
                <a:latin typeface="Times New Roman"/>
                <a:cs typeface="Times New Roman"/>
              </a:rPr>
              <a:t>.</a:t>
            </a:r>
            <a:endParaRPr sz="2650">
              <a:latin typeface="Times New Roman"/>
              <a:cs typeface="Times New Roman"/>
            </a:endParaRPr>
          </a:p>
          <a:p>
            <a:pPr>
              <a:lnSpc>
                <a:spcPct val="100000"/>
              </a:lnSpc>
              <a:spcBef>
                <a:spcPts val="30"/>
              </a:spcBef>
              <a:buChar char="•"/>
            </a:pPr>
            <a:endParaRPr sz="3050">
              <a:latin typeface="Times New Roman"/>
              <a:cs typeface="Times New Roman"/>
            </a:endParaRPr>
          </a:p>
          <a:p>
            <a:pPr marL="390525" marR="5080" indent="-378460">
              <a:lnSpc>
                <a:spcPts val="2860"/>
              </a:lnSpc>
              <a:spcBef>
                <a:spcPts val="5"/>
              </a:spcBef>
              <a:buChar char="•"/>
              <a:tabLst>
                <a:tab pos="390525" algn="l"/>
                <a:tab pos="391160" algn="l"/>
              </a:tabLst>
            </a:pPr>
            <a:r>
              <a:rPr sz="2650" spc="-5" dirty="0">
                <a:latin typeface="Times New Roman"/>
                <a:cs typeface="Times New Roman"/>
              </a:rPr>
              <a:t>It</a:t>
            </a:r>
            <a:r>
              <a:rPr sz="2650" dirty="0">
                <a:latin typeface="Times New Roman"/>
                <a:cs typeface="Times New Roman"/>
              </a:rPr>
              <a:t> </a:t>
            </a:r>
            <a:r>
              <a:rPr sz="2650" spc="-5" dirty="0">
                <a:latin typeface="Times New Roman"/>
                <a:cs typeface="Times New Roman"/>
              </a:rPr>
              <a:t>can</a:t>
            </a:r>
            <a:r>
              <a:rPr sz="2650" spc="-10" dirty="0">
                <a:latin typeface="Times New Roman"/>
                <a:cs typeface="Times New Roman"/>
              </a:rPr>
              <a:t> </a:t>
            </a:r>
            <a:r>
              <a:rPr sz="2650" spc="-5" dirty="0">
                <a:latin typeface="Times New Roman"/>
                <a:cs typeface="Times New Roman"/>
              </a:rPr>
              <a:t>also</a:t>
            </a:r>
            <a:r>
              <a:rPr sz="2650" spc="-10" dirty="0">
                <a:latin typeface="Times New Roman"/>
                <a:cs typeface="Times New Roman"/>
              </a:rPr>
              <a:t> </a:t>
            </a:r>
            <a:r>
              <a:rPr sz="2650" spc="-5" dirty="0">
                <a:latin typeface="Times New Roman"/>
                <a:cs typeface="Times New Roman"/>
              </a:rPr>
              <a:t>be</a:t>
            </a:r>
            <a:r>
              <a:rPr sz="2650" spc="15" dirty="0">
                <a:latin typeface="Times New Roman"/>
                <a:cs typeface="Times New Roman"/>
              </a:rPr>
              <a:t> </a:t>
            </a:r>
            <a:r>
              <a:rPr sz="2650" b="1" spc="-30" dirty="0">
                <a:solidFill>
                  <a:srgbClr val="7F0000"/>
                </a:solidFill>
                <a:latin typeface="Times New Roman"/>
                <a:cs typeface="Times New Roman"/>
              </a:rPr>
              <a:t>more</a:t>
            </a:r>
            <a:r>
              <a:rPr sz="2650" b="1" spc="45" dirty="0">
                <a:solidFill>
                  <a:srgbClr val="7F0000"/>
                </a:solidFill>
                <a:latin typeface="Times New Roman"/>
                <a:cs typeface="Times New Roman"/>
              </a:rPr>
              <a:t> </a:t>
            </a:r>
            <a:r>
              <a:rPr sz="2650" b="1" spc="-10" dirty="0">
                <a:solidFill>
                  <a:srgbClr val="7F0000"/>
                </a:solidFill>
                <a:latin typeface="Times New Roman"/>
                <a:cs typeface="Times New Roman"/>
              </a:rPr>
              <a:t>resilient</a:t>
            </a:r>
            <a:r>
              <a:rPr sz="2650" b="1" spc="-25" dirty="0">
                <a:solidFill>
                  <a:srgbClr val="7F0000"/>
                </a:solidFill>
                <a:latin typeface="Times New Roman"/>
                <a:cs typeface="Times New Roman"/>
              </a:rPr>
              <a:t> </a:t>
            </a:r>
            <a:r>
              <a:rPr sz="2650" spc="-5" dirty="0">
                <a:latin typeface="Times New Roman"/>
                <a:cs typeface="Times New Roman"/>
              </a:rPr>
              <a:t>while</a:t>
            </a:r>
            <a:r>
              <a:rPr sz="2650" spc="15" dirty="0">
                <a:latin typeface="Times New Roman"/>
                <a:cs typeface="Times New Roman"/>
              </a:rPr>
              <a:t> </a:t>
            </a:r>
            <a:r>
              <a:rPr sz="2650" spc="-5" dirty="0">
                <a:latin typeface="Times New Roman"/>
                <a:cs typeface="Times New Roman"/>
              </a:rPr>
              <a:t>individual</a:t>
            </a:r>
            <a:r>
              <a:rPr sz="2650" spc="-25" dirty="0">
                <a:latin typeface="Times New Roman"/>
                <a:cs typeface="Times New Roman"/>
              </a:rPr>
              <a:t> </a:t>
            </a:r>
            <a:r>
              <a:rPr sz="2650" spc="-15" dirty="0">
                <a:latin typeface="Times New Roman"/>
                <a:cs typeface="Times New Roman"/>
              </a:rPr>
              <a:t>machine</a:t>
            </a:r>
            <a:r>
              <a:rPr sz="2650" spc="45" dirty="0">
                <a:latin typeface="Times New Roman"/>
                <a:cs typeface="Times New Roman"/>
              </a:rPr>
              <a:t> </a:t>
            </a:r>
            <a:r>
              <a:rPr sz="2650" dirty="0">
                <a:latin typeface="Times New Roman"/>
                <a:cs typeface="Times New Roman"/>
              </a:rPr>
              <a:t>failures </a:t>
            </a:r>
            <a:r>
              <a:rPr sz="2650" spc="-650" dirty="0">
                <a:latin typeface="Times New Roman"/>
                <a:cs typeface="Times New Roman"/>
              </a:rPr>
              <a:t> </a:t>
            </a:r>
            <a:r>
              <a:rPr sz="2650" spc="-5" dirty="0">
                <a:latin typeface="Times New Roman"/>
                <a:cs typeface="Times New Roman"/>
              </a:rPr>
              <a:t>are</a:t>
            </a:r>
            <a:r>
              <a:rPr sz="2650" spc="-15" dirty="0">
                <a:latin typeface="Times New Roman"/>
                <a:cs typeface="Times New Roman"/>
              </a:rPr>
              <a:t> </a:t>
            </a:r>
            <a:r>
              <a:rPr sz="2650" spc="-25" dirty="0">
                <a:latin typeface="Times New Roman"/>
                <a:cs typeface="Times New Roman"/>
              </a:rPr>
              <a:t>common,</a:t>
            </a:r>
            <a:r>
              <a:rPr sz="2650" spc="114" dirty="0">
                <a:latin typeface="Times New Roman"/>
                <a:cs typeface="Times New Roman"/>
              </a:rPr>
              <a:t> </a:t>
            </a:r>
            <a:r>
              <a:rPr sz="2650" spc="-5" dirty="0">
                <a:latin typeface="Times New Roman"/>
                <a:cs typeface="Times New Roman"/>
              </a:rPr>
              <a:t>the</a:t>
            </a:r>
            <a:r>
              <a:rPr sz="2650" spc="-10" dirty="0">
                <a:latin typeface="Times New Roman"/>
                <a:cs typeface="Times New Roman"/>
              </a:rPr>
              <a:t> </a:t>
            </a:r>
            <a:r>
              <a:rPr sz="2650" spc="-5" dirty="0">
                <a:latin typeface="Times New Roman"/>
                <a:cs typeface="Times New Roman"/>
              </a:rPr>
              <a:t>overall</a:t>
            </a:r>
            <a:r>
              <a:rPr sz="2650" spc="-30" dirty="0">
                <a:latin typeface="Times New Roman"/>
                <a:cs typeface="Times New Roman"/>
              </a:rPr>
              <a:t> </a:t>
            </a:r>
            <a:r>
              <a:rPr sz="2650" spc="-5" dirty="0">
                <a:latin typeface="Times New Roman"/>
                <a:cs typeface="Times New Roman"/>
              </a:rPr>
              <a:t>cluster</a:t>
            </a:r>
            <a:r>
              <a:rPr sz="2650" spc="-30" dirty="0">
                <a:latin typeface="Times New Roman"/>
                <a:cs typeface="Times New Roman"/>
              </a:rPr>
              <a:t> </a:t>
            </a:r>
            <a:r>
              <a:rPr sz="2650" spc="-5" dirty="0">
                <a:latin typeface="Times New Roman"/>
                <a:cs typeface="Times New Roman"/>
              </a:rPr>
              <a:t>can</a:t>
            </a:r>
            <a:r>
              <a:rPr sz="2650" spc="10" dirty="0">
                <a:latin typeface="Times New Roman"/>
                <a:cs typeface="Times New Roman"/>
              </a:rPr>
              <a:t> </a:t>
            </a:r>
            <a:r>
              <a:rPr sz="2650" spc="-5" dirty="0">
                <a:latin typeface="Times New Roman"/>
                <a:cs typeface="Times New Roman"/>
              </a:rPr>
              <a:t>be</a:t>
            </a:r>
            <a:r>
              <a:rPr sz="2650" spc="-15" dirty="0">
                <a:latin typeface="Times New Roman"/>
                <a:cs typeface="Times New Roman"/>
              </a:rPr>
              <a:t> </a:t>
            </a:r>
            <a:r>
              <a:rPr sz="2650" dirty="0">
                <a:latin typeface="Times New Roman"/>
                <a:cs typeface="Times New Roman"/>
              </a:rPr>
              <a:t>built</a:t>
            </a:r>
            <a:r>
              <a:rPr sz="2650" spc="-5" dirty="0">
                <a:latin typeface="Times New Roman"/>
                <a:cs typeface="Times New Roman"/>
              </a:rPr>
              <a:t> </a:t>
            </a:r>
            <a:r>
              <a:rPr sz="2650" dirty="0">
                <a:latin typeface="Times New Roman"/>
                <a:cs typeface="Times New Roman"/>
              </a:rPr>
              <a:t>to</a:t>
            </a:r>
            <a:r>
              <a:rPr sz="2650" spc="-10" dirty="0">
                <a:latin typeface="Times New Roman"/>
                <a:cs typeface="Times New Roman"/>
              </a:rPr>
              <a:t> </a:t>
            </a:r>
            <a:r>
              <a:rPr sz="2650" spc="-5" dirty="0">
                <a:latin typeface="Times New Roman"/>
                <a:cs typeface="Times New Roman"/>
              </a:rPr>
              <a:t>keep</a:t>
            </a:r>
            <a:r>
              <a:rPr sz="2650" spc="5" dirty="0">
                <a:latin typeface="Times New Roman"/>
                <a:cs typeface="Times New Roman"/>
              </a:rPr>
              <a:t> </a:t>
            </a:r>
            <a:r>
              <a:rPr sz="2650" spc="-5" dirty="0">
                <a:latin typeface="Times New Roman"/>
                <a:cs typeface="Times New Roman"/>
              </a:rPr>
              <a:t>going </a:t>
            </a:r>
            <a:r>
              <a:rPr sz="2650" dirty="0">
                <a:latin typeface="Times New Roman"/>
                <a:cs typeface="Times New Roman"/>
              </a:rPr>
              <a:t> </a:t>
            </a:r>
            <a:r>
              <a:rPr sz="2650" spc="-5" dirty="0">
                <a:latin typeface="Times New Roman"/>
                <a:cs typeface="Times New Roman"/>
              </a:rPr>
              <a:t>despite</a:t>
            </a:r>
            <a:r>
              <a:rPr sz="2650" spc="-20" dirty="0">
                <a:latin typeface="Times New Roman"/>
                <a:cs typeface="Times New Roman"/>
              </a:rPr>
              <a:t> </a:t>
            </a:r>
            <a:r>
              <a:rPr sz="2650" spc="-5" dirty="0">
                <a:latin typeface="Times New Roman"/>
                <a:cs typeface="Times New Roman"/>
              </a:rPr>
              <a:t>such</a:t>
            </a:r>
            <a:r>
              <a:rPr sz="2650" spc="-15" dirty="0">
                <a:latin typeface="Times New Roman"/>
                <a:cs typeface="Times New Roman"/>
              </a:rPr>
              <a:t> </a:t>
            </a:r>
            <a:r>
              <a:rPr sz="2650" dirty="0">
                <a:latin typeface="Times New Roman"/>
                <a:cs typeface="Times New Roman"/>
              </a:rPr>
              <a:t>failures,</a:t>
            </a:r>
            <a:r>
              <a:rPr sz="2650" spc="-30" dirty="0">
                <a:latin typeface="Times New Roman"/>
                <a:cs typeface="Times New Roman"/>
              </a:rPr>
              <a:t> </a:t>
            </a:r>
            <a:r>
              <a:rPr sz="2650" spc="-5" dirty="0">
                <a:latin typeface="Times New Roman"/>
                <a:cs typeface="Times New Roman"/>
              </a:rPr>
              <a:t>providing</a:t>
            </a:r>
            <a:r>
              <a:rPr sz="2650" spc="-15" dirty="0">
                <a:latin typeface="Times New Roman"/>
                <a:cs typeface="Times New Roman"/>
              </a:rPr>
              <a:t> </a:t>
            </a:r>
            <a:r>
              <a:rPr sz="2650" spc="-5" dirty="0">
                <a:latin typeface="Times New Roman"/>
                <a:cs typeface="Times New Roman"/>
              </a:rPr>
              <a:t>high</a:t>
            </a:r>
            <a:r>
              <a:rPr sz="2650" spc="5" dirty="0">
                <a:latin typeface="Times New Roman"/>
                <a:cs typeface="Times New Roman"/>
              </a:rPr>
              <a:t> </a:t>
            </a:r>
            <a:r>
              <a:rPr sz="2650" dirty="0">
                <a:latin typeface="Times New Roman"/>
                <a:cs typeface="Times New Roman"/>
              </a:rPr>
              <a:t>reliability</a:t>
            </a:r>
            <a:endParaRPr sz="2650">
              <a:latin typeface="Times New Roman"/>
              <a:cs typeface="Times New Roman"/>
            </a:endParaRPr>
          </a:p>
          <a:p>
            <a:pPr>
              <a:lnSpc>
                <a:spcPct val="100000"/>
              </a:lnSpc>
              <a:spcBef>
                <a:spcPts val="40"/>
              </a:spcBef>
              <a:buChar char="•"/>
            </a:pPr>
            <a:endParaRPr sz="3000">
              <a:latin typeface="Times New Roman"/>
              <a:cs typeface="Times New Roman"/>
            </a:endParaRPr>
          </a:p>
          <a:p>
            <a:pPr marL="390525" marR="293370" indent="-378460">
              <a:lnSpc>
                <a:spcPts val="2860"/>
              </a:lnSpc>
              <a:buChar char="•"/>
              <a:tabLst>
                <a:tab pos="390525" algn="l"/>
                <a:tab pos="391160" algn="l"/>
              </a:tabLst>
            </a:pPr>
            <a:r>
              <a:rPr sz="2650" spc="-15" dirty="0">
                <a:latin typeface="Times New Roman"/>
                <a:cs typeface="Times New Roman"/>
              </a:rPr>
              <a:t>As</a:t>
            </a:r>
            <a:r>
              <a:rPr sz="2650" spc="35" dirty="0">
                <a:latin typeface="Times New Roman"/>
                <a:cs typeface="Times New Roman"/>
              </a:rPr>
              <a:t> </a:t>
            </a:r>
            <a:r>
              <a:rPr sz="2650" spc="-10" dirty="0">
                <a:latin typeface="Times New Roman"/>
                <a:cs typeface="Times New Roman"/>
              </a:rPr>
              <a:t>large</a:t>
            </a:r>
            <a:r>
              <a:rPr sz="2650" spc="-35" dirty="0">
                <a:latin typeface="Times New Roman"/>
                <a:cs typeface="Times New Roman"/>
              </a:rPr>
              <a:t> </a:t>
            </a:r>
            <a:r>
              <a:rPr sz="2650" spc="-5" dirty="0">
                <a:latin typeface="Times New Roman"/>
                <a:cs typeface="Times New Roman"/>
              </a:rPr>
              <a:t>properties</a:t>
            </a:r>
            <a:r>
              <a:rPr sz="2650" spc="-10" dirty="0">
                <a:latin typeface="Times New Roman"/>
                <a:cs typeface="Times New Roman"/>
              </a:rPr>
              <a:t> </a:t>
            </a:r>
            <a:r>
              <a:rPr sz="2650" spc="-20" dirty="0">
                <a:latin typeface="Times New Roman"/>
                <a:cs typeface="Times New Roman"/>
              </a:rPr>
              <a:t>moved</a:t>
            </a:r>
            <a:r>
              <a:rPr sz="2650" spc="55" dirty="0">
                <a:latin typeface="Times New Roman"/>
                <a:cs typeface="Times New Roman"/>
              </a:rPr>
              <a:t> </a:t>
            </a:r>
            <a:r>
              <a:rPr sz="2650" spc="-5" dirty="0">
                <a:latin typeface="Times New Roman"/>
                <a:cs typeface="Times New Roman"/>
              </a:rPr>
              <a:t>towards</a:t>
            </a:r>
            <a:r>
              <a:rPr sz="2650" spc="10" dirty="0">
                <a:latin typeface="Times New Roman"/>
                <a:cs typeface="Times New Roman"/>
              </a:rPr>
              <a:t> </a:t>
            </a:r>
            <a:r>
              <a:rPr sz="2650" dirty="0">
                <a:latin typeface="Times New Roman"/>
                <a:cs typeface="Times New Roman"/>
              </a:rPr>
              <a:t>clusters,</a:t>
            </a:r>
            <a:r>
              <a:rPr sz="2650" spc="-30" dirty="0">
                <a:latin typeface="Times New Roman"/>
                <a:cs typeface="Times New Roman"/>
              </a:rPr>
              <a:t> </a:t>
            </a:r>
            <a:r>
              <a:rPr sz="2650" spc="-5" dirty="0">
                <a:latin typeface="Times New Roman"/>
                <a:cs typeface="Times New Roman"/>
              </a:rPr>
              <a:t>that revealed</a:t>
            </a:r>
            <a:r>
              <a:rPr sz="2650" spc="-40" dirty="0">
                <a:latin typeface="Times New Roman"/>
                <a:cs typeface="Times New Roman"/>
              </a:rPr>
              <a:t> </a:t>
            </a:r>
            <a:r>
              <a:rPr sz="2650" spc="-5" dirty="0">
                <a:latin typeface="Times New Roman"/>
                <a:cs typeface="Times New Roman"/>
              </a:rPr>
              <a:t>a </a:t>
            </a:r>
            <a:r>
              <a:rPr sz="2650" dirty="0">
                <a:latin typeface="Times New Roman"/>
                <a:cs typeface="Times New Roman"/>
              </a:rPr>
              <a:t> </a:t>
            </a:r>
            <a:r>
              <a:rPr sz="2650" spc="-10" dirty="0">
                <a:latin typeface="Times New Roman"/>
                <a:cs typeface="Times New Roman"/>
              </a:rPr>
              <a:t>new</a:t>
            </a:r>
            <a:r>
              <a:rPr sz="2650" spc="-5" dirty="0">
                <a:latin typeface="Times New Roman"/>
                <a:cs typeface="Times New Roman"/>
              </a:rPr>
              <a:t> </a:t>
            </a:r>
            <a:r>
              <a:rPr sz="2650" spc="-15" dirty="0">
                <a:latin typeface="Times New Roman"/>
                <a:cs typeface="Times New Roman"/>
              </a:rPr>
              <a:t>problem:</a:t>
            </a:r>
            <a:r>
              <a:rPr sz="2650" spc="65" dirty="0">
                <a:latin typeface="Times New Roman"/>
                <a:cs typeface="Times New Roman"/>
              </a:rPr>
              <a:t> </a:t>
            </a:r>
            <a:r>
              <a:rPr sz="2650" dirty="0">
                <a:solidFill>
                  <a:srgbClr val="0000FF"/>
                </a:solidFill>
                <a:latin typeface="Times New Roman"/>
                <a:cs typeface="Times New Roman"/>
              </a:rPr>
              <a:t>relational</a:t>
            </a:r>
            <a:r>
              <a:rPr sz="2650" spc="-55" dirty="0">
                <a:solidFill>
                  <a:srgbClr val="0000FF"/>
                </a:solidFill>
                <a:latin typeface="Times New Roman"/>
                <a:cs typeface="Times New Roman"/>
              </a:rPr>
              <a:t> </a:t>
            </a:r>
            <a:r>
              <a:rPr sz="2650" spc="-5" dirty="0">
                <a:solidFill>
                  <a:srgbClr val="0000FF"/>
                </a:solidFill>
                <a:latin typeface="Times New Roman"/>
                <a:cs typeface="Times New Roman"/>
              </a:rPr>
              <a:t>databases are</a:t>
            </a:r>
            <a:r>
              <a:rPr sz="2650" spc="-15" dirty="0">
                <a:solidFill>
                  <a:srgbClr val="0000FF"/>
                </a:solidFill>
                <a:latin typeface="Times New Roman"/>
                <a:cs typeface="Times New Roman"/>
              </a:rPr>
              <a:t> </a:t>
            </a:r>
            <a:r>
              <a:rPr sz="2650" spc="-5" dirty="0">
                <a:solidFill>
                  <a:srgbClr val="0000FF"/>
                </a:solidFill>
                <a:latin typeface="Times New Roman"/>
                <a:cs typeface="Times New Roman"/>
              </a:rPr>
              <a:t>not designed</a:t>
            </a:r>
            <a:r>
              <a:rPr sz="2650" spc="10" dirty="0">
                <a:solidFill>
                  <a:srgbClr val="0000FF"/>
                </a:solidFill>
                <a:latin typeface="Times New Roman"/>
                <a:cs typeface="Times New Roman"/>
              </a:rPr>
              <a:t> </a:t>
            </a:r>
            <a:r>
              <a:rPr sz="2650" dirty="0">
                <a:solidFill>
                  <a:srgbClr val="0000FF"/>
                </a:solidFill>
                <a:latin typeface="Times New Roman"/>
                <a:cs typeface="Times New Roman"/>
              </a:rPr>
              <a:t>to</a:t>
            </a:r>
            <a:r>
              <a:rPr sz="2650" spc="-15" dirty="0">
                <a:solidFill>
                  <a:srgbClr val="0000FF"/>
                </a:solidFill>
                <a:latin typeface="Times New Roman"/>
                <a:cs typeface="Times New Roman"/>
              </a:rPr>
              <a:t> </a:t>
            </a:r>
            <a:r>
              <a:rPr sz="2650" spc="-5" dirty="0">
                <a:solidFill>
                  <a:srgbClr val="0000FF"/>
                </a:solidFill>
                <a:latin typeface="Times New Roman"/>
                <a:cs typeface="Times New Roman"/>
              </a:rPr>
              <a:t>be</a:t>
            </a:r>
            <a:r>
              <a:rPr sz="2650" spc="-15" dirty="0">
                <a:solidFill>
                  <a:srgbClr val="0000FF"/>
                </a:solidFill>
                <a:latin typeface="Times New Roman"/>
                <a:cs typeface="Times New Roman"/>
              </a:rPr>
              <a:t> </a:t>
            </a:r>
            <a:r>
              <a:rPr sz="2650" spc="-5" dirty="0">
                <a:solidFill>
                  <a:srgbClr val="0000FF"/>
                </a:solidFill>
                <a:latin typeface="Times New Roman"/>
                <a:cs typeface="Times New Roman"/>
              </a:rPr>
              <a:t>run </a:t>
            </a:r>
            <a:r>
              <a:rPr sz="2650" spc="-645" dirty="0">
                <a:solidFill>
                  <a:srgbClr val="0000FF"/>
                </a:solidFill>
                <a:latin typeface="Times New Roman"/>
                <a:cs typeface="Times New Roman"/>
              </a:rPr>
              <a:t> </a:t>
            </a:r>
            <a:r>
              <a:rPr sz="2650" spc="-5" dirty="0">
                <a:solidFill>
                  <a:srgbClr val="0000FF"/>
                </a:solidFill>
                <a:latin typeface="Times New Roman"/>
                <a:cs typeface="Times New Roman"/>
              </a:rPr>
              <a:t>on</a:t>
            </a:r>
            <a:r>
              <a:rPr sz="2650" dirty="0">
                <a:solidFill>
                  <a:srgbClr val="0000FF"/>
                </a:solidFill>
                <a:latin typeface="Times New Roman"/>
                <a:cs typeface="Times New Roman"/>
              </a:rPr>
              <a:t> clusters!</a:t>
            </a:r>
            <a:endParaRPr sz="2650">
              <a:latin typeface="Times New Roman"/>
              <a:cs typeface="Times New Roman"/>
            </a:endParaRPr>
          </a:p>
        </p:txBody>
      </p:sp>
      <p:sp>
        <p:nvSpPr>
          <p:cNvPr id="6" name="object 6"/>
          <p:cNvSpPr txBox="1"/>
          <p:nvPr/>
        </p:nvSpPr>
        <p:spPr>
          <a:xfrm>
            <a:off x="9296293" y="6962347"/>
            <a:ext cx="271780" cy="220979"/>
          </a:xfrm>
          <a:prstGeom prst="rect">
            <a:avLst/>
          </a:prstGeom>
        </p:spPr>
        <p:txBody>
          <a:bodyPr vert="horz" wrap="square" lIns="0" tIns="0" rIns="0" bIns="0" rtlCol="0">
            <a:spAutoFit/>
          </a:bodyPr>
          <a:lstStyle/>
          <a:p>
            <a:pPr marL="38100">
              <a:lnSpc>
                <a:spcPts val="1565"/>
              </a:lnSpc>
            </a:pPr>
            <a:fld id="{81D60167-4931-47E6-BA6A-407CBD079E47}" type="slidenum">
              <a:rPr sz="1500" spc="15" dirty="0">
                <a:latin typeface="Times New Roman"/>
                <a:cs typeface="Times New Roman"/>
              </a:rPr>
              <a:t>9</a:t>
            </a:fld>
            <a:endParaRPr sz="15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4814</TotalTime>
  <Words>5101</Words>
  <Application>Microsoft Office PowerPoint</Application>
  <PresentationFormat>Custom</PresentationFormat>
  <Paragraphs>356</Paragraphs>
  <Slides>65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Arial MT</vt:lpstr>
      <vt:lpstr>Calibri</vt:lpstr>
      <vt:lpstr>poppins</vt:lpstr>
      <vt:lpstr>roboto</vt:lpstr>
      <vt:lpstr>roboto</vt:lpstr>
      <vt:lpstr>Times New Roman</vt:lpstr>
      <vt:lpstr>Wingdings</vt:lpstr>
      <vt:lpstr>Office Theme</vt:lpstr>
      <vt:lpstr>   NoSQL Databases (18CS823)  </vt:lpstr>
      <vt:lpstr>PowerPoint Presentation</vt:lpstr>
      <vt:lpstr>NoSQL databases: Aggregated DBs</vt:lpstr>
      <vt:lpstr>NoSQL: Aggregate data models</vt:lpstr>
      <vt:lpstr>Aggregate data models</vt:lpstr>
      <vt:lpstr>Aggregate data models</vt:lpstr>
      <vt:lpstr>Aggregate data models</vt:lpstr>
      <vt:lpstr>Attack of the clusters</vt:lpstr>
      <vt:lpstr>Attack of the clusters</vt:lpstr>
      <vt:lpstr>Attack of the clusters</vt:lpstr>
      <vt:lpstr>Impedance mismatch</vt:lpstr>
      <vt:lpstr>Impedance mismatch - example</vt:lpstr>
      <vt:lpstr>SQL as an integration mechanism</vt:lpstr>
      <vt:lpstr>Integration vs application databases</vt:lpstr>
      <vt:lpstr>Application databases</vt:lpstr>
      <vt:lpstr>Application databases</vt:lpstr>
      <vt:lpstr>Example of Relations and Aggregates</vt:lpstr>
      <vt:lpstr>Example of Relations and Aggregates</vt:lpstr>
      <vt:lpstr>Example of Relations and Aggregates</vt:lpstr>
      <vt:lpstr>Example of Relations and Aggregates</vt:lpstr>
      <vt:lpstr>Example of Relations and Aggregates</vt:lpstr>
      <vt:lpstr>Consequences of Aggregate Orientation</vt:lpstr>
      <vt:lpstr>Consequences of Aggregate Orientation</vt:lpstr>
      <vt:lpstr>NoSQL databases: Aggregated DBs</vt:lpstr>
      <vt:lpstr>Key-Value and Document Data Models</vt:lpstr>
      <vt:lpstr>Key-Values: example</vt:lpstr>
      <vt:lpstr>Key-Value and Document Data Models</vt:lpstr>
      <vt:lpstr>Documents: example (JSON format)</vt:lpstr>
      <vt:lpstr>Key-Value and Document Data Models</vt:lpstr>
      <vt:lpstr>Indexes on Document Data Models</vt:lpstr>
      <vt:lpstr>Key-Value and Document Data Models</vt:lpstr>
      <vt:lpstr>Column Family Stores</vt:lpstr>
      <vt:lpstr>Column Family Stores</vt:lpstr>
      <vt:lpstr>Column Family Stores</vt:lpstr>
      <vt:lpstr>Column Family Stores: Cassandra</vt:lpstr>
      <vt:lpstr>Column Family Stores:   Cassandra terminology </vt:lpstr>
      <vt:lpstr>Aggregate DBs: Wrapping up</vt:lpstr>
      <vt:lpstr>Chapter 2 - Aggregate Data Models</vt:lpstr>
      <vt:lpstr>PowerPoint Presentation</vt:lpstr>
      <vt:lpstr>PowerPoint Presentation</vt:lpstr>
      <vt:lpstr>PowerPoint Presentation</vt:lpstr>
      <vt:lpstr>PowerPoint Presentation</vt:lpstr>
      <vt:lpstr>Key-Value Databases</vt:lpstr>
      <vt:lpstr>PowerPoint Presentation</vt:lpstr>
      <vt:lpstr>Document Databases</vt:lpstr>
      <vt:lpstr>PowerPoint Presentation</vt:lpstr>
      <vt:lpstr>PowerPoint Presentation</vt:lpstr>
      <vt:lpstr>Column Family Stores</vt:lpstr>
      <vt:lpstr>PowerPoint Presentation</vt:lpstr>
      <vt:lpstr>PowerPoint Presentation</vt:lpstr>
      <vt:lpstr>Graph Databases</vt:lpstr>
      <vt:lpstr>PowerPoint Presentation</vt:lpstr>
      <vt:lpstr>Schemaless databases</vt:lpstr>
      <vt:lpstr>Schemaless databases</vt:lpstr>
      <vt:lpstr>Schemaless databases</vt:lpstr>
      <vt:lpstr>(Materialized) Views</vt:lpstr>
      <vt:lpstr>Data Modeling</vt:lpstr>
      <vt:lpstr>Data Modeling</vt:lpstr>
      <vt:lpstr>Data Modeling</vt:lpstr>
      <vt:lpstr>Data Modeling</vt:lpstr>
      <vt:lpstr>Data Modeling</vt:lpstr>
      <vt:lpstr>Data Modeling</vt:lpstr>
      <vt:lpstr>Data Modeling</vt:lpstr>
      <vt:lpstr>Data Modeling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aggregated-databases.pptx</dc:title>
  <dc:creator>ric</dc:creator>
  <cp:lastModifiedBy>Ancy Cherian</cp:lastModifiedBy>
  <cp:revision>47</cp:revision>
  <dcterms:created xsi:type="dcterms:W3CDTF">2023-03-10T04:35:30Z</dcterms:created>
  <dcterms:modified xsi:type="dcterms:W3CDTF">2023-06-06T06:15:07Z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2016-05-25T00:00:00Z</vt:filetime>
  </property>
  <property fmtid="{D5CDD505-2E9C-101B-9397-08002B2CF9AE}" pid="3" name="Creator">
    <vt:lpwstr>PScript5.dll Version 5.2.2</vt:lpwstr>
  </property>
  <property fmtid="{D5CDD505-2E9C-101B-9397-08002B2CF9AE}" pid="4" name="LastSaved">
    <vt:filetime>2023-03-10T00:00:00Z</vt:filetime>
  </property>
</Properties>
</file>